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6"/>
  </p:notesMasterIdLst>
  <p:sldIdLst>
    <p:sldId id="256" r:id="rId2"/>
    <p:sldId id="277" r:id="rId3"/>
    <p:sldId id="260" r:id="rId4"/>
    <p:sldId id="257" r:id="rId5"/>
    <p:sldId id="259" r:id="rId6"/>
    <p:sldId id="264" r:id="rId7"/>
    <p:sldId id="272" r:id="rId8"/>
    <p:sldId id="273" r:id="rId9"/>
    <p:sldId id="266" r:id="rId10"/>
    <p:sldId id="265" r:id="rId11"/>
    <p:sldId id="269" r:id="rId12"/>
    <p:sldId id="288" r:id="rId13"/>
    <p:sldId id="276" r:id="rId14"/>
    <p:sldId id="278" r:id="rId15"/>
    <p:sldId id="279" r:id="rId16"/>
    <p:sldId id="280" r:id="rId17"/>
    <p:sldId id="281" r:id="rId18"/>
    <p:sldId id="282" r:id="rId19"/>
    <p:sldId id="283" r:id="rId20"/>
    <p:sldId id="284" r:id="rId21"/>
    <p:sldId id="261" r:id="rId22"/>
    <p:sldId id="263" r:id="rId23"/>
    <p:sldId id="286" r:id="rId24"/>
    <p:sldId id="28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7F"/>
    <a:srgbClr val="D6DCE5"/>
    <a:srgbClr val="44546A"/>
    <a:srgbClr val="FFFF00"/>
    <a:srgbClr val="7F7F7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EA948-C8ED-A147-9236-7606101DBC5F}" v="1044" dt="2024-04-29T06:41:51.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30" autoAdjust="0"/>
    <p:restoredTop sz="94694"/>
  </p:normalViewPr>
  <p:slideViewPr>
    <p:cSldViewPr snapToGrid="0">
      <p:cViewPr varScale="1">
        <p:scale>
          <a:sx n="121" d="100"/>
          <a:sy n="121" d="100"/>
        </p:scale>
        <p:origin x="1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9F6C1-0098-406E-81D4-773C5D171837}"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1CB54914-F0F5-4D7C-9DDB-C30DF51D05D7}">
      <dgm:prSet/>
      <dgm:spPr>
        <a:solidFill>
          <a:srgbClr val="FF0000"/>
        </a:solidFill>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Amphotericin B (liposomal)</a:t>
          </a:r>
        </a:p>
      </dgm:t>
    </dgm:pt>
    <dgm:pt modelId="{DF38FC4A-2910-4D6E-BA15-9B97B6718516}" type="parTrans" cxnId="{B19B2798-8A53-4896-9B9B-412BDE15E86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4F6F845-880F-4CDE-806E-234EACCEEB8A}" type="sibTrans" cxnId="{B19B2798-8A53-4896-9B9B-412BDE15E86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260574D-9BE6-456F-8FFD-0570ABBD8288}">
      <dgm:prSet/>
      <dgm:spPr>
        <a:solidFill>
          <a:srgbClr val="FF0000">
            <a:alpha val="50196"/>
          </a:srgbClr>
        </a:solidFill>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Not indicated, clinical target range still poorly defined</a:t>
          </a:r>
        </a:p>
      </dgm:t>
    </dgm:pt>
    <dgm:pt modelId="{075B7EC4-BB11-43DB-AA10-EE5B1E282770}" type="parTrans" cxnId="{1D5182F9-EF8F-4628-B67B-D196710DB72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8804B86-BB0D-41C6-A433-29E4F5169DBA}" type="sibTrans" cxnId="{1D5182F9-EF8F-4628-B67B-D196710DB72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CF1670D-8040-4C15-B5A8-92CA2C023F15}">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5-FC</a:t>
          </a:r>
        </a:p>
      </dgm:t>
    </dgm:pt>
    <dgm:pt modelId="{8911BA04-9D40-42AD-92A7-D00E63CFD82A}" type="parTrans" cxnId="{D92CF8D6-B467-4791-ADE1-609E330955A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31CABC4-D95F-42C8-9C43-A803D875346A}" type="sibTrans" cxnId="{D92CF8D6-B467-4791-ADE1-609E330955A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3F8B12D-D216-4CF8-B38C-3AAB003B4AC6}">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Routinely recommended for patients with changing renal function</a:t>
          </a:r>
        </a:p>
      </dgm:t>
    </dgm:pt>
    <dgm:pt modelId="{7B4755DB-67E7-4FC8-BB55-3725F3CEEACC}" type="parTrans" cxnId="{461C8D73-90F8-4B39-A8F8-44F348A52C6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8E0DD70-D4E9-4EC1-B7DB-13B756CC8691}" type="sibTrans" cxnId="{461C8D73-90F8-4B39-A8F8-44F348A52C6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BA996F3-9B1B-4951-AE7F-14AF06B6A0BB}">
      <dgm:prSet/>
      <dgm:spPr>
        <a:solidFill>
          <a:srgbClr val="FFFF00"/>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Fluconazole</a:t>
          </a:r>
        </a:p>
      </dgm:t>
    </dgm:pt>
    <dgm:pt modelId="{3959BEEE-D9CD-4F9C-83AA-D7926DBA53A3}" type="parTrans" cxnId="{530286F4-0282-4BC9-902D-26114126ABF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E886C83-08B4-4AFE-977B-B1896330FB88}" type="sibTrans" cxnId="{530286F4-0282-4BC9-902D-26114126ABF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1116E06-60D3-40C4-AC5B-7525B36B344F}">
      <dgm:prSet/>
      <dgm:spPr>
        <a:solidFill>
          <a:srgbClr val="FFFF00">
            <a:alpha val="20000"/>
          </a:srgbClr>
        </a:solidFill>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Specific populations populations: CRRT ICU, Pediatrics, Sepsis, CNS infection</a:t>
          </a:r>
          <a:r>
            <a:rPr lang="en-US" dirty="0">
              <a:latin typeface="Calibri" panose="020F0502020204030204" pitchFamily="34" charset="0"/>
              <a:ea typeface="Calibri" panose="020F0502020204030204" pitchFamily="34" charset="0"/>
              <a:cs typeface="Calibri" panose="020F0502020204030204" pitchFamily="34" charset="0"/>
            </a:rPr>
            <a:t> </a:t>
          </a:r>
        </a:p>
      </dgm:t>
    </dgm:pt>
    <dgm:pt modelId="{B14FBC0C-45D4-4E3D-BF43-01ECDD2822B7}" type="parTrans" cxnId="{7ADD6F11-60EA-42B5-9C1E-0F71B3CA884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9635ADC-1BD2-4A8F-B415-2237F6832FF2}" type="sibTrans" cxnId="{7ADD6F11-60EA-42B5-9C1E-0F71B3CA884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828E92F-855C-43A5-90B8-484DEE8456D0}">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Itraconazole</a:t>
          </a:r>
        </a:p>
      </dgm:t>
    </dgm:pt>
    <dgm:pt modelId="{8454530E-C64C-4B21-8F48-B825B171A79A}" type="parTrans" cxnId="{74E261CC-6011-4EE9-951A-1A472871666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A41B42A-E291-487E-9610-060DBE833E1C}" type="sibTrans" cxnId="{74E261CC-6011-4EE9-951A-1A472871666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F7B9D6C-D5D8-4115-AE43-33F1455BDBC9}">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Routinely recommended for all patient populations</a:t>
          </a:r>
        </a:p>
      </dgm:t>
    </dgm:pt>
    <dgm:pt modelId="{59908C23-3609-44AD-92A4-EA517DEDB4B0}" type="parTrans" cxnId="{BCA832BD-7FAD-4E3B-9614-A6D94EA0B72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A63E6F3-8935-40C4-845A-F618E4F09E3E}" type="sibTrans" cxnId="{BCA832BD-7FAD-4E3B-9614-A6D94EA0B72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2C32102-8740-4C71-A1A3-56107C8A53ED}">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Voriconazole</a:t>
          </a:r>
        </a:p>
      </dgm:t>
    </dgm:pt>
    <dgm:pt modelId="{5B10E3F9-3CD1-490A-8F73-F8C60F452D53}" type="parTrans" cxnId="{E6AA6053-DE5F-45EB-9716-BA5F74B7829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B73E0D5-E9EF-4AE0-AD48-0DDF46D7DE84}" type="sibTrans" cxnId="{E6AA6053-DE5F-45EB-9716-BA5F74B7829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5181CC0-784E-4BE1-BC69-AF1A533850CC}">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Posaconazole</a:t>
          </a:r>
        </a:p>
      </dgm:t>
    </dgm:pt>
    <dgm:pt modelId="{12CFE177-8F41-40D2-A6AB-41F12DF16BBB}" type="parTrans" cxnId="{00C4A338-9AD0-44DA-993E-233B6DF2226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098542B-8299-4044-85CE-F1BF0BAD2688}" type="sibTrans" cxnId="{00C4A338-9AD0-44DA-993E-233B6DF2226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B62B9CE-0128-4267-9ACF-B0CD3B3908A2}">
      <dgm:prSet/>
      <dgm:spPr>
        <a:solidFill>
          <a:srgbClr val="FFFF00"/>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Isavuconazole</a:t>
          </a:r>
        </a:p>
      </dgm:t>
    </dgm:pt>
    <dgm:pt modelId="{0856D6DA-3F78-44A5-991B-73337C1D5801}" type="parTrans" cxnId="{5D9DFCB8-FC13-4A21-BB47-EFAC4A05B8B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5EC1F19-F4B4-4B6B-87EA-67F35A72014F}" type="sibTrans" cxnId="{5D9DFCB8-FC13-4A21-BB47-EFAC4A05B8B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8EB8344-5C1A-4592-BBD2-C23825B71665}">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Routinely recommended for all patient populations, prophylaxis and treatment</a:t>
          </a:r>
        </a:p>
      </dgm:t>
    </dgm:pt>
    <dgm:pt modelId="{99444A7A-401F-4554-8F9E-F3C29086514B}" type="parTrans" cxnId="{A6435588-12BC-4934-BF90-6C41677DB001}">
      <dgm:prSet/>
      <dgm:spPr/>
      <dgm:t>
        <a:bodyPr/>
        <a:lstStyle/>
        <a:p>
          <a:endParaRPr lang="en-US"/>
        </a:p>
      </dgm:t>
    </dgm:pt>
    <dgm:pt modelId="{346715F2-AA4D-43F1-8114-46EE01B198A4}" type="sibTrans" cxnId="{A6435588-12BC-4934-BF90-6C41677DB001}">
      <dgm:prSet/>
      <dgm:spPr/>
      <dgm:t>
        <a:bodyPr/>
        <a:lstStyle/>
        <a:p>
          <a:endParaRPr lang="en-US"/>
        </a:p>
      </dgm:t>
    </dgm:pt>
    <dgm:pt modelId="{E4E6AF29-7567-4DB5-8B6D-FF8190A37EBB}">
      <dgm:prSet/>
      <dgm:spPr>
        <a:solidFill>
          <a:srgbClr val="FFFF00">
            <a:alpha val="20000"/>
          </a:srgbClr>
        </a:solidFill>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Specific populations: Alternative administration methods (enteral feeding), critically-ill, CRRT, extremes in weight, pediatrics, resistant infections</a:t>
          </a:r>
        </a:p>
      </dgm:t>
    </dgm:pt>
    <dgm:pt modelId="{73838772-9CF0-4AEC-8292-073E5F639CDB}" type="parTrans" cxnId="{0D75682F-A9DF-42D9-AC42-9FB944E4A134}">
      <dgm:prSet/>
      <dgm:spPr/>
      <dgm:t>
        <a:bodyPr/>
        <a:lstStyle/>
        <a:p>
          <a:endParaRPr lang="en-US"/>
        </a:p>
      </dgm:t>
    </dgm:pt>
    <dgm:pt modelId="{A4ED1A6E-02CA-4758-B1D6-221B524968A3}" type="sibTrans" cxnId="{0D75682F-A9DF-42D9-AC42-9FB944E4A134}">
      <dgm:prSet/>
      <dgm:spPr/>
      <dgm:t>
        <a:bodyPr/>
        <a:lstStyle/>
        <a:p>
          <a:endParaRPr lang="en-US"/>
        </a:p>
      </dgm:t>
    </dgm:pt>
    <dgm:pt modelId="{12401D80-B2E6-42D7-B897-DB69D36373DA}">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Routinely recommended for treatment, consider for prophylaxis</a:t>
          </a:r>
        </a:p>
      </dgm:t>
    </dgm:pt>
    <dgm:pt modelId="{3285902D-379F-4B99-9272-3D4DC13C0EF2}" type="parTrans" cxnId="{2C0E1D45-3E88-40CF-84C6-14725055BCDF}">
      <dgm:prSet/>
      <dgm:spPr/>
      <dgm:t>
        <a:bodyPr/>
        <a:lstStyle/>
        <a:p>
          <a:endParaRPr lang="en-US"/>
        </a:p>
      </dgm:t>
    </dgm:pt>
    <dgm:pt modelId="{0205862C-2CE4-410C-8CD9-0DBEF1465242}" type="sibTrans" cxnId="{2C0E1D45-3E88-40CF-84C6-14725055BCDF}">
      <dgm:prSet/>
      <dgm:spPr/>
      <dgm:t>
        <a:bodyPr/>
        <a:lstStyle/>
        <a:p>
          <a:endParaRPr lang="en-US"/>
        </a:p>
      </dgm:t>
    </dgm:pt>
    <dgm:pt modelId="{FC9E4FBE-84CE-4783-9863-C249D69EAC32}">
      <dgm:prSet/>
      <dgm:spPr>
        <a:solidFill>
          <a:schemeClr val="bg2"/>
        </a:solidFill>
      </dgm:spPr>
      <dgm:t>
        <a:body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a:t>
          </a:r>
        </a:p>
      </dgm:t>
    </dgm:pt>
    <dgm:pt modelId="{274C3B42-309B-49EC-A6A7-93F9D2FF6EE6}" type="parTrans" cxnId="{86104826-92E2-4405-AA8A-F6E27A7DE209}">
      <dgm:prSet/>
      <dgm:spPr/>
      <dgm:t>
        <a:bodyPr/>
        <a:lstStyle/>
        <a:p>
          <a:endParaRPr lang="en-US"/>
        </a:p>
      </dgm:t>
    </dgm:pt>
    <dgm:pt modelId="{4063FD78-9E39-40EC-A89B-A0548D7A21B8}" type="sibTrans" cxnId="{86104826-92E2-4405-AA8A-F6E27A7DE209}">
      <dgm:prSet/>
      <dgm:spPr/>
      <dgm:t>
        <a:bodyPr/>
        <a:lstStyle/>
        <a:p>
          <a:endParaRPr lang="en-US"/>
        </a:p>
      </dgm:t>
    </dgm:pt>
    <dgm:pt modelId="{6AF2E005-75B6-43D8-B50B-356D53F41615}">
      <dgm:prSet/>
      <dgm:spPr>
        <a:solidFill>
          <a:schemeClr val="bg2"/>
        </a:solidFill>
      </dgm:spPr>
      <dgm:t>
        <a:bodyPr/>
        <a:lstStyle/>
        <a:p>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a:t>
          </a:r>
        </a:p>
      </dgm:t>
    </dgm:pt>
    <dgm:pt modelId="{78118D20-BDEA-4923-AD12-994B2215C417}" type="parTrans" cxnId="{A6575426-5D1D-469D-8EEC-9A737F42BBC0}">
      <dgm:prSet/>
      <dgm:spPr/>
      <dgm:t>
        <a:bodyPr/>
        <a:lstStyle/>
        <a:p>
          <a:endParaRPr lang="en-US"/>
        </a:p>
      </dgm:t>
    </dgm:pt>
    <dgm:pt modelId="{65E296D3-E36C-46CB-A225-B77B29E9BF8E}" type="sibTrans" cxnId="{A6575426-5D1D-469D-8EEC-9A737F42BBC0}">
      <dgm:prSet/>
      <dgm:spPr/>
      <dgm:t>
        <a:bodyPr/>
        <a:lstStyle/>
        <a:p>
          <a:endParaRPr lang="en-US"/>
        </a:p>
      </dgm:t>
    </dgm:pt>
    <dgm:pt modelId="{D9BA9F5F-26B3-41E0-95BE-8365775505E0}">
      <dgm:prSet/>
      <dgm:spPr>
        <a:solidFill>
          <a:schemeClr val="bg2"/>
        </a:solidFill>
      </dgm:spPr>
      <dgm:t>
        <a:bodyPr/>
        <a:lstStyle/>
        <a:p>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Investigational (Olorofim, Fosmanogepix, Oral-AmB…)</a:t>
          </a:r>
        </a:p>
      </dgm:t>
    </dgm:pt>
    <dgm:pt modelId="{E698FB1E-DFFC-4D39-94C8-BDC844187A02}" type="sibTrans" cxnId="{8CDB1D2F-C3A1-4FDE-B529-0A2A2721D00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6B201F4-1687-4BC1-83A7-D46A325483DE}" type="parTrans" cxnId="{8CDB1D2F-C3A1-4FDE-B529-0A2A2721D00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9282B26-9E59-43E9-BCD3-4A8872436234}">
      <dgm:prSet/>
      <dgm:spPr>
        <a:solidFill>
          <a:schemeClr val="bg2"/>
        </a:solidFill>
      </dgm:spPr>
      <dgm:t>
        <a:bodyPr/>
        <a:lstStyle/>
        <a:p>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Ibrexafungerp?</a:t>
          </a:r>
        </a:p>
      </dgm:t>
    </dgm:pt>
    <dgm:pt modelId="{42261A4B-26D7-4D31-B3BA-AF30DE9C61DA}" type="sibTrans" cxnId="{ABB96DA6-C57B-4576-82EE-217D16F287C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15C084C-4B00-4C61-A2C3-97E3826D24F4}" type="parTrans" cxnId="{ABB96DA6-C57B-4576-82EE-217D16F287C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EC11C9F-CC63-4B47-98DB-6E9DAC69F944}">
      <dgm:prSet/>
      <dgm:spPr>
        <a:solidFill>
          <a:srgbClr val="FFFF00"/>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Echinocandins (Anidulafungin, caspofungin, micafungin, rezafungin)</a:t>
          </a:r>
        </a:p>
      </dgm:t>
    </dgm:pt>
    <dgm:pt modelId="{D88E6477-AF0C-4D7D-ABF5-8BA3C014C3FB}" type="sibTrans" cxnId="{CE8AF3D1-3CB3-4E8F-97D5-8ADFAD3E4BA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652FB5C-D2D4-465E-A7DA-735021CDE140}" type="parTrans" cxnId="{CE8AF3D1-3CB3-4E8F-97D5-8ADFAD3E4BA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9F9416B-4C9B-7040-8EB6-4AB1A00CDF18}">
      <dgm:prSet/>
      <dgm:spPr>
        <a:solidFill>
          <a:srgbClr val="FFFF00">
            <a:alpha val="20000"/>
          </a:srgbClr>
        </a:solidFill>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Critically-ill, obese, hypoalbuminemia, refractory/resistant infections?</a:t>
          </a:r>
        </a:p>
      </dgm:t>
    </dgm:pt>
    <dgm:pt modelId="{653F22DC-DA1F-3D49-985C-7344BD6813CA}" type="parTrans" cxnId="{BCDA289B-A089-1A4A-9564-51C2DA7D8127}">
      <dgm:prSet/>
      <dgm:spPr/>
      <dgm:t>
        <a:bodyPr/>
        <a:lstStyle/>
        <a:p>
          <a:endParaRPr lang="en-GB"/>
        </a:p>
      </dgm:t>
    </dgm:pt>
    <dgm:pt modelId="{61912695-5A75-AF4C-B901-C51B785597E9}" type="sibTrans" cxnId="{BCDA289B-A089-1A4A-9564-51C2DA7D8127}">
      <dgm:prSet/>
      <dgm:spPr/>
      <dgm:t>
        <a:bodyPr/>
        <a:lstStyle/>
        <a:p>
          <a:endParaRPr lang="en-GB"/>
        </a:p>
      </dgm:t>
    </dgm:pt>
    <dgm:pt modelId="{F2EA0CCB-5ED0-4EC3-8DA0-FCEA87836550}" type="pres">
      <dgm:prSet presAssocID="{7B69F6C1-0098-406E-81D4-773C5D171837}" presName="Name0" presStyleCnt="0">
        <dgm:presLayoutVars>
          <dgm:dir/>
          <dgm:animLvl val="lvl"/>
          <dgm:resizeHandles val="exact"/>
        </dgm:presLayoutVars>
      </dgm:prSet>
      <dgm:spPr/>
    </dgm:pt>
    <dgm:pt modelId="{E6C06151-039F-46ED-BC14-040938F42297}" type="pres">
      <dgm:prSet presAssocID="{1CB54914-F0F5-4D7C-9DDB-C30DF51D05D7}" presName="linNode" presStyleCnt="0"/>
      <dgm:spPr/>
    </dgm:pt>
    <dgm:pt modelId="{573F1EA2-6C58-4806-8CE1-DD1B8A2CF243}" type="pres">
      <dgm:prSet presAssocID="{1CB54914-F0F5-4D7C-9DDB-C30DF51D05D7}" presName="parentText" presStyleLbl="node1" presStyleIdx="0" presStyleCnt="10">
        <dgm:presLayoutVars>
          <dgm:chMax val="1"/>
          <dgm:bulletEnabled val="1"/>
        </dgm:presLayoutVars>
      </dgm:prSet>
      <dgm:spPr/>
    </dgm:pt>
    <dgm:pt modelId="{3D660644-6A5F-41A4-A9DF-DF2DC47E63F1}" type="pres">
      <dgm:prSet presAssocID="{1CB54914-F0F5-4D7C-9DDB-C30DF51D05D7}" presName="descendantText" presStyleLbl="alignAccFollowNode1" presStyleIdx="0" presStyleCnt="10">
        <dgm:presLayoutVars>
          <dgm:bulletEnabled val="1"/>
        </dgm:presLayoutVars>
      </dgm:prSet>
      <dgm:spPr/>
    </dgm:pt>
    <dgm:pt modelId="{A1C9D8D2-86B7-456B-B4F5-FC0C58720B04}" type="pres">
      <dgm:prSet presAssocID="{B4F6F845-880F-4CDE-806E-234EACCEEB8A}" presName="sp" presStyleCnt="0"/>
      <dgm:spPr/>
    </dgm:pt>
    <dgm:pt modelId="{D1847BA8-482F-45CA-A023-14225670679A}" type="pres">
      <dgm:prSet presAssocID="{1CF1670D-8040-4C15-B5A8-92CA2C023F15}" presName="linNode" presStyleCnt="0"/>
      <dgm:spPr/>
    </dgm:pt>
    <dgm:pt modelId="{52D62E99-C445-45A9-A017-F503FA74F027}" type="pres">
      <dgm:prSet presAssocID="{1CF1670D-8040-4C15-B5A8-92CA2C023F15}" presName="parentText" presStyleLbl="node1" presStyleIdx="1" presStyleCnt="10">
        <dgm:presLayoutVars>
          <dgm:chMax val="1"/>
          <dgm:bulletEnabled val="1"/>
        </dgm:presLayoutVars>
      </dgm:prSet>
      <dgm:spPr/>
    </dgm:pt>
    <dgm:pt modelId="{0BFB8574-EC56-4BEA-85B9-57BE0DF791A6}" type="pres">
      <dgm:prSet presAssocID="{1CF1670D-8040-4C15-B5A8-92CA2C023F15}" presName="descendantText" presStyleLbl="alignAccFollowNode1" presStyleIdx="1" presStyleCnt="10">
        <dgm:presLayoutVars>
          <dgm:bulletEnabled val="1"/>
        </dgm:presLayoutVars>
      </dgm:prSet>
      <dgm:spPr/>
    </dgm:pt>
    <dgm:pt modelId="{3E4E05C6-D136-4CEE-8FDB-E53535A253CE}" type="pres">
      <dgm:prSet presAssocID="{C31CABC4-D95F-42C8-9C43-A803D875346A}" presName="sp" presStyleCnt="0"/>
      <dgm:spPr/>
    </dgm:pt>
    <dgm:pt modelId="{901AE9EF-80BF-46CB-8722-9B5C7B1238D9}" type="pres">
      <dgm:prSet presAssocID="{5BA996F3-9B1B-4951-AE7F-14AF06B6A0BB}" presName="linNode" presStyleCnt="0"/>
      <dgm:spPr/>
    </dgm:pt>
    <dgm:pt modelId="{1EBBC53C-194C-4154-8A66-E95699AD7397}" type="pres">
      <dgm:prSet presAssocID="{5BA996F3-9B1B-4951-AE7F-14AF06B6A0BB}" presName="parentText" presStyleLbl="node1" presStyleIdx="2" presStyleCnt="10">
        <dgm:presLayoutVars>
          <dgm:chMax val="1"/>
          <dgm:bulletEnabled val="1"/>
        </dgm:presLayoutVars>
      </dgm:prSet>
      <dgm:spPr/>
    </dgm:pt>
    <dgm:pt modelId="{C3239417-7C7A-4CF6-8930-86FEEFFE2268}" type="pres">
      <dgm:prSet presAssocID="{5BA996F3-9B1B-4951-AE7F-14AF06B6A0BB}" presName="descendantText" presStyleLbl="alignAccFollowNode1" presStyleIdx="2" presStyleCnt="10">
        <dgm:presLayoutVars>
          <dgm:bulletEnabled val="1"/>
        </dgm:presLayoutVars>
      </dgm:prSet>
      <dgm:spPr/>
    </dgm:pt>
    <dgm:pt modelId="{68220CC4-B9E0-414C-B6F7-172DD26454E4}" type="pres">
      <dgm:prSet presAssocID="{EE886C83-08B4-4AFE-977B-B1896330FB88}" presName="sp" presStyleCnt="0"/>
      <dgm:spPr/>
    </dgm:pt>
    <dgm:pt modelId="{56026347-1112-452C-9492-FE89DC2B9B3B}" type="pres">
      <dgm:prSet presAssocID="{7828E92F-855C-43A5-90B8-484DEE8456D0}" presName="linNode" presStyleCnt="0"/>
      <dgm:spPr/>
    </dgm:pt>
    <dgm:pt modelId="{2AD36473-0044-4BDB-A4A5-FD49185E1AD2}" type="pres">
      <dgm:prSet presAssocID="{7828E92F-855C-43A5-90B8-484DEE8456D0}" presName="parentText" presStyleLbl="node1" presStyleIdx="3" presStyleCnt="10">
        <dgm:presLayoutVars>
          <dgm:chMax val="1"/>
          <dgm:bulletEnabled val="1"/>
        </dgm:presLayoutVars>
      </dgm:prSet>
      <dgm:spPr/>
    </dgm:pt>
    <dgm:pt modelId="{0175D8A9-0E28-498D-A832-AFFAA9CD6871}" type="pres">
      <dgm:prSet presAssocID="{7828E92F-855C-43A5-90B8-484DEE8456D0}" presName="descendantText" presStyleLbl="alignAccFollowNode1" presStyleIdx="3" presStyleCnt="10">
        <dgm:presLayoutVars>
          <dgm:bulletEnabled val="1"/>
        </dgm:presLayoutVars>
      </dgm:prSet>
      <dgm:spPr/>
    </dgm:pt>
    <dgm:pt modelId="{EF11B85A-53C6-4D7A-A39D-C9D8577AE94D}" type="pres">
      <dgm:prSet presAssocID="{4A41B42A-E291-487E-9610-060DBE833E1C}" presName="sp" presStyleCnt="0"/>
      <dgm:spPr/>
    </dgm:pt>
    <dgm:pt modelId="{D5B3C664-2C5F-4092-AB4D-D9EAD0411671}" type="pres">
      <dgm:prSet presAssocID="{B2C32102-8740-4C71-A1A3-56107C8A53ED}" presName="linNode" presStyleCnt="0"/>
      <dgm:spPr/>
    </dgm:pt>
    <dgm:pt modelId="{597888C0-2990-4C78-84AE-4CAE58648744}" type="pres">
      <dgm:prSet presAssocID="{B2C32102-8740-4C71-A1A3-56107C8A53ED}" presName="parentText" presStyleLbl="node1" presStyleIdx="4" presStyleCnt="10">
        <dgm:presLayoutVars>
          <dgm:chMax val="1"/>
          <dgm:bulletEnabled val="1"/>
        </dgm:presLayoutVars>
      </dgm:prSet>
      <dgm:spPr/>
    </dgm:pt>
    <dgm:pt modelId="{AC3688C9-A27D-432A-B9F0-A8F97C61B3A8}" type="pres">
      <dgm:prSet presAssocID="{B2C32102-8740-4C71-A1A3-56107C8A53ED}" presName="descendantText" presStyleLbl="alignAccFollowNode1" presStyleIdx="4" presStyleCnt="10">
        <dgm:presLayoutVars>
          <dgm:bulletEnabled val="1"/>
        </dgm:presLayoutVars>
      </dgm:prSet>
      <dgm:spPr/>
    </dgm:pt>
    <dgm:pt modelId="{70112E1F-41A5-4278-8E79-AB3E2105FD9E}" type="pres">
      <dgm:prSet presAssocID="{FB73E0D5-E9EF-4AE0-AD48-0DDF46D7DE84}" presName="sp" presStyleCnt="0"/>
      <dgm:spPr/>
    </dgm:pt>
    <dgm:pt modelId="{88AFE535-0BB8-4308-BB27-07A5F36AFFAF}" type="pres">
      <dgm:prSet presAssocID="{65181CC0-784E-4BE1-BC69-AF1A533850CC}" presName="linNode" presStyleCnt="0"/>
      <dgm:spPr/>
    </dgm:pt>
    <dgm:pt modelId="{9A7D1F66-BD34-4EFC-ACEB-89B6BE2DA426}" type="pres">
      <dgm:prSet presAssocID="{65181CC0-784E-4BE1-BC69-AF1A533850CC}" presName="parentText" presStyleLbl="node1" presStyleIdx="5" presStyleCnt="10">
        <dgm:presLayoutVars>
          <dgm:chMax val="1"/>
          <dgm:bulletEnabled val="1"/>
        </dgm:presLayoutVars>
      </dgm:prSet>
      <dgm:spPr/>
    </dgm:pt>
    <dgm:pt modelId="{7884088A-FAF9-45AC-994C-CA004FA07530}" type="pres">
      <dgm:prSet presAssocID="{65181CC0-784E-4BE1-BC69-AF1A533850CC}" presName="descendantText" presStyleLbl="alignAccFollowNode1" presStyleIdx="5" presStyleCnt="10">
        <dgm:presLayoutVars>
          <dgm:bulletEnabled val="1"/>
        </dgm:presLayoutVars>
      </dgm:prSet>
      <dgm:spPr/>
    </dgm:pt>
    <dgm:pt modelId="{1F04A1DA-6A2A-4E5E-BA54-29C1C6A3C542}" type="pres">
      <dgm:prSet presAssocID="{C098542B-8299-4044-85CE-F1BF0BAD2688}" presName="sp" presStyleCnt="0"/>
      <dgm:spPr/>
    </dgm:pt>
    <dgm:pt modelId="{F885E753-A60E-4898-81F0-CD740862802C}" type="pres">
      <dgm:prSet presAssocID="{DB62B9CE-0128-4267-9ACF-B0CD3B3908A2}" presName="linNode" presStyleCnt="0"/>
      <dgm:spPr/>
    </dgm:pt>
    <dgm:pt modelId="{9F8326F3-267A-4E70-A4BC-8D3F8F36E7FA}" type="pres">
      <dgm:prSet presAssocID="{DB62B9CE-0128-4267-9ACF-B0CD3B3908A2}" presName="parentText" presStyleLbl="node1" presStyleIdx="6" presStyleCnt="10">
        <dgm:presLayoutVars>
          <dgm:chMax val="1"/>
          <dgm:bulletEnabled val="1"/>
        </dgm:presLayoutVars>
      </dgm:prSet>
      <dgm:spPr/>
    </dgm:pt>
    <dgm:pt modelId="{400104CC-8F14-4EAB-8852-5286037F697D}" type="pres">
      <dgm:prSet presAssocID="{DB62B9CE-0128-4267-9ACF-B0CD3B3908A2}" presName="descendantText" presStyleLbl="alignAccFollowNode1" presStyleIdx="6" presStyleCnt="10">
        <dgm:presLayoutVars>
          <dgm:bulletEnabled val="1"/>
        </dgm:presLayoutVars>
      </dgm:prSet>
      <dgm:spPr/>
    </dgm:pt>
    <dgm:pt modelId="{73BC2F71-1539-43CD-BA61-7B49EA820DD9}" type="pres">
      <dgm:prSet presAssocID="{85EC1F19-F4B4-4B6B-87EA-67F35A72014F}" presName="sp" presStyleCnt="0"/>
      <dgm:spPr/>
    </dgm:pt>
    <dgm:pt modelId="{FC7A6C37-8272-429F-B04A-9BBE2567CD66}" type="pres">
      <dgm:prSet presAssocID="{CEC11C9F-CC63-4B47-98DB-6E9DAC69F944}" presName="linNode" presStyleCnt="0"/>
      <dgm:spPr/>
    </dgm:pt>
    <dgm:pt modelId="{8B99FD10-0FAA-448C-887D-5C717740CF30}" type="pres">
      <dgm:prSet presAssocID="{CEC11C9F-CC63-4B47-98DB-6E9DAC69F944}" presName="parentText" presStyleLbl="node1" presStyleIdx="7" presStyleCnt="10">
        <dgm:presLayoutVars>
          <dgm:chMax val="1"/>
          <dgm:bulletEnabled val="1"/>
        </dgm:presLayoutVars>
      </dgm:prSet>
      <dgm:spPr/>
    </dgm:pt>
    <dgm:pt modelId="{D747B429-0368-5F45-AF17-F5E03493D6C4}" type="pres">
      <dgm:prSet presAssocID="{CEC11C9F-CC63-4B47-98DB-6E9DAC69F944}" presName="descendantText" presStyleLbl="alignAccFollowNode1" presStyleIdx="7" presStyleCnt="10">
        <dgm:presLayoutVars>
          <dgm:bulletEnabled val="1"/>
        </dgm:presLayoutVars>
      </dgm:prSet>
      <dgm:spPr/>
    </dgm:pt>
    <dgm:pt modelId="{B4B82F7E-1C22-49F4-94CE-74F53EB29C7A}" type="pres">
      <dgm:prSet presAssocID="{D88E6477-AF0C-4D7D-ABF5-8BA3C014C3FB}" presName="sp" presStyleCnt="0"/>
      <dgm:spPr/>
    </dgm:pt>
    <dgm:pt modelId="{28EACC20-5E0A-4AF1-BF1E-F46D53C995FC}" type="pres">
      <dgm:prSet presAssocID="{89282B26-9E59-43E9-BCD3-4A8872436234}" presName="linNode" presStyleCnt="0"/>
      <dgm:spPr/>
    </dgm:pt>
    <dgm:pt modelId="{C7DC9A55-7DEE-43BC-8BCD-31E33A414001}" type="pres">
      <dgm:prSet presAssocID="{89282B26-9E59-43E9-BCD3-4A8872436234}" presName="parentText" presStyleLbl="node1" presStyleIdx="8" presStyleCnt="10">
        <dgm:presLayoutVars>
          <dgm:chMax val="1"/>
          <dgm:bulletEnabled val="1"/>
        </dgm:presLayoutVars>
      </dgm:prSet>
      <dgm:spPr/>
    </dgm:pt>
    <dgm:pt modelId="{7B992618-C1D7-4795-9E42-61687273048E}" type="pres">
      <dgm:prSet presAssocID="{89282B26-9E59-43E9-BCD3-4A8872436234}" presName="descendantText" presStyleLbl="alignAccFollowNode1" presStyleIdx="8" presStyleCnt="10">
        <dgm:presLayoutVars>
          <dgm:bulletEnabled val="1"/>
        </dgm:presLayoutVars>
      </dgm:prSet>
      <dgm:spPr/>
    </dgm:pt>
    <dgm:pt modelId="{CA9200C0-F356-4296-81DC-E6D92BD6408B}" type="pres">
      <dgm:prSet presAssocID="{42261A4B-26D7-4D31-B3BA-AF30DE9C61DA}" presName="sp" presStyleCnt="0"/>
      <dgm:spPr/>
    </dgm:pt>
    <dgm:pt modelId="{86F5665D-2EE1-4CBC-A168-109D67EE245C}" type="pres">
      <dgm:prSet presAssocID="{D9BA9F5F-26B3-41E0-95BE-8365775505E0}" presName="linNode" presStyleCnt="0"/>
      <dgm:spPr/>
    </dgm:pt>
    <dgm:pt modelId="{9AE06A71-3A18-4D35-A67E-AD2B8FACF24B}" type="pres">
      <dgm:prSet presAssocID="{D9BA9F5F-26B3-41E0-95BE-8365775505E0}" presName="parentText" presStyleLbl="node1" presStyleIdx="9" presStyleCnt="10">
        <dgm:presLayoutVars>
          <dgm:chMax val="1"/>
          <dgm:bulletEnabled val="1"/>
        </dgm:presLayoutVars>
      </dgm:prSet>
      <dgm:spPr/>
    </dgm:pt>
    <dgm:pt modelId="{4123D5A4-C425-4D86-AFF6-A362113D4FB3}" type="pres">
      <dgm:prSet presAssocID="{D9BA9F5F-26B3-41E0-95BE-8365775505E0}" presName="descendantText" presStyleLbl="alignAccFollowNode1" presStyleIdx="9" presStyleCnt="10">
        <dgm:presLayoutVars>
          <dgm:bulletEnabled val="1"/>
        </dgm:presLayoutVars>
      </dgm:prSet>
      <dgm:spPr/>
    </dgm:pt>
  </dgm:ptLst>
  <dgm:cxnLst>
    <dgm:cxn modelId="{04CDF70D-15D9-47E7-8578-7BD09ACF10DA}" type="presOf" srcId="{D9BA9F5F-26B3-41E0-95BE-8365775505E0}" destId="{9AE06A71-3A18-4D35-A67E-AD2B8FACF24B}" srcOrd="0" destOrd="0" presId="urn:microsoft.com/office/officeart/2005/8/layout/vList5"/>
    <dgm:cxn modelId="{7ADD6F11-60EA-42B5-9C1E-0F71B3CA8849}" srcId="{5BA996F3-9B1B-4951-AE7F-14AF06B6A0BB}" destId="{41116E06-60D3-40C4-AC5B-7525B36B344F}" srcOrd="0" destOrd="0" parTransId="{B14FBC0C-45D4-4E3D-BF43-01ECDD2822B7}" sibTransId="{B9635ADC-1BD2-4A8F-B415-2237F6832FF2}"/>
    <dgm:cxn modelId="{0D563F12-D582-426E-B22F-C1852BBA266E}" type="presOf" srcId="{6AF2E005-75B6-43D8-B50B-356D53F41615}" destId="{4123D5A4-C425-4D86-AFF6-A362113D4FB3}" srcOrd="0" destOrd="0" presId="urn:microsoft.com/office/officeart/2005/8/layout/vList5"/>
    <dgm:cxn modelId="{AD0E5212-9023-4441-B30A-9DA1D25038DD}" type="presOf" srcId="{65181CC0-784E-4BE1-BC69-AF1A533850CC}" destId="{9A7D1F66-BD34-4EFC-ACEB-89B6BE2DA426}" srcOrd="0" destOrd="0" presId="urn:microsoft.com/office/officeart/2005/8/layout/vList5"/>
    <dgm:cxn modelId="{86104826-92E2-4405-AA8A-F6E27A7DE209}" srcId="{89282B26-9E59-43E9-BCD3-4A8872436234}" destId="{FC9E4FBE-84CE-4783-9863-C249D69EAC32}" srcOrd="0" destOrd="0" parTransId="{274C3B42-309B-49EC-A6A7-93F9D2FF6EE6}" sibTransId="{4063FD78-9E39-40EC-A89B-A0548D7A21B8}"/>
    <dgm:cxn modelId="{A6575426-5D1D-469D-8EEC-9A737F42BBC0}" srcId="{D9BA9F5F-26B3-41E0-95BE-8365775505E0}" destId="{6AF2E005-75B6-43D8-B50B-356D53F41615}" srcOrd="0" destOrd="0" parTransId="{78118D20-BDEA-4923-AD12-994B2215C417}" sibTransId="{65E296D3-E36C-46CB-A225-B77B29E9BF8E}"/>
    <dgm:cxn modelId="{9081022A-0630-472E-B72F-1880258105A0}" type="presOf" srcId="{89282B26-9E59-43E9-BCD3-4A8872436234}" destId="{C7DC9A55-7DEE-43BC-8BCD-31E33A414001}" srcOrd="0" destOrd="0" presId="urn:microsoft.com/office/officeart/2005/8/layout/vList5"/>
    <dgm:cxn modelId="{8DA1C62A-30E5-4B8B-9C08-8E4C0617C40F}" type="presOf" srcId="{DB62B9CE-0128-4267-9ACF-B0CD3B3908A2}" destId="{9F8326F3-267A-4E70-A4BC-8D3F8F36E7FA}" srcOrd="0" destOrd="0" presId="urn:microsoft.com/office/officeart/2005/8/layout/vList5"/>
    <dgm:cxn modelId="{6BAD9B2C-1F08-42A9-A7A9-D0EA0F78C086}" type="presOf" srcId="{7B69F6C1-0098-406E-81D4-773C5D171837}" destId="{F2EA0CCB-5ED0-4EC3-8DA0-FCEA87836550}" srcOrd="0" destOrd="0" presId="urn:microsoft.com/office/officeart/2005/8/layout/vList5"/>
    <dgm:cxn modelId="{8CDB1D2F-C3A1-4FDE-B529-0A2A2721D003}" srcId="{7B69F6C1-0098-406E-81D4-773C5D171837}" destId="{D9BA9F5F-26B3-41E0-95BE-8365775505E0}" srcOrd="9" destOrd="0" parTransId="{D6B201F4-1687-4BC1-83A7-D46A325483DE}" sibTransId="{E698FB1E-DFFC-4D39-94C8-BDC844187A02}"/>
    <dgm:cxn modelId="{0D75682F-A9DF-42D9-AC42-9FB944E4A134}" srcId="{DB62B9CE-0128-4267-9ACF-B0CD3B3908A2}" destId="{E4E6AF29-7567-4DB5-8B6D-FF8190A37EBB}" srcOrd="0" destOrd="0" parTransId="{73838772-9CF0-4AEC-8292-073E5F639CDB}" sibTransId="{A4ED1A6E-02CA-4758-B1D6-221B524968A3}"/>
    <dgm:cxn modelId="{1F65E930-FC20-4D50-8CB4-B5CB53C2D532}" type="presOf" srcId="{73F8B12D-D216-4CF8-B38C-3AAB003B4AC6}" destId="{0BFB8574-EC56-4BEA-85B9-57BE0DF791A6}" srcOrd="0" destOrd="0" presId="urn:microsoft.com/office/officeart/2005/8/layout/vList5"/>
    <dgm:cxn modelId="{6D289B31-6CCF-44BB-AC18-B0036DBB24DC}" type="presOf" srcId="{E4E6AF29-7567-4DB5-8B6D-FF8190A37EBB}" destId="{400104CC-8F14-4EAB-8852-5286037F697D}" srcOrd="0" destOrd="0" presId="urn:microsoft.com/office/officeart/2005/8/layout/vList5"/>
    <dgm:cxn modelId="{00C4A338-9AD0-44DA-993E-233B6DF22269}" srcId="{7B69F6C1-0098-406E-81D4-773C5D171837}" destId="{65181CC0-784E-4BE1-BC69-AF1A533850CC}" srcOrd="5" destOrd="0" parTransId="{12CFE177-8F41-40D2-A6AB-41F12DF16BBB}" sibTransId="{C098542B-8299-4044-85CE-F1BF0BAD2688}"/>
    <dgm:cxn modelId="{9F92213A-4942-47E6-BD9E-5CD8A53AD9DD}" type="presOf" srcId="{CEC11C9F-CC63-4B47-98DB-6E9DAC69F944}" destId="{8B99FD10-0FAA-448C-887D-5C717740CF30}" srcOrd="0" destOrd="0" presId="urn:microsoft.com/office/officeart/2005/8/layout/vList5"/>
    <dgm:cxn modelId="{2C0E1D45-3E88-40CF-84C6-14725055BCDF}" srcId="{65181CC0-784E-4BE1-BC69-AF1A533850CC}" destId="{12401D80-B2E6-42D7-B897-DB69D36373DA}" srcOrd="0" destOrd="0" parTransId="{3285902D-379F-4B99-9272-3D4DC13C0EF2}" sibTransId="{0205862C-2CE4-410C-8CD9-0DBEF1465242}"/>
    <dgm:cxn modelId="{DBD8F850-E762-48B1-9709-DBEC12CF998F}" type="presOf" srcId="{41116E06-60D3-40C4-AC5B-7525B36B344F}" destId="{C3239417-7C7A-4CF6-8930-86FEEFFE2268}" srcOrd="0" destOrd="0" presId="urn:microsoft.com/office/officeart/2005/8/layout/vList5"/>
    <dgm:cxn modelId="{E6AA6053-DE5F-45EB-9716-BA5F74B7829F}" srcId="{7B69F6C1-0098-406E-81D4-773C5D171837}" destId="{B2C32102-8740-4C71-A1A3-56107C8A53ED}" srcOrd="4" destOrd="0" parTransId="{5B10E3F9-3CD1-490A-8F73-F8C60F452D53}" sibTransId="{FB73E0D5-E9EF-4AE0-AD48-0DDF46D7DE84}"/>
    <dgm:cxn modelId="{A17DAD5C-3623-488A-827F-CAFD90258F6C}" type="presOf" srcId="{2260574D-9BE6-456F-8FFD-0570ABBD8288}" destId="{3D660644-6A5F-41A4-A9DF-DF2DC47E63F1}" srcOrd="0" destOrd="0" presId="urn:microsoft.com/office/officeart/2005/8/layout/vList5"/>
    <dgm:cxn modelId="{DDCE3C6B-06E9-43A2-AFDA-01F256C6BB32}" type="presOf" srcId="{8F7B9D6C-D5D8-4115-AE43-33F1455BDBC9}" destId="{0175D8A9-0E28-498D-A832-AFFAA9CD6871}" srcOrd="0" destOrd="0" presId="urn:microsoft.com/office/officeart/2005/8/layout/vList5"/>
    <dgm:cxn modelId="{305E8F70-F783-4FD6-A06C-BA28FA01856C}" type="presOf" srcId="{1CB54914-F0F5-4D7C-9DDB-C30DF51D05D7}" destId="{573F1EA2-6C58-4806-8CE1-DD1B8A2CF243}" srcOrd="0" destOrd="0" presId="urn:microsoft.com/office/officeart/2005/8/layout/vList5"/>
    <dgm:cxn modelId="{461C8D73-90F8-4B39-A8F8-44F348A52C67}" srcId="{1CF1670D-8040-4C15-B5A8-92CA2C023F15}" destId="{73F8B12D-D216-4CF8-B38C-3AAB003B4AC6}" srcOrd="0" destOrd="0" parTransId="{7B4755DB-67E7-4FC8-BB55-3725F3CEEACC}" sibTransId="{D8E0DD70-D4E9-4EC1-B7DB-13B756CC8691}"/>
    <dgm:cxn modelId="{A6435588-12BC-4934-BF90-6C41677DB001}" srcId="{B2C32102-8740-4C71-A1A3-56107C8A53ED}" destId="{18EB8344-5C1A-4592-BBD2-C23825B71665}" srcOrd="0" destOrd="0" parTransId="{99444A7A-401F-4554-8F9E-F3C29086514B}" sibTransId="{346715F2-AA4D-43F1-8114-46EE01B198A4}"/>
    <dgm:cxn modelId="{5F6DDE8D-6784-2448-9F51-0B636EDDC73B}" type="presOf" srcId="{19F9416B-4C9B-7040-8EB6-4AB1A00CDF18}" destId="{D747B429-0368-5F45-AF17-F5E03493D6C4}" srcOrd="0" destOrd="0" presId="urn:microsoft.com/office/officeart/2005/8/layout/vList5"/>
    <dgm:cxn modelId="{B19B2798-8A53-4896-9B9B-412BDE15E869}" srcId="{7B69F6C1-0098-406E-81D4-773C5D171837}" destId="{1CB54914-F0F5-4D7C-9DDB-C30DF51D05D7}" srcOrd="0" destOrd="0" parTransId="{DF38FC4A-2910-4D6E-BA15-9B97B6718516}" sibTransId="{B4F6F845-880F-4CDE-806E-234EACCEEB8A}"/>
    <dgm:cxn modelId="{A18DE898-2D3B-4FE1-A033-303C8799D96A}" type="presOf" srcId="{7828E92F-855C-43A5-90B8-484DEE8456D0}" destId="{2AD36473-0044-4BDB-A4A5-FD49185E1AD2}" srcOrd="0" destOrd="0" presId="urn:microsoft.com/office/officeart/2005/8/layout/vList5"/>
    <dgm:cxn modelId="{BCDA289B-A089-1A4A-9564-51C2DA7D8127}" srcId="{CEC11C9F-CC63-4B47-98DB-6E9DAC69F944}" destId="{19F9416B-4C9B-7040-8EB6-4AB1A00CDF18}" srcOrd="0" destOrd="0" parTransId="{653F22DC-DA1F-3D49-985C-7344BD6813CA}" sibTransId="{61912695-5A75-AF4C-B901-C51B785597E9}"/>
    <dgm:cxn modelId="{D2E1D29E-2785-48C4-8C23-F2362045CA42}" type="presOf" srcId="{12401D80-B2E6-42D7-B897-DB69D36373DA}" destId="{7884088A-FAF9-45AC-994C-CA004FA07530}" srcOrd="0" destOrd="0" presId="urn:microsoft.com/office/officeart/2005/8/layout/vList5"/>
    <dgm:cxn modelId="{224C5DA0-1615-4D87-92A2-288E55BA77B2}" type="presOf" srcId="{B2C32102-8740-4C71-A1A3-56107C8A53ED}" destId="{597888C0-2990-4C78-84AE-4CAE58648744}" srcOrd="0" destOrd="0" presId="urn:microsoft.com/office/officeart/2005/8/layout/vList5"/>
    <dgm:cxn modelId="{17874EA3-C89B-49CF-8B79-C1E581DC3A33}" type="presOf" srcId="{5BA996F3-9B1B-4951-AE7F-14AF06B6A0BB}" destId="{1EBBC53C-194C-4154-8A66-E95699AD7397}" srcOrd="0" destOrd="0" presId="urn:microsoft.com/office/officeart/2005/8/layout/vList5"/>
    <dgm:cxn modelId="{ABB96DA6-C57B-4576-82EE-217D16F287C1}" srcId="{7B69F6C1-0098-406E-81D4-773C5D171837}" destId="{89282B26-9E59-43E9-BCD3-4A8872436234}" srcOrd="8" destOrd="0" parTransId="{015C084C-4B00-4C61-A2C3-97E3826D24F4}" sibTransId="{42261A4B-26D7-4D31-B3BA-AF30DE9C61DA}"/>
    <dgm:cxn modelId="{4321DAB1-9E14-4977-BDD1-62017E808E63}" type="presOf" srcId="{1CF1670D-8040-4C15-B5A8-92CA2C023F15}" destId="{52D62E99-C445-45A9-A017-F503FA74F027}" srcOrd="0" destOrd="0" presId="urn:microsoft.com/office/officeart/2005/8/layout/vList5"/>
    <dgm:cxn modelId="{5D9DFCB8-FC13-4A21-BB47-EFAC4A05B8B9}" srcId="{7B69F6C1-0098-406E-81D4-773C5D171837}" destId="{DB62B9CE-0128-4267-9ACF-B0CD3B3908A2}" srcOrd="6" destOrd="0" parTransId="{0856D6DA-3F78-44A5-991B-73337C1D5801}" sibTransId="{85EC1F19-F4B4-4B6B-87EA-67F35A72014F}"/>
    <dgm:cxn modelId="{BCA832BD-7FAD-4E3B-9614-A6D94EA0B72A}" srcId="{7828E92F-855C-43A5-90B8-484DEE8456D0}" destId="{8F7B9D6C-D5D8-4115-AE43-33F1455BDBC9}" srcOrd="0" destOrd="0" parTransId="{59908C23-3609-44AD-92A4-EA517DEDB4B0}" sibTransId="{CA63E6F3-8935-40C4-845A-F618E4F09E3E}"/>
    <dgm:cxn modelId="{74E261CC-6011-4EE9-951A-1A4728716662}" srcId="{7B69F6C1-0098-406E-81D4-773C5D171837}" destId="{7828E92F-855C-43A5-90B8-484DEE8456D0}" srcOrd="3" destOrd="0" parTransId="{8454530E-C64C-4B21-8F48-B825B171A79A}" sibTransId="{4A41B42A-E291-487E-9610-060DBE833E1C}"/>
    <dgm:cxn modelId="{CE8AF3D1-3CB3-4E8F-97D5-8ADFAD3E4BAD}" srcId="{7B69F6C1-0098-406E-81D4-773C5D171837}" destId="{CEC11C9F-CC63-4B47-98DB-6E9DAC69F944}" srcOrd="7" destOrd="0" parTransId="{F652FB5C-D2D4-465E-A7DA-735021CDE140}" sibTransId="{D88E6477-AF0C-4D7D-ABF5-8BA3C014C3FB}"/>
    <dgm:cxn modelId="{D92CF8D6-B467-4791-ADE1-609E330955A7}" srcId="{7B69F6C1-0098-406E-81D4-773C5D171837}" destId="{1CF1670D-8040-4C15-B5A8-92CA2C023F15}" srcOrd="1" destOrd="0" parTransId="{8911BA04-9D40-42AD-92A7-D00E63CFD82A}" sibTransId="{C31CABC4-D95F-42C8-9C43-A803D875346A}"/>
    <dgm:cxn modelId="{C00F74E1-9815-4EBF-A46F-DDEFC2053317}" type="presOf" srcId="{18EB8344-5C1A-4592-BBD2-C23825B71665}" destId="{AC3688C9-A27D-432A-B9F0-A8F97C61B3A8}" srcOrd="0" destOrd="0" presId="urn:microsoft.com/office/officeart/2005/8/layout/vList5"/>
    <dgm:cxn modelId="{919BB1E5-5AC8-4E93-8D2B-F983810D1734}" type="presOf" srcId="{FC9E4FBE-84CE-4783-9863-C249D69EAC32}" destId="{7B992618-C1D7-4795-9E42-61687273048E}" srcOrd="0" destOrd="0" presId="urn:microsoft.com/office/officeart/2005/8/layout/vList5"/>
    <dgm:cxn modelId="{530286F4-0282-4BC9-902D-26114126ABF5}" srcId="{7B69F6C1-0098-406E-81D4-773C5D171837}" destId="{5BA996F3-9B1B-4951-AE7F-14AF06B6A0BB}" srcOrd="2" destOrd="0" parTransId="{3959BEEE-D9CD-4F9C-83AA-D7926DBA53A3}" sibTransId="{EE886C83-08B4-4AFE-977B-B1896330FB88}"/>
    <dgm:cxn modelId="{1D5182F9-EF8F-4628-B67B-D196710DB722}" srcId="{1CB54914-F0F5-4D7C-9DDB-C30DF51D05D7}" destId="{2260574D-9BE6-456F-8FFD-0570ABBD8288}" srcOrd="0" destOrd="0" parTransId="{075B7EC4-BB11-43DB-AA10-EE5B1E282770}" sibTransId="{E8804B86-BB0D-41C6-A433-29E4F5169DBA}"/>
    <dgm:cxn modelId="{DBD8414E-84FA-4F30-AE28-5D7E90479FC8}" type="presParOf" srcId="{F2EA0CCB-5ED0-4EC3-8DA0-FCEA87836550}" destId="{E6C06151-039F-46ED-BC14-040938F42297}" srcOrd="0" destOrd="0" presId="urn:microsoft.com/office/officeart/2005/8/layout/vList5"/>
    <dgm:cxn modelId="{1AD35511-A905-4793-B4DF-C79C5F9173DD}" type="presParOf" srcId="{E6C06151-039F-46ED-BC14-040938F42297}" destId="{573F1EA2-6C58-4806-8CE1-DD1B8A2CF243}" srcOrd="0" destOrd="0" presId="urn:microsoft.com/office/officeart/2005/8/layout/vList5"/>
    <dgm:cxn modelId="{3281E219-A1BA-4521-96C2-D6C11372B8E8}" type="presParOf" srcId="{E6C06151-039F-46ED-BC14-040938F42297}" destId="{3D660644-6A5F-41A4-A9DF-DF2DC47E63F1}" srcOrd="1" destOrd="0" presId="urn:microsoft.com/office/officeart/2005/8/layout/vList5"/>
    <dgm:cxn modelId="{9D094C0F-FC74-4FA0-AEAA-054F6C34559B}" type="presParOf" srcId="{F2EA0CCB-5ED0-4EC3-8DA0-FCEA87836550}" destId="{A1C9D8D2-86B7-456B-B4F5-FC0C58720B04}" srcOrd="1" destOrd="0" presId="urn:microsoft.com/office/officeart/2005/8/layout/vList5"/>
    <dgm:cxn modelId="{C3DF5E39-F81C-4ECE-B225-9CF114661A8C}" type="presParOf" srcId="{F2EA0CCB-5ED0-4EC3-8DA0-FCEA87836550}" destId="{D1847BA8-482F-45CA-A023-14225670679A}" srcOrd="2" destOrd="0" presId="urn:microsoft.com/office/officeart/2005/8/layout/vList5"/>
    <dgm:cxn modelId="{A3BC5BAB-030F-4416-8F97-09B185DED231}" type="presParOf" srcId="{D1847BA8-482F-45CA-A023-14225670679A}" destId="{52D62E99-C445-45A9-A017-F503FA74F027}" srcOrd="0" destOrd="0" presId="urn:microsoft.com/office/officeart/2005/8/layout/vList5"/>
    <dgm:cxn modelId="{8E4B8EC3-A535-4F2D-82C1-6CF5E89C51D9}" type="presParOf" srcId="{D1847BA8-482F-45CA-A023-14225670679A}" destId="{0BFB8574-EC56-4BEA-85B9-57BE0DF791A6}" srcOrd="1" destOrd="0" presId="urn:microsoft.com/office/officeart/2005/8/layout/vList5"/>
    <dgm:cxn modelId="{96763271-8540-4C54-A384-664D4C7D8523}" type="presParOf" srcId="{F2EA0CCB-5ED0-4EC3-8DA0-FCEA87836550}" destId="{3E4E05C6-D136-4CEE-8FDB-E53535A253CE}" srcOrd="3" destOrd="0" presId="urn:microsoft.com/office/officeart/2005/8/layout/vList5"/>
    <dgm:cxn modelId="{35E12576-073D-4242-A8D7-AF0BE41A235E}" type="presParOf" srcId="{F2EA0CCB-5ED0-4EC3-8DA0-FCEA87836550}" destId="{901AE9EF-80BF-46CB-8722-9B5C7B1238D9}" srcOrd="4" destOrd="0" presId="urn:microsoft.com/office/officeart/2005/8/layout/vList5"/>
    <dgm:cxn modelId="{40B5CB08-DD7F-4DB9-919A-61687853CAD7}" type="presParOf" srcId="{901AE9EF-80BF-46CB-8722-9B5C7B1238D9}" destId="{1EBBC53C-194C-4154-8A66-E95699AD7397}" srcOrd="0" destOrd="0" presId="urn:microsoft.com/office/officeart/2005/8/layout/vList5"/>
    <dgm:cxn modelId="{0BD5D1FF-3DE9-4CC1-BB1A-F38C0B3B6D45}" type="presParOf" srcId="{901AE9EF-80BF-46CB-8722-9B5C7B1238D9}" destId="{C3239417-7C7A-4CF6-8930-86FEEFFE2268}" srcOrd="1" destOrd="0" presId="urn:microsoft.com/office/officeart/2005/8/layout/vList5"/>
    <dgm:cxn modelId="{B204ED4E-D84C-412E-983F-1C736330CF00}" type="presParOf" srcId="{F2EA0CCB-5ED0-4EC3-8DA0-FCEA87836550}" destId="{68220CC4-B9E0-414C-B6F7-172DD26454E4}" srcOrd="5" destOrd="0" presId="urn:microsoft.com/office/officeart/2005/8/layout/vList5"/>
    <dgm:cxn modelId="{0D47E2C8-FD3B-4E50-964C-0F5A70E0C5DA}" type="presParOf" srcId="{F2EA0CCB-5ED0-4EC3-8DA0-FCEA87836550}" destId="{56026347-1112-452C-9492-FE89DC2B9B3B}" srcOrd="6" destOrd="0" presId="urn:microsoft.com/office/officeart/2005/8/layout/vList5"/>
    <dgm:cxn modelId="{70D05DD2-B227-4497-9F43-231DCDF68447}" type="presParOf" srcId="{56026347-1112-452C-9492-FE89DC2B9B3B}" destId="{2AD36473-0044-4BDB-A4A5-FD49185E1AD2}" srcOrd="0" destOrd="0" presId="urn:microsoft.com/office/officeart/2005/8/layout/vList5"/>
    <dgm:cxn modelId="{09E719EC-B3FA-4EC1-A8B3-F210DB142FBD}" type="presParOf" srcId="{56026347-1112-452C-9492-FE89DC2B9B3B}" destId="{0175D8A9-0E28-498D-A832-AFFAA9CD6871}" srcOrd="1" destOrd="0" presId="urn:microsoft.com/office/officeart/2005/8/layout/vList5"/>
    <dgm:cxn modelId="{52F86FE0-7FA9-404C-B633-2E73B12BCB5C}" type="presParOf" srcId="{F2EA0CCB-5ED0-4EC3-8DA0-FCEA87836550}" destId="{EF11B85A-53C6-4D7A-A39D-C9D8577AE94D}" srcOrd="7" destOrd="0" presId="urn:microsoft.com/office/officeart/2005/8/layout/vList5"/>
    <dgm:cxn modelId="{7896A559-E3FE-4FA8-B8C3-E82566B8E50B}" type="presParOf" srcId="{F2EA0CCB-5ED0-4EC3-8DA0-FCEA87836550}" destId="{D5B3C664-2C5F-4092-AB4D-D9EAD0411671}" srcOrd="8" destOrd="0" presId="urn:microsoft.com/office/officeart/2005/8/layout/vList5"/>
    <dgm:cxn modelId="{EEDDE338-803C-44FA-9FEE-ECD92EA3D5C8}" type="presParOf" srcId="{D5B3C664-2C5F-4092-AB4D-D9EAD0411671}" destId="{597888C0-2990-4C78-84AE-4CAE58648744}" srcOrd="0" destOrd="0" presId="urn:microsoft.com/office/officeart/2005/8/layout/vList5"/>
    <dgm:cxn modelId="{D2EFAA8A-101F-435B-A37C-5CEB4762CC79}" type="presParOf" srcId="{D5B3C664-2C5F-4092-AB4D-D9EAD0411671}" destId="{AC3688C9-A27D-432A-B9F0-A8F97C61B3A8}" srcOrd="1" destOrd="0" presId="urn:microsoft.com/office/officeart/2005/8/layout/vList5"/>
    <dgm:cxn modelId="{3C02181E-BBCB-48AE-95CE-91BD780DD382}" type="presParOf" srcId="{F2EA0CCB-5ED0-4EC3-8DA0-FCEA87836550}" destId="{70112E1F-41A5-4278-8E79-AB3E2105FD9E}" srcOrd="9" destOrd="0" presId="urn:microsoft.com/office/officeart/2005/8/layout/vList5"/>
    <dgm:cxn modelId="{9C0D430B-9429-4F11-A9C7-762C61BFBE0F}" type="presParOf" srcId="{F2EA0CCB-5ED0-4EC3-8DA0-FCEA87836550}" destId="{88AFE535-0BB8-4308-BB27-07A5F36AFFAF}" srcOrd="10" destOrd="0" presId="urn:microsoft.com/office/officeart/2005/8/layout/vList5"/>
    <dgm:cxn modelId="{A4005D34-446D-4BDC-904D-9D446F298068}" type="presParOf" srcId="{88AFE535-0BB8-4308-BB27-07A5F36AFFAF}" destId="{9A7D1F66-BD34-4EFC-ACEB-89B6BE2DA426}" srcOrd="0" destOrd="0" presId="urn:microsoft.com/office/officeart/2005/8/layout/vList5"/>
    <dgm:cxn modelId="{C52B6DF7-7145-4CDA-8F0C-E4C8B787C872}" type="presParOf" srcId="{88AFE535-0BB8-4308-BB27-07A5F36AFFAF}" destId="{7884088A-FAF9-45AC-994C-CA004FA07530}" srcOrd="1" destOrd="0" presId="urn:microsoft.com/office/officeart/2005/8/layout/vList5"/>
    <dgm:cxn modelId="{4E39F013-288E-49D3-92D9-33F6DB8CCBCC}" type="presParOf" srcId="{F2EA0CCB-5ED0-4EC3-8DA0-FCEA87836550}" destId="{1F04A1DA-6A2A-4E5E-BA54-29C1C6A3C542}" srcOrd="11" destOrd="0" presId="urn:microsoft.com/office/officeart/2005/8/layout/vList5"/>
    <dgm:cxn modelId="{F3DC5292-CA8B-40B0-A445-B4532A08392F}" type="presParOf" srcId="{F2EA0CCB-5ED0-4EC3-8DA0-FCEA87836550}" destId="{F885E753-A60E-4898-81F0-CD740862802C}" srcOrd="12" destOrd="0" presId="urn:microsoft.com/office/officeart/2005/8/layout/vList5"/>
    <dgm:cxn modelId="{B02C326F-4956-46EE-974C-9123E000574C}" type="presParOf" srcId="{F885E753-A60E-4898-81F0-CD740862802C}" destId="{9F8326F3-267A-4E70-A4BC-8D3F8F36E7FA}" srcOrd="0" destOrd="0" presId="urn:microsoft.com/office/officeart/2005/8/layout/vList5"/>
    <dgm:cxn modelId="{DD28732B-9255-4B8D-A51C-E96C6AFB0309}" type="presParOf" srcId="{F885E753-A60E-4898-81F0-CD740862802C}" destId="{400104CC-8F14-4EAB-8852-5286037F697D}" srcOrd="1" destOrd="0" presId="urn:microsoft.com/office/officeart/2005/8/layout/vList5"/>
    <dgm:cxn modelId="{CFB3623B-A662-4D64-BFD2-216DBE7E19AA}" type="presParOf" srcId="{F2EA0CCB-5ED0-4EC3-8DA0-FCEA87836550}" destId="{73BC2F71-1539-43CD-BA61-7B49EA820DD9}" srcOrd="13" destOrd="0" presId="urn:microsoft.com/office/officeart/2005/8/layout/vList5"/>
    <dgm:cxn modelId="{1DD6F160-D2CA-40E8-9060-7F2A571692E3}" type="presParOf" srcId="{F2EA0CCB-5ED0-4EC3-8DA0-FCEA87836550}" destId="{FC7A6C37-8272-429F-B04A-9BBE2567CD66}" srcOrd="14" destOrd="0" presId="urn:microsoft.com/office/officeart/2005/8/layout/vList5"/>
    <dgm:cxn modelId="{BE38107A-E5FF-48F5-9E0C-FFA4CB478083}" type="presParOf" srcId="{FC7A6C37-8272-429F-B04A-9BBE2567CD66}" destId="{8B99FD10-0FAA-448C-887D-5C717740CF30}" srcOrd="0" destOrd="0" presId="urn:microsoft.com/office/officeart/2005/8/layout/vList5"/>
    <dgm:cxn modelId="{A04CD701-031A-9445-9E49-C1EB669749D8}" type="presParOf" srcId="{FC7A6C37-8272-429F-B04A-9BBE2567CD66}" destId="{D747B429-0368-5F45-AF17-F5E03493D6C4}" srcOrd="1" destOrd="0" presId="urn:microsoft.com/office/officeart/2005/8/layout/vList5"/>
    <dgm:cxn modelId="{B6EA1848-76D0-4028-BE7F-80EDFDFCA616}" type="presParOf" srcId="{F2EA0CCB-5ED0-4EC3-8DA0-FCEA87836550}" destId="{B4B82F7E-1C22-49F4-94CE-74F53EB29C7A}" srcOrd="15" destOrd="0" presId="urn:microsoft.com/office/officeart/2005/8/layout/vList5"/>
    <dgm:cxn modelId="{12DEF73B-62ED-49A9-B407-27E997130818}" type="presParOf" srcId="{F2EA0CCB-5ED0-4EC3-8DA0-FCEA87836550}" destId="{28EACC20-5E0A-4AF1-BF1E-F46D53C995FC}" srcOrd="16" destOrd="0" presId="urn:microsoft.com/office/officeart/2005/8/layout/vList5"/>
    <dgm:cxn modelId="{313EB41B-BD59-4C15-B0F9-EF8AD3F58F2E}" type="presParOf" srcId="{28EACC20-5E0A-4AF1-BF1E-F46D53C995FC}" destId="{C7DC9A55-7DEE-43BC-8BCD-31E33A414001}" srcOrd="0" destOrd="0" presId="urn:microsoft.com/office/officeart/2005/8/layout/vList5"/>
    <dgm:cxn modelId="{EC2476AB-7588-408E-B57A-482DC82D165D}" type="presParOf" srcId="{28EACC20-5E0A-4AF1-BF1E-F46D53C995FC}" destId="{7B992618-C1D7-4795-9E42-61687273048E}" srcOrd="1" destOrd="0" presId="urn:microsoft.com/office/officeart/2005/8/layout/vList5"/>
    <dgm:cxn modelId="{6348800A-E768-4857-9210-6DBD4527CEFF}" type="presParOf" srcId="{F2EA0CCB-5ED0-4EC3-8DA0-FCEA87836550}" destId="{CA9200C0-F356-4296-81DC-E6D92BD6408B}" srcOrd="17" destOrd="0" presId="urn:microsoft.com/office/officeart/2005/8/layout/vList5"/>
    <dgm:cxn modelId="{179BC72A-2A93-45FD-84AB-E91450D9023F}" type="presParOf" srcId="{F2EA0CCB-5ED0-4EC3-8DA0-FCEA87836550}" destId="{86F5665D-2EE1-4CBC-A168-109D67EE245C}" srcOrd="18" destOrd="0" presId="urn:microsoft.com/office/officeart/2005/8/layout/vList5"/>
    <dgm:cxn modelId="{88933A51-2CE2-4A47-89D0-7B0A1F2B810E}" type="presParOf" srcId="{86F5665D-2EE1-4CBC-A168-109D67EE245C}" destId="{9AE06A71-3A18-4D35-A67E-AD2B8FACF24B}" srcOrd="0" destOrd="0" presId="urn:microsoft.com/office/officeart/2005/8/layout/vList5"/>
    <dgm:cxn modelId="{4EAAF368-3A13-40AE-BBE4-27160B1900B4}" type="presParOf" srcId="{86F5665D-2EE1-4CBC-A168-109D67EE245C}" destId="{4123D5A4-C425-4D86-AFF6-A362113D4F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60644-6A5F-41A4-A9DF-DF2DC47E63F1}">
      <dsp:nvSpPr>
        <dsp:cNvPr id="0" name=""/>
        <dsp:cNvSpPr/>
      </dsp:nvSpPr>
      <dsp:spPr>
        <a:xfrm rot="5400000">
          <a:off x="4778561" y="-2093129"/>
          <a:ext cx="391548" cy="4681728"/>
        </a:xfrm>
        <a:prstGeom prst="round2SameRect">
          <a:avLst/>
        </a:prstGeom>
        <a:solidFill>
          <a:srgbClr val="FF0000">
            <a:alpha val="50196"/>
          </a:srgb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latin typeface="Calibri" panose="020F0502020204030204" pitchFamily="34" charset="0"/>
              <a:ea typeface="Calibri" panose="020F0502020204030204" pitchFamily="34" charset="0"/>
              <a:cs typeface="Calibri" panose="020F0502020204030204" pitchFamily="34" charset="0"/>
            </a:rPr>
            <a:t>Not indicated, clinical target range still poorly defined</a:t>
          </a:r>
        </a:p>
      </dsp:txBody>
      <dsp:txXfrm rot="-5400000">
        <a:off x="2633471" y="71075"/>
        <a:ext cx="4662614" cy="353320"/>
      </dsp:txXfrm>
    </dsp:sp>
    <dsp:sp modelId="{573F1EA2-6C58-4806-8CE1-DD1B8A2CF243}">
      <dsp:nvSpPr>
        <dsp:cNvPr id="0" name=""/>
        <dsp:cNvSpPr/>
      </dsp:nvSpPr>
      <dsp:spPr>
        <a:xfrm>
          <a:off x="0" y="3016"/>
          <a:ext cx="2633471" cy="489436"/>
        </a:xfrm>
        <a:prstGeom prst="round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ea typeface="Calibri" panose="020F0502020204030204" pitchFamily="34" charset="0"/>
              <a:cs typeface="Calibri" panose="020F0502020204030204" pitchFamily="34" charset="0"/>
            </a:rPr>
            <a:t>Amphotericin B (liposomal)</a:t>
          </a:r>
        </a:p>
      </dsp:txBody>
      <dsp:txXfrm>
        <a:off x="23892" y="26908"/>
        <a:ext cx="2585687" cy="441652"/>
      </dsp:txXfrm>
    </dsp:sp>
    <dsp:sp modelId="{0BFB8574-EC56-4BEA-85B9-57BE0DF791A6}">
      <dsp:nvSpPr>
        <dsp:cNvPr id="0" name=""/>
        <dsp:cNvSpPr/>
      </dsp:nvSpPr>
      <dsp:spPr>
        <a:xfrm rot="5400000">
          <a:off x="4778561" y="-1579221"/>
          <a:ext cx="391548" cy="4681728"/>
        </a:xfrm>
        <a:prstGeom prst="round2Same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latin typeface="Calibri" panose="020F0502020204030204" pitchFamily="34" charset="0"/>
              <a:ea typeface="Calibri" panose="020F0502020204030204" pitchFamily="34" charset="0"/>
              <a:cs typeface="Calibri" panose="020F0502020204030204" pitchFamily="34" charset="0"/>
            </a:rPr>
            <a:t>Routinely recommended for patients with changing renal function</a:t>
          </a:r>
        </a:p>
      </dsp:txBody>
      <dsp:txXfrm rot="-5400000">
        <a:off x="2633471" y="584983"/>
        <a:ext cx="4662614" cy="353320"/>
      </dsp:txXfrm>
    </dsp:sp>
    <dsp:sp modelId="{52D62E99-C445-45A9-A017-F503FA74F027}">
      <dsp:nvSpPr>
        <dsp:cNvPr id="0" name=""/>
        <dsp:cNvSpPr/>
      </dsp:nvSpPr>
      <dsp:spPr>
        <a:xfrm>
          <a:off x="0" y="516923"/>
          <a:ext cx="2633471" cy="489436"/>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ea typeface="Calibri" panose="020F0502020204030204" pitchFamily="34" charset="0"/>
              <a:cs typeface="Calibri" panose="020F0502020204030204" pitchFamily="34" charset="0"/>
            </a:rPr>
            <a:t>5-FC</a:t>
          </a:r>
        </a:p>
      </dsp:txBody>
      <dsp:txXfrm>
        <a:off x="23892" y="540815"/>
        <a:ext cx="2585687" cy="441652"/>
      </dsp:txXfrm>
    </dsp:sp>
    <dsp:sp modelId="{C3239417-7C7A-4CF6-8930-86FEEFFE2268}">
      <dsp:nvSpPr>
        <dsp:cNvPr id="0" name=""/>
        <dsp:cNvSpPr/>
      </dsp:nvSpPr>
      <dsp:spPr>
        <a:xfrm rot="5400000">
          <a:off x="4778561" y="-1065313"/>
          <a:ext cx="391548" cy="4681728"/>
        </a:xfrm>
        <a:prstGeom prst="round2SameRect">
          <a:avLst/>
        </a:prstGeom>
        <a:solidFill>
          <a:srgbClr val="FFFF00">
            <a:alpha val="20000"/>
          </a:srgb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latin typeface="Calibri" panose="020F0502020204030204" pitchFamily="34" charset="0"/>
              <a:ea typeface="Calibri" panose="020F0502020204030204" pitchFamily="34" charset="0"/>
              <a:cs typeface="Calibri" panose="020F0502020204030204" pitchFamily="34" charset="0"/>
            </a:rPr>
            <a:t>Specific populations populations: CRRT ICU, Pediatrics, Sepsis, CNS infection</a:t>
          </a:r>
          <a:r>
            <a:rPr lang="en-US" sz="1100" kern="1200" dirty="0">
              <a:latin typeface="Calibri" panose="020F0502020204030204" pitchFamily="34" charset="0"/>
              <a:ea typeface="Calibri" panose="020F0502020204030204" pitchFamily="34" charset="0"/>
              <a:cs typeface="Calibri" panose="020F0502020204030204" pitchFamily="34" charset="0"/>
            </a:rPr>
            <a:t> </a:t>
          </a:r>
        </a:p>
      </dsp:txBody>
      <dsp:txXfrm rot="-5400000">
        <a:off x="2633471" y="1098891"/>
        <a:ext cx="4662614" cy="353320"/>
      </dsp:txXfrm>
    </dsp:sp>
    <dsp:sp modelId="{1EBBC53C-194C-4154-8A66-E95699AD7397}">
      <dsp:nvSpPr>
        <dsp:cNvPr id="0" name=""/>
        <dsp:cNvSpPr/>
      </dsp:nvSpPr>
      <dsp:spPr>
        <a:xfrm>
          <a:off x="0" y="1030831"/>
          <a:ext cx="2633471" cy="489436"/>
        </a:xfrm>
        <a:prstGeom prst="roundRect">
          <a:avLst/>
        </a:prstGeom>
        <a:solidFill>
          <a:srgbClr val="FFFF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Fluconazole</a:t>
          </a:r>
        </a:p>
      </dsp:txBody>
      <dsp:txXfrm>
        <a:off x="23892" y="1054723"/>
        <a:ext cx="2585687" cy="441652"/>
      </dsp:txXfrm>
    </dsp:sp>
    <dsp:sp modelId="{0175D8A9-0E28-498D-A832-AFFAA9CD6871}">
      <dsp:nvSpPr>
        <dsp:cNvPr id="0" name=""/>
        <dsp:cNvSpPr/>
      </dsp:nvSpPr>
      <dsp:spPr>
        <a:xfrm rot="5400000">
          <a:off x="4778561" y="-551405"/>
          <a:ext cx="391548" cy="4681728"/>
        </a:xfrm>
        <a:prstGeom prst="round2Same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latin typeface="Calibri" panose="020F0502020204030204" pitchFamily="34" charset="0"/>
              <a:ea typeface="Calibri" panose="020F0502020204030204" pitchFamily="34" charset="0"/>
              <a:cs typeface="Calibri" panose="020F0502020204030204" pitchFamily="34" charset="0"/>
            </a:rPr>
            <a:t>Routinely recommended for all patient populations</a:t>
          </a:r>
        </a:p>
      </dsp:txBody>
      <dsp:txXfrm rot="-5400000">
        <a:off x="2633471" y="1612799"/>
        <a:ext cx="4662614" cy="353320"/>
      </dsp:txXfrm>
    </dsp:sp>
    <dsp:sp modelId="{2AD36473-0044-4BDB-A4A5-FD49185E1AD2}">
      <dsp:nvSpPr>
        <dsp:cNvPr id="0" name=""/>
        <dsp:cNvSpPr/>
      </dsp:nvSpPr>
      <dsp:spPr>
        <a:xfrm>
          <a:off x="0" y="1544739"/>
          <a:ext cx="2633471" cy="489436"/>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ea typeface="Calibri" panose="020F0502020204030204" pitchFamily="34" charset="0"/>
              <a:cs typeface="Calibri" panose="020F0502020204030204" pitchFamily="34" charset="0"/>
            </a:rPr>
            <a:t>Itraconazole</a:t>
          </a:r>
        </a:p>
      </dsp:txBody>
      <dsp:txXfrm>
        <a:off x="23892" y="1568631"/>
        <a:ext cx="2585687" cy="441652"/>
      </dsp:txXfrm>
    </dsp:sp>
    <dsp:sp modelId="{AC3688C9-A27D-432A-B9F0-A8F97C61B3A8}">
      <dsp:nvSpPr>
        <dsp:cNvPr id="0" name=""/>
        <dsp:cNvSpPr/>
      </dsp:nvSpPr>
      <dsp:spPr>
        <a:xfrm rot="5400000">
          <a:off x="4778561" y="-37497"/>
          <a:ext cx="391548" cy="4681728"/>
        </a:xfrm>
        <a:prstGeom prst="round2Same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latin typeface="Calibri" panose="020F0502020204030204" pitchFamily="34" charset="0"/>
              <a:ea typeface="Calibri" panose="020F0502020204030204" pitchFamily="34" charset="0"/>
              <a:cs typeface="Calibri" panose="020F0502020204030204" pitchFamily="34" charset="0"/>
            </a:rPr>
            <a:t>Routinely recommended for all patient populations, prophylaxis and treatment</a:t>
          </a:r>
        </a:p>
      </dsp:txBody>
      <dsp:txXfrm rot="-5400000">
        <a:off x="2633471" y="2126707"/>
        <a:ext cx="4662614" cy="353320"/>
      </dsp:txXfrm>
    </dsp:sp>
    <dsp:sp modelId="{597888C0-2990-4C78-84AE-4CAE58648744}">
      <dsp:nvSpPr>
        <dsp:cNvPr id="0" name=""/>
        <dsp:cNvSpPr/>
      </dsp:nvSpPr>
      <dsp:spPr>
        <a:xfrm>
          <a:off x="0" y="2058647"/>
          <a:ext cx="2633471" cy="489436"/>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ea typeface="Calibri" panose="020F0502020204030204" pitchFamily="34" charset="0"/>
              <a:cs typeface="Calibri" panose="020F0502020204030204" pitchFamily="34" charset="0"/>
            </a:rPr>
            <a:t>Voriconazole</a:t>
          </a:r>
        </a:p>
      </dsp:txBody>
      <dsp:txXfrm>
        <a:off x="23892" y="2082539"/>
        <a:ext cx="2585687" cy="441652"/>
      </dsp:txXfrm>
    </dsp:sp>
    <dsp:sp modelId="{7884088A-FAF9-45AC-994C-CA004FA07530}">
      <dsp:nvSpPr>
        <dsp:cNvPr id="0" name=""/>
        <dsp:cNvSpPr/>
      </dsp:nvSpPr>
      <dsp:spPr>
        <a:xfrm rot="5400000">
          <a:off x="4778561" y="476409"/>
          <a:ext cx="391548" cy="4681728"/>
        </a:xfrm>
        <a:prstGeom prst="round2Same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latin typeface="Calibri" panose="020F0502020204030204" pitchFamily="34" charset="0"/>
              <a:ea typeface="Calibri" panose="020F0502020204030204" pitchFamily="34" charset="0"/>
              <a:cs typeface="Calibri" panose="020F0502020204030204" pitchFamily="34" charset="0"/>
            </a:rPr>
            <a:t>Routinely recommended for treatment, consider for prophylaxis</a:t>
          </a:r>
        </a:p>
      </dsp:txBody>
      <dsp:txXfrm rot="-5400000">
        <a:off x="2633471" y="2640613"/>
        <a:ext cx="4662614" cy="353320"/>
      </dsp:txXfrm>
    </dsp:sp>
    <dsp:sp modelId="{9A7D1F66-BD34-4EFC-ACEB-89B6BE2DA426}">
      <dsp:nvSpPr>
        <dsp:cNvPr id="0" name=""/>
        <dsp:cNvSpPr/>
      </dsp:nvSpPr>
      <dsp:spPr>
        <a:xfrm>
          <a:off x="0" y="2572555"/>
          <a:ext cx="2633471" cy="489436"/>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ea typeface="Calibri" panose="020F0502020204030204" pitchFamily="34" charset="0"/>
              <a:cs typeface="Calibri" panose="020F0502020204030204" pitchFamily="34" charset="0"/>
            </a:rPr>
            <a:t>Posaconazole</a:t>
          </a:r>
        </a:p>
      </dsp:txBody>
      <dsp:txXfrm>
        <a:off x="23892" y="2596447"/>
        <a:ext cx="2585687" cy="441652"/>
      </dsp:txXfrm>
    </dsp:sp>
    <dsp:sp modelId="{400104CC-8F14-4EAB-8852-5286037F697D}">
      <dsp:nvSpPr>
        <dsp:cNvPr id="0" name=""/>
        <dsp:cNvSpPr/>
      </dsp:nvSpPr>
      <dsp:spPr>
        <a:xfrm rot="5400000">
          <a:off x="4778561" y="990317"/>
          <a:ext cx="391548" cy="4681728"/>
        </a:xfrm>
        <a:prstGeom prst="round2SameRect">
          <a:avLst/>
        </a:prstGeom>
        <a:solidFill>
          <a:srgbClr val="FFFF00">
            <a:alpha val="20000"/>
          </a:srgb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latin typeface="Calibri" panose="020F0502020204030204" pitchFamily="34" charset="0"/>
              <a:ea typeface="Calibri" panose="020F0502020204030204" pitchFamily="34" charset="0"/>
              <a:cs typeface="Calibri" panose="020F0502020204030204" pitchFamily="34" charset="0"/>
            </a:rPr>
            <a:t>Specific populations: Alternative administration methods (enteral feeding), critically-ill, CRRT, extremes in weight, pediatrics, resistant infections</a:t>
          </a:r>
        </a:p>
      </dsp:txBody>
      <dsp:txXfrm rot="-5400000">
        <a:off x="2633471" y="3154521"/>
        <a:ext cx="4662614" cy="353320"/>
      </dsp:txXfrm>
    </dsp:sp>
    <dsp:sp modelId="{9F8326F3-267A-4E70-A4BC-8D3F8F36E7FA}">
      <dsp:nvSpPr>
        <dsp:cNvPr id="0" name=""/>
        <dsp:cNvSpPr/>
      </dsp:nvSpPr>
      <dsp:spPr>
        <a:xfrm>
          <a:off x="0" y="3086463"/>
          <a:ext cx="2633471" cy="489436"/>
        </a:xfrm>
        <a:prstGeom prst="roundRect">
          <a:avLst/>
        </a:prstGeom>
        <a:solidFill>
          <a:srgbClr val="FFFF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Isavuconazole</a:t>
          </a:r>
        </a:p>
      </dsp:txBody>
      <dsp:txXfrm>
        <a:off x="23892" y="3110355"/>
        <a:ext cx="2585687" cy="441652"/>
      </dsp:txXfrm>
    </dsp:sp>
    <dsp:sp modelId="{D747B429-0368-5F45-AF17-F5E03493D6C4}">
      <dsp:nvSpPr>
        <dsp:cNvPr id="0" name=""/>
        <dsp:cNvSpPr/>
      </dsp:nvSpPr>
      <dsp:spPr>
        <a:xfrm rot="5400000">
          <a:off x="4778561" y="1504225"/>
          <a:ext cx="391548" cy="4681728"/>
        </a:xfrm>
        <a:prstGeom prst="round2SameRect">
          <a:avLst/>
        </a:prstGeom>
        <a:solidFill>
          <a:srgbClr val="FFFF00">
            <a:alpha val="20000"/>
          </a:srgb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Critically-ill, obese, hypoalbuminemia, refractory/resistant infections?</a:t>
          </a:r>
        </a:p>
      </dsp:txBody>
      <dsp:txXfrm rot="-5400000">
        <a:off x="2633471" y="3668429"/>
        <a:ext cx="4662614" cy="353320"/>
      </dsp:txXfrm>
    </dsp:sp>
    <dsp:sp modelId="{8B99FD10-0FAA-448C-887D-5C717740CF30}">
      <dsp:nvSpPr>
        <dsp:cNvPr id="0" name=""/>
        <dsp:cNvSpPr/>
      </dsp:nvSpPr>
      <dsp:spPr>
        <a:xfrm>
          <a:off x="0" y="3600371"/>
          <a:ext cx="2633471" cy="489436"/>
        </a:xfrm>
        <a:prstGeom prst="roundRect">
          <a:avLst/>
        </a:prstGeom>
        <a:solidFill>
          <a:srgbClr val="FFFF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Echinocandins (Anidulafungin, caspofungin, micafungin, rezafungin)</a:t>
          </a:r>
        </a:p>
      </dsp:txBody>
      <dsp:txXfrm>
        <a:off x="23892" y="3624263"/>
        <a:ext cx="2585687" cy="441652"/>
      </dsp:txXfrm>
    </dsp:sp>
    <dsp:sp modelId="{7B992618-C1D7-4795-9E42-61687273048E}">
      <dsp:nvSpPr>
        <dsp:cNvPr id="0" name=""/>
        <dsp:cNvSpPr/>
      </dsp:nvSpPr>
      <dsp:spPr>
        <a:xfrm rot="5400000">
          <a:off x="4778561" y="2018133"/>
          <a:ext cx="391548" cy="4681728"/>
        </a:xfrm>
        <a:prstGeom prst="round2SameRect">
          <a:avLst/>
        </a:prstGeom>
        <a:solidFill>
          <a:schemeClr val="bg2"/>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p>
      </dsp:txBody>
      <dsp:txXfrm rot="-5400000">
        <a:off x="2633471" y="4182337"/>
        <a:ext cx="4662614" cy="353320"/>
      </dsp:txXfrm>
    </dsp:sp>
    <dsp:sp modelId="{C7DC9A55-7DEE-43BC-8BCD-31E33A414001}">
      <dsp:nvSpPr>
        <dsp:cNvPr id="0" name=""/>
        <dsp:cNvSpPr/>
      </dsp:nvSpPr>
      <dsp:spPr>
        <a:xfrm>
          <a:off x="0" y="4114279"/>
          <a:ext cx="2633471" cy="489436"/>
        </a:xfrm>
        <a:prstGeom prst="roundRect">
          <a:avLst/>
        </a:prstGeom>
        <a:solidFill>
          <a:schemeClr val="bg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2"/>
              </a:solidFill>
              <a:latin typeface="Calibri" panose="020F0502020204030204" pitchFamily="34" charset="0"/>
              <a:ea typeface="Calibri" panose="020F0502020204030204" pitchFamily="34" charset="0"/>
              <a:cs typeface="Calibri" panose="020F0502020204030204" pitchFamily="34" charset="0"/>
            </a:rPr>
            <a:t>Ibrexafungerp?</a:t>
          </a:r>
        </a:p>
      </dsp:txBody>
      <dsp:txXfrm>
        <a:off x="23892" y="4138171"/>
        <a:ext cx="2585687" cy="441652"/>
      </dsp:txXfrm>
    </dsp:sp>
    <dsp:sp modelId="{4123D5A4-C425-4D86-AFF6-A362113D4FB3}">
      <dsp:nvSpPr>
        <dsp:cNvPr id="0" name=""/>
        <dsp:cNvSpPr/>
      </dsp:nvSpPr>
      <dsp:spPr>
        <a:xfrm rot="5400000">
          <a:off x="4778561" y="2532041"/>
          <a:ext cx="391548" cy="4681728"/>
        </a:xfrm>
        <a:prstGeom prst="round2SameRect">
          <a:avLst/>
        </a:prstGeom>
        <a:solidFill>
          <a:schemeClr val="bg2"/>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p>
      </dsp:txBody>
      <dsp:txXfrm rot="-5400000">
        <a:off x="2633471" y="4696245"/>
        <a:ext cx="4662614" cy="353320"/>
      </dsp:txXfrm>
    </dsp:sp>
    <dsp:sp modelId="{9AE06A71-3A18-4D35-A67E-AD2B8FACF24B}">
      <dsp:nvSpPr>
        <dsp:cNvPr id="0" name=""/>
        <dsp:cNvSpPr/>
      </dsp:nvSpPr>
      <dsp:spPr>
        <a:xfrm>
          <a:off x="0" y="4628187"/>
          <a:ext cx="2633471" cy="489436"/>
        </a:xfrm>
        <a:prstGeom prst="roundRect">
          <a:avLst/>
        </a:prstGeom>
        <a:solidFill>
          <a:schemeClr val="bg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2"/>
              </a:solidFill>
              <a:latin typeface="Calibri" panose="020F0502020204030204" pitchFamily="34" charset="0"/>
              <a:ea typeface="Calibri" panose="020F0502020204030204" pitchFamily="34" charset="0"/>
              <a:cs typeface="Calibri" panose="020F0502020204030204" pitchFamily="34" charset="0"/>
            </a:rPr>
            <a:t>Investigational (Olorofim, Fosmanogepix, Oral-AmB…)</a:t>
          </a:r>
        </a:p>
      </dsp:txBody>
      <dsp:txXfrm>
        <a:off x="23892" y="4652079"/>
        <a:ext cx="2585687" cy="4416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45F66-8A61-48F4-93E9-AF6C913306C7}" type="datetimeFigureOut">
              <a:rPr lang="en-US" smtClean="0"/>
              <a:t>5/16/24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7B14E-DBDC-4E6D-A172-BC7729AB94AA}" type="slidenum">
              <a:rPr lang="en-US" smtClean="0"/>
              <a:t>‹#›</a:t>
            </a:fld>
            <a:endParaRPr lang="en-US"/>
          </a:p>
        </p:txBody>
      </p:sp>
    </p:spTree>
    <p:extLst>
      <p:ext uri="{BB962C8B-B14F-4D97-AF65-F5344CB8AC3E}">
        <p14:creationId xmlns:p14="http://schemas.microsoft.com/office/powerpoint/2010/main" val="189664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Reducd</a:t>
            </a:r>
            <a:r>
              <a:rPr lang="en-GB" dirty="0"/>
              <a:t> time to achieving therapeutic drug concentrations by 10 to 31 days </a:t>
            </a:r>
          </a:p>
        </p:txBody>
      </p:sp>
      <p:sp>
        <p:nvSpPr>
          <p:cNvPr id="4" name="Slide Number Placeholder 3"/>
          <p:cNvSpPr>
            <a:spLocks noGrp="1"/>
          </p:cNvSpPr>
          <p:nvPr>
            <p:ph type="sldNum" sz="quarter" idx="5"/>
          </p:nvPr>
        </p:nvSpPr>
        <p:spPr/>
        <p:txBody>
          <a:bodyPr/>
          <a:lstStyle/>
          <a:p>
            <a:fld id="{5867B14E-DBDC-4E6D-A172-BC7729AB94AA}" type="slidenum">
              <a:rPr lang="en-US" smtClean="0"/>
              <a:t>3</a:t>
            </a:fld>
            <a:endParaRPr lang="en-US" dirty="0"/>
          </a:p>
        </p:txBody>
      </p:sp>
    </p:spTree>
    <p:extLst>
      <p:ext uri="{BB962C8B-B14F-4D97-AF65-F5344CB8AC3E}">
        <p14:creationId xmlns:p14="http://schemas.microsoft.com/office/powerpoint/2010/main" val="308600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67B14E-DBDC-4E6D-A172-BC7729AB94AA}" type="slidenum">
              <a:rPr lang="en-US" smtClean="0"/>
              <a:t>18</a:t>
            </a:fld>
            <a:endParaRPr lang="en-US"/>
          </a:p>
        </p:txBody>
      </p:sp>
    </p:spTree>
    <p:extLst>
      <p:ext uri="{BB962C8B-B14F-4D97-AF65-F5344CB8AC3E}">
        <p14:creationId xmlns:p14="http://schemas.microsoft.com/office/powerpoint/2010/main" val="1720886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Luxury rather than necessity? When TDM is not part of the package labeling it is sometimes difficult to receive resources and reimbursement for testing.</a:t>
            </a:r>
          </a:p>
          <a:p>
            <a:endParaRPr lang="en-US"/>
          </a:p>
        </p:txBody>
      </p:sp>
      <p:sp>
        <p:nvSpPr>
          <p:cNvPr id="4" name="Slide Number Placeholder 3"/>
          <p:cNvSpPr>
            <a:spLocks noGrp="1"/>
          </p:cNvSpPr>
          <p:nvPr>
            <p:ph type="sldNum" sz="quarter" idx="5"/>
          </p:nvPr>
        </p:nvSpPr>
        <p:spPr/>
        <p:txBody>
          <a:bodyPr/>
          <a:lstStyle/>
          <a:p>
            <a:fld id="{5867B14E-DBDC-4E6D-A172-BC7729AB94AA}" type="slidenum">
              <a:rPr lang="en-US" smtClean="0"/>
              <a:t>22</a:t>
            </a:fld>
            <a:endParaRPr lang="en-US"/>
          </a:p>
        </p:txBody>
      </p:sp>
    </p:spTree>
    <p:extLst>
      <p:ext uri="{BB962C8B-B14F-4D97-AF65-F5344CB8AC3E}">
        <p14:creationId xmlns:p14="http://schemas.microsoft.com/office/powerpoint/2010/main" val="340428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A2A2A"/>
                </a:solidFill>
                <a:effectLst/>
                <a:highlight>
                  <a:srgbClr val="FFFFFF"/>
                </a:highlight>
                <a:latin typeface="Merriweather" panose="020F0502020204030204" pitchFamily="34" charset="0"/>
              </a:rPr>
              <a:t>On the contrary, in the TDM group, the attending physician could wait because adverse events were expected to be alleviated after dosage adjustment. However, the time delay between adverse events and drug discontinuation suggests that the attending physicians tried to continue voriconazole as long as they could (Figure </a:t>
            </a:r>
            <a:r>
              <a:rPr lang="en-GB" b="0" i="0" u="none" strike="noStrike" dirty="0">
                <a:solidFill>
                  <a:srgbClr val="006FB7"/>
                </a:solidFill>
                <a:effectLst/>
                <a:highlight>
                  <a:srgbClr val="FFFFFF"/>
                </a:highlight>
                <a:latin typeface="Merriweather" pitchFamily="2" charset="77"/>
              </a:rPr>
              <a:t>3</a:t>
            </a:r>
            <a:r>
              <a:rPr lang="en-GB" b="0" i="0" dirty="0">
                <a:solidFill>
                  <a:srgbClr val="2A2A2A"/>
                </a:solidFill>
                <a:effectLst/>
                <a:highlight>
                  <a:srgbClr val="FFFFFF"/>
                </a:highlight>
                <a:latin typeface="Merriweather" pitchFamily="2" charset="77"/>
              </a:rPr>
              <a:t>).</a:t>
            </a:r>
            <a:endParaRPr lang="en-GB" dirty="0"/>
          </a:p>
        </p:txBody>
      </p:sp>
      <p:sp>
        <p:nvSpPr>
          <p:cNvPr id="4" name="Slide Number Placeholder 3"/>
          <p:cNvSpPr>
            <a:spLocks noGrp="1"/>
          </p:cNvSpPr>
          <p:nvPr>
            <p:ph type="sldNum" sz="quarter" idx="5"/>
          </p:nvPr>
        </p:nvSpPr>
        <p:spPr/>
        <p:txBody>
          <a:bodyPr/>
          <a:lstStyle/>
          <a:p>
            <a:fld id="{5867B14E-DBDC-4E6D-A172-BC7729AB94AA}" type="slidenum">
              <a:rPr lang="en-US" smtClean="0"/>
              <a:t>5</a:t>
            </a:fld>
            <a:endParaRPr lang="en-US" dirty="0"/>
          </a:p>
        </p:txBody>
      </p:sp>
    </p:spTree>
    <p:extLst>
      <p:ext uri="{BB962C8B-B14F-4D97-AF65-F5344CB8AC3E}">
        <p14:creationId xmlns:p14="http://schemas.microsoft.com/office/powerpoint/2010/main" val="61602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67B14E-DBDC-4E6D-A172-BC7729AB94AA}" type="slidenum">
              <a:rPr lang="en-US" smtClean="0"/>
              <a:t>7</a:t>
            </a:fld>
            <a:endParaRPr lang="en-US" dirty="0"/>
          </a:p>
        </p:txBody>
      </p:sp>
    </p:spTree>
    <p:extLst>
      <p:ext uri="{BB962C8B-B14F-4D97-AF65-F5344CB8AC3E}">
        <p14:creationId xmlns:p14="http://schemas.microsoft.com/office/powerpoint/2010/main" val="321795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Paradox: Centres that have rapid TDM may show the least benefit because they do other thigs so well?</a:t>
            </a:r>
          </a:p>
        </p:txBody>
      </p:sp>
      <p:sp>
        <p:nvSpPr>
          <p:cNvPr id="4" name="Slide Number Placeholder 3"/>
          <p:cNvSpPr>
            <a:spLocks noGrp="1"/>
          </p:cNvSpPr>
          <p:nvPr>
            <p:ph type="sldNum" sz="quarter" idx="5"/>
          </p:nvPr>
        </p:nvSpPr>
        <p:spPr/>
        <p:txBody>
          <a:bodyPr/>
          <a:lstStyle/>
          <a:p>
            <a:fld id="{5867B14E-DBDC-4E6D-A172-BC7729AB94AA}" type="slidenum">
              <a:rPr lang="en-US" smtClean="0"/>
              <a:t>9</a:t>
            </a:fld>
            <a:endParaRPr lang="en-US" dirty="0"/>
          </a:p>
        </p:txBody>
      </p:sp>
    </p:spTree>
    <p:extLst>
      <p:ext uri="{BB962C8B-B14F-4D97-AF65-F5344CB8AC3E}">
        <p14:creationId xmlns:p14="http://schemas.microsoft.com/office/powerpoint/2010/main" val="247041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67B14E-DBDC-4E6D-A172-BC7729AB94AA}" type="slidenum">
              <a:rPr lang="en-US" smtClean="0"/>
              <a:t>11</a:t>
            </a:fld>
            <a:endParaRPr lang="en-US" dirty="0"/>
          </a:p>
        </p:txBody>
      </p:sp>
    </p:spTree>
    <p:extLst>
      <p:ext uri="{BB962C8B-B14F-4D97-AF65-F5344CB8AC3E}">
        <p14:creationId xmlns:p14="http://schemas.microsoft.com/office/powerpoint/2010/main" val="36015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Neue" panose="02000503000000020004" pitchFamily="2" charset="0"/>
              </a:rPr>
              <a:t>Everyone knows what the ideal situation is, but the implementation is still so much challenging</a:t>
            </a:r>
          </a:p>
          <a:p>
            <a:endParaRPr lang="en-GB" dirty="0"/>
          </a:p>
        </p:txBody>
      </p:sp>
      <p:sp>
        <p:nvSpPr>
          <p:cNvPr id="4" name="Slide Number Placeholder 3"/>
          <p:cNvSpPr>
            <a:spLocks noGrp="1"/>
          </p:cNvSpPr>
          <p:nvPr>
            <p:ph type="sldNum" sz="quarter" idx="5"/>
          </p:nvPr>
        </p:nvSpPr>
        <p:spPr/>
        <p:txBody>
          <a:bodyPr/>
          <a:lstStyle/>
          <a:p>
            <a:fld id="{5867B14E-DBDC-4E6D-A172-BC7729AB94AA}" type="slidenum">
              <a:rPr lang="en-US" smtClean="0"/>
              <a:t>13</a:t>
            </a:fld>
            <a:endParaRPr lang="en-US" dirty="0"/>
          </a:p>
        </p:txBody>
      </p:sp>
    </p:spTree>
    <p:extLst>
      <p:ext uri="{BB962C8B-B14F-4D97-AF65-F5344CB8AC3E}">
        <p14:creationId xmlns:p14="http://schemas.microsoft.com/office/powerpoint/2010/main" val="50178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67B14E-DBDC-4E6D-A172-BC7729AB94AA}" type="slidenum">
              <a:rPr lang="en-US" smtClean="0"/>
              <a:t>14</a:t>
            </a:fld>
            <a:endParaRPr lang="en-US" dirty="0"/>
          </a:p>
        </p:txBody>
      </p:sp>
    </p:spTree>
    <p:extLst>
      <p:ext uri="{BB962C8B-B14F-4D97-AF65-F5344CB8AC3E}">
        <p14:creationId xmlns:p14="http://schemas.microsoft.com/office/powerpoint/2010/main" val="139609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Study suggested variability is completely predictable and not a result of changes in PK secondary to physiological instability.</a:t>
            </a:r>
          </a:p>
        </p:txBody>
      </p:sp>
      <p:sp>
        <p:nvSpPr>
          <p:cNvPr id="4" name="Slide Number Placeholder 3"/>
          <p:cNvSpPr>
            <a:spLocks noGrp="1"/>
          </p:cNvSpPr>
          <p:nvPr>
            <p:ph type="sldNum" sz="quarter" idx="5"/>
          </p:nvPr>
        </p:nvSpPr>
        <p:spPr/>
        <p:txBody>
          <a:bodyPr/>
          <a:lstStyle/>
          <a:p>
            <a:fld id="{5867B14E-DBDC-4E6D-A172-BC7729AB94AA}" type="slidenum">
              <a:rPr lang="en-US" smtClean="0"/>
              <a:t>15</a:t>
            </a:fld>
            <a:endParaRPr lang="en-US" dirty="0"/>
          </a:p>
        </p:txBody>
      </p:sp>
    </p:spTree>
    <p:extLst>
      <p:ext uri="{BB962C8B-B14F-4D97-AF65-F5344CB8AC3E}">
        <p14:creationId xmlns:p14="http://schemas.microsoft.com/office/powerpoint/2010/main" val="277669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Clinical scenario</a:t>
            </a:r>
          </a:p>
        </p:txBody>
      </p:sp>
      <p:sp>
        <p:nvSpPr>
          <p:cNvPr id="4" name="Slide Number Placeholder 3"/>
          <p:cNvSpPr>
            <a:spLocks noGrp="1"/>
          </p:cNvSpPr>
          <p:nvPr>
            <p:ph type="sldNum" sz="quarter" idx="5"/>
          </p:nvPr>
        </p:nvSpPr>
        <p:spPr/>
        <p:txBody>
          <a:bodyPr/>
          <a:lstStyle/>
          <a:p>
            <a:fld id="{5867B14E-DBDC-4E6D-A172-BC7729AB94AA}" type="slidenum">
              <a:rPr lang="en-US" smtClean="0"/>
              <a:t>17</a:t>
            </a:fld>
            <a:endParaRPr lang="en-US"/>
          </a:p>
        </p:txBody>
      </p:sp>
    </p:spTree>
    <p:extLst>
      <p:ext uri="{BB962C8B-B14F-4D97-AF65-F5344CB8AC3E}">
        <p14:creationId xmlns:p14="http://schemas.microsoft.com/office/powerpoint/2010/main" val="14336044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a:p>
        </p:txBody>
      </p:sp>
      <p:pic>
        <p:nvPicPr>
          <p:cNvPr id="12" name="Picture 11" descr="A hand holding a test tube with a bar code&#10;&#10;Description automatically generated">
            <a:extLst>
              <a:ext uri="{FF2B5EF4-FFF2-40B4-BE49-F238E27FC236}">
                <a16:creationId xmlns:a16="http://schemas.microsoft.com/office/drawing/2014/main" id="{08FF294E-C0B6-0166-E4ED-FE0F457D450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Cutout/>
                    </a14:imgEffect>
                  </a14:imgLayer>
                </a14:imgProps>
              </a:ext>
            </a:extLst>
          </a:blip>
          <a:srcRect l="8866" r="50554"/>
          <a:stretch/>
        </p:blipFill>
        <p:spPr>
          <a:xfrm>
            <a:off x="9270263" y="745790"/>
            <a:ext cx="2894799" cy="53502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5/16/24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5/16/24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Calibri" panose="020F0502020204030204" pitchFamily="34" charset="0"/>
                <a:cs typeface="Calibri" panose="020F0502020204030204" pitchFamily="34" charset="0"/>
              </a:defRPr>
            </a:lvl1pPr>
            <a:lvl2pPr>
              <a:defRPr>
                <a:solidFill>
                  <a:schemeClr val="tx2"/>
                </a:solidFill>
                <a:latin typeface="Calibri" panose="020F0502020204030204" pitchFamily="34" charset="0"/>
                <a:cs typeface="Calibri" panose="020F0502020204030204" pitchFamily="34" charset="0"/>
              </a:defRPr>
            </a:lvl2pPr>
            <a:lvl3pPr>
              <a:defRPr>
                <a:solidFill>
                  <a:schemeClr val="tx2"/>
                </a:solidFill>
                <a:latin typeface="Calibri" panose="020F0502020204030204" pitchFamily="34" charset="0"/>
                <a:cs typeface="Calibri" panose="020F0502020204030204" pitchFamily="34" charset="0"/>
              </a:defRPr>
            </a:lvl3pPr>
            <a:lvl4pPr>
              <a:defRPr>
                <a:solidFill>
                  <a:schemeClr val="tx2"/>
                </a:solidFill>
                <a:latin typeface="Calibri" panose="020F0502020204030204" pitchFamily="34" charset="0"/>
                <a:cs typeface="Calibri" panose="020F0502020204030204" pitchFamily="34" charset="0"/>
              </a:defRPr>
            </a:lvl4pPr>
            <a:lvl5pPr>
              <a:defRPr>
                <a:solidFill>
                  <a:schemeClr val="tx2"/>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latin typeface="Arial" panose="020B0604020202020204" pitchFamily="34" charset="0"/>
                <a:cs typeface="Arial" panose="020B0604020202020204" pitchFamily="34" charset="0"/>
              </a:defRPr>
            </a:lvl1pPr>
          </a:lstStyle>
          <a:p>
            <a:fld id="{5586B75A-687E-405C-8A0B-8D00578BA2C3}" type="datetimeFigureOut">
              <a:rPr lang="en-US" smtClean="0"/>
              <a:pPr/>
              <a:t>5/16/24</a:t>
            </a:fld>
            <a:endParaRPr lang="en-US"/>
          </a:p>
        </p:txBody>
      </p:sp>
      <p:sp>
        <p:nvSpPr>
          <p:cNvPr id="5" name="Footer Placeholder 4"/>
          <p:cNvSpPr>
            <a:spLocks noGrp="1"/>
          </p:cNvSpPr>
          <p:nvPr>
            <p:ph type="ftr" sz="quarter" idx="11"/>
          </p:nvPr>
        </p:nvSpPr>
        <p:spPr/>
        <p:txBody>
          <a:bodyPr/>
          <a:lstStyle>
            <a:lvl1pPr>
              <a:defRPr>
                <a:solidFill>
                  <a:schemeClr val="tx2"/>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a:pPr/>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a:pPr/>
              <a:t>5/16/24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5/16/24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5/16/24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a:pPr/>
              <a:t>5/16/24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5/16/24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5/16/24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2"/>
                </a:solidFill>
                <a:latin typeface="Lato" panose="020F0502020204030203" pitchFamily="34" charset="77"/>
              </a:defRPr>
            </a:lvl1pPr>
          </a:lstStyle>
          <a:p>
            <a:fld id="{5586B75A-687E-405C-8A0B-8D00578BA2C3}" type="datetimeFigureOut">
              <a:rPr lang="en-US" smtClean="0"/>
              <a:pPr/>
              <a:t>5/16/24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2"/>
                </a:solidFill>
                <a:latin typeface="Lato" panose="020F0502020204030203" pitchFamily="34" charset="77"/>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latin typeface="Lato" panose="020F0502020204030203" pitchFamily="34" charset="77"/>
              </a:defRPr>
            </a:lvl1pPr>
          </a:lstStyle>
          <a:p>
            <a:fld id="{4FAB73BC-B049-4115-A692-8D63A059B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Lato" panose="020F0502020204030203" pitchFamily="34" charset="77"/>
          <a:ea typeface="Lato" panose="020F0502020204030203" pitchFamily="34" charset="77"/>
          <a:cs typeface="Calibri" panose="020F050202020403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2"/>
          </a:solidFill>
          <a:latin typeface="Lato" panose="020F0502020204030203" pitchFamily="34" charset="77"/>
          <a:ea typeface="Lato" panose="020F0502020204030203" pitchFamily="34" charset="77"/>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2"/>
          </a:solidFill>
          <a:latin typeface="Lato" panose="020F0502020204030203" pitchFamily="34" charset="77"/>
          <a:ea typeface="Lato" panose="020F0502020204030203" pitchFamily="34" charset="77"/>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2"/>
          </a:solidFill>
          <a:latin typeface="Lato" panose="020F0502020204030203" pitchFamily="34" charset="77"/>
          <a:ea typeface="Lato" panose="020F0502020204030203" pitchFamily="34" charset="77"/>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2"/>
          </a:solidFill>
          <a:latin typeface="Lato" panose="020F0502020204030203" pitchFamily="34" charset="77"/>
          <a:ea typeface="Lato" panose="020F0502020204030203" pitchFamily="34" charset="77"/>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2"/>
          </a:solidFill>
          <a:latin typeface="Lato" panose="020F0502020204030203" pitchFamily="34" charset="77"/>
          <a:ea typeface="Lato" panose="020F0502020204030203" pitchFamily="34" charset="77"/>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2B2F-FB7D-2919-7E31-3B75FBE1E788}"/>
              </a:ext>
            </a:extLst>
          </p:cNvPr>
          <p:cNvSpPr>
            <a:spLocks noGrp="1"/>
          </p:cNvSpPr>
          <p:nvPr>
            <p:ph type="ctrTitle"/>
          </p:nvPr>
        </p:nvSpPr>
        <p:spPr>
          <a:xfrm>
            <a:off x="1069848" y="1298448"/>
            <a:ext cx="7315200" cy="2887658"/>
          </a:xfrm>
        </p:spPr>
        <p:txBody>
          <a:bodyPr>
            <a:normAutofit/>
          </a:bodyPr>
          <a:lstStyle/>
          <a:p>
            <a:r>
              <a:rPr lang="it-IT" dirty="0">
                <a:latin typeface="Calibri" panose="020F0502020204030204" pitchFamily="34" charset="0"/>
              </a:rPr>
              <a:t>Antifungal TDM</a:t>
            </a:r>
            <a:br>
              <a:rPr lang="it-IT" dirty="0">
                <a:latin typeface="Calibri" panose="020F0502020204030204" pitchFamily="34" charset="0"/>
              </a:rPr>
            </a:br>
            <a:r>
              <a:rPr lang="en-GB" sz="3600" dirty="0">
                <a:latin typeface="Calibri" panose="020F0502020204030204" pitchFamily="34" charset="0"/>
              </a:rPr>
              <a:t>Current</a:t>
            </a:r>
            <a:r>
              <a:rPr lang="it-IT" sz="3600" dirty="0">
                <a:latin typeface="Calibri" panose="020F0502020204030204" pitchFamily="34" charset="0"/>
              </a:rPr>
              <a:t> </a:t>
            </a:r>
            <a:r>
              <a:rPr lang="en-GB" sz="3600" dirty="0">
                <a:latin typeface="Calibri" panose="020F0502020204030204" pitchFamily="34" charset="0"/>
              </a:rPr>
              <a:t>Indications</a:t>
            </a:r>
            <a:r>
              <a:rPr lang="it-IT" sz="3600" dirty="0">
                <a:latin typeface="Calibri" panose="020F0502020204030204" pitchFamily="34" charset="0"/>
              </a:rPr>
              <a:t> and </a:t>
            </a:r>
            <a:r>
              <a:rPr lang="en-GB" sz="3600" dirty="0">
                <a:latin typeface="Calibri" panose="020F0502020204030204" pitchFamily="34" charset="0"/>
              </a:rPr>
              <a:t>Practical</a:t>
            </a:r>
            <a:r>
              <a:rPr lang="it-IT" sz="3600" dirty="0">
                <a:latin typeface="Calibri" panose="020F0502020204030204" pitchFamily="34" charset="0"/>
              </a:rPr>
              <a:t> </a:t>
            </a:r>
            <a:r>
              <a:rPr lang="en-GB" sz="3600" dirty="0">
                <a:latin typeface="Calibri" panose="020F0502020204030204" pitchFamily="34" charset="0"/>
              </a:rPr>
              <a:t>Implementation of Precision Dosing</a:t>
            </a:r>
          </a:p>
        </p:txBody>
      </p:sp>
      <p:sp>
        <p:nvSpPr>
          <p:cNvPr id="3" name="Subtitle 2">
            <a:extLst>
              <a:ext uri="{FF2B5EF4-FFF2-40B4-BE49-F238E27FC236}">
                <a16:creationId xmlns:a16="http://schemas.microsoft.com/office/drawing/2014/main" id="{11FB1C12-9D04-9B88-2E63-99F3AD942FBF}"/>
              </a:ext>
            </a:extLst>
          </p:cNvPr>
          <p:cNvSpPr>
            <a:spLocks noGrp="1"/>
          </p:cNvSpPr>
          <p:nvPr>
            <p:ph type="subTitle" idx="1"/>
          </p:nvPr>
        </p:nvSpPr>
        <p:spPr>
          <a:xfrm>
            <a:off x="1100015" y="4670246"/>
            <a:ext cx="7315200" cy="1288344"/>
          </a:xfrm>
        </p:spPr>
        <p:txBody>
          <a:bodyPr>
            <a:normAutofit lnSpcReduction="10000"/>
          </a:bodyPr>
          <a:lstStyle/>
          <a:p>
            <a:pPr>
              <a:spcBef>
                <a:spcPts val="0"/>
              </a:spcBef>
            </a:pPr>
            <a:r>
              <a:rPr lang="en-US" dirty="0">
                <a:latin typeface="Calibri" panose="020F0502020204030204" pitchFamily="34" charset="0"/>
              </a:rPr>
              <a:t>Russell Lewis, Associate Professor</a:t>
            </a:r>
          </a:p>
          <a:p>
            <a:pPr>
              <a:spcBef>
                <a:spcPts val="0"/>
              </a:spcBef>
            </a:pPr>
            <a:r>
              <a:rPr lang="en-US" dirty="0">
                <a:latin typeface="Calibri" panose="020F0502020204030204" pitchFamily="34" charset="0"/>
              </a:rPr>
              <a:t>Department of Molecular Medicine</a:t>
            </a:r>
          </a:p>
          <a:p>
            <a:pPr>
              <a:spcBef>
                <a:spcPts val="0"/>
              </a:spcBef>
            </a:pPr>
            <a:r>
              <a:rPr lang="en-US" dirty="0">
                <a:latin typeface="Calibri" panose="020F0502020204030204" pitchFamily="34" charset="0"/>
              </a:rPr>
              <a:t>University of Padua</a:t>
            </a:r>
          </a:p>
          <a:p>
            <a:pPr>
              <a:spcBef>
                <a:spcPts val="0"/>
              </a:spcBef>
            </a:pPr>
            <a:r>
              <a:rPr lang="en-US" dirty="0" err="1">
                <a:latin typeface="Calibri" panose="020F0502020204030204" pitchFamily="34" charset="0"/>
              </a:rPr>
              <a:t>russelledward.lewis@unipd.it</a:t>
            </a:r>
            <a:endParaRPr lang="en-US" dirty="0">
              <a:latin typeface="Calibri" panose="020F0502020204030204" pitchFamily="34" charset="0"/>
            </a:endParaRPr>
          </a:p>
        </p:txBody>
      </p:sp>
      <p:sp>
        <p:nvSpPr>
          <p:cNvPr id="4" name="Subtitle 2">
            <a:extLst>
              <a:ext uri="{FF2B5EF4-FFF2-40B4-BE49-F238E27FC236}">
                <a16:creationId xmlns:a16="http://schemas.microsoft.com/office/drawing/2014/main" id="{DD8EB1E9-9ED0-C5D2-348C-AB960C84A2AE}"/>
              </a:ext>
            </a:extLst>
          </p:cNvPr>
          <p:cNvSpPr txBox="1">
            <a:spLocks/>
          </p:cNvSpPr>
          <p:nvPr/>
        </p:nvSpPr>
        <p:spPr>
          <a:xfrm>
            <a:off x="1100015" y="899410"/>
            <a:ext cx="7315200" cy="128834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spcBef>
                <a:spcPts val="0"/>
              </a:spcBef>
            </a:pPr>
            <a:r>
              <a:rPr lang="en-US" dirty="0"/>
              <a:t>Controversies and Challenges in Antifungal Therapy</a:t>
            </a:r>
          </a:p>
          <a:p>
            <a:pPr>
              <a:spcBef>
                <a:spcPts val="0"/>
              </a:spcBef>
            </a:pPr>
            <a:r>
              <a:rPr lang="en-US" dirty="0"/>
              <a:t>30 April 2024</a:t>
            </a:r>
          </a:p>
        </p:txBody>
      </p:sp>
      <p:pic>
        <p:nvPicPr>
          <p:cNvPr id="5" name="Picture 4" descr="A circular sign with text and a camera&#10;&#10;Description automatically generated">
            <a:extLst>
              <a:ext uri="{FF2B5EF4-FFF2-40B4-BE49-F238E27FC236}">
                <a16:creationId xmlns:a16="http://schemas.microsoft.com/office/drawing/2014/main" id="{7C0869AA-54DD-6C39-5335-848AAE68A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1725" y="6172836"/>
            <a:ext cx="622092" cy="622092"/>
          </a:xfrm>
          <a:prstGeom prst="rect">
            <a:avLst/>
          </a:prstGeom>
        </p:spPr>
      </p:pic>
      <p:pic>
        <p:nvPicPr>
          <p:cNvPr id="6" name="Picture 5" descr="A blue and green logo&#10;&#10;Description automatically generated with medium confidence">
            <a:extLst>
              <a:ext uri="{FF2B5EF4-FFF2-40B4-BE49-F238E27FC236}">
                <a16:creationId xmlns:a16="http://schemas.microsoft.com/office/drawing/2014/main" id="{060CE380-503C-9DE7-6CD0-527AF7006CFD}"/>
              </a:ext>
            </a:extLst>
          </p:cNvPr>
          <p:cNvPicPr>
            <a:picLocks noChangeAspect="1"/>
          </p:cNvPicPr>
          <p:nvPr/>
        </p:nvPicPr>
        <p:blipFill rotWithShape="1">
          <a:blip r:embed="rId3">
            <a:extLst>
              <a:ext uri="{28A0092B-C50C-407E-A947-70E740481C1C}">
                <a14:useLocalDpi xmlns:a14="http://schemas.microsoft.com/office/drawing/2010/main" val="0"/>
              </a:ext>
            </a:extLst>
          </a:blip>
          <a:srcRect l="8916"/>
          <a:stretch/>
        </p:blipFill>
        <p:spPr>
          <a:xfrm>
            <a:off x="8104168" y="6189482"/>
            <a:ext cx="622093" cy="668518"/>
          </a:xfrm>
          <a:prstGeom prst="rect">
            <a:avLst/>
          </a:prstGeom>
        </p:spPr>
      </p:pic>
      <p:sp>
        <p:nvSpPr>
          <p:cNvPr id="7" name="TextBox 6">
            <a:extLst>
              <a:ext uri="{FF2B5EF4-FFF2-40B4-BE49-F238E27FC236}">
                <a16:creationId xmlns:a16="http://schemas.microsoft.com/office/drawing/2014/main" id="{DC68D0A2-6311-2490-2105-229F9DCA6BF1}"/>
              </a:ext>
            </a:extLst>
          </p:cNvPr>
          <p:cNvSpPr txBox="1"/>
          <p:nvPr/>
        </p:nvSpPr>
        <p:spPr>
          <a:xfrm>
            <a:off x="8926376" y="6256161"/>
            <a:ext cx="2148858" cy="461665"/>
          </a:xfrm>
          <a:prstGeom prst="rect">
            <a:avLst/>
          </a:prstGeom>
          <a:noFill/>
        </p:spPr>
        <p:txBody>
          <a:bodyPr wrap="none" rtlCol="0">
            <a:spAutoFit/>
          </a:bodyPr>
          <a:lstStyle/>
          <a:p>
            <a:pPr algn="r"/>
            <a:r>
              <a:rPr lang="en-GB" sz="1200" b="1" dirty="0">
                <a:solidFill>
                  <a:srgbClr val="04C8B0"/>
                </a:solidFill>
                <a:latin typeface="Calibri" panose="020F0502020204030204" pitchFamily="34" charset="0"/>
                <a:cs typeface="Calibri" panose="020F0502020204030204" pitchFamily="34" charset="0"/>
              </a:rPr>
              <a:t>ESCMID</a:t>
            </a:r>
            <a:r>
              <a:rPr lang="en-GB" sz="1200" dirty="0">
                <a:solidFill>
                  <a:srgbClr val="04C8B0"/>
                </a:solidFill>
                <a:latin typeface="Calibri" panose="020F0502020204030204" pitchFamily="34" charset="0"/>
                <a:cs typeface="Calibri" panose="020F0502020204030204" pitchFamily="34" charset="0"/>
              </a:rPr>
              <a:t> Global</a:t>
            </a:r>
          </a:p>
          <a:p>
            <a:pPr algn="r"/>
            <a:r>
              <a:rPr lang="en-GB" sz="1200" dirty="0">
                <a:solidFill>
                  <a:srgbClr val="04C8B0"/>
                </a:solidFill>
                <a:latin typeface="Calibri" panose="020F0502020204030204" pitchFamily="34" charset="0"/>
                <a:cs typeface="Calibri" panose="020F0502020204030204" pitchFamily="34" charset="0"/>
              </a:rPr>
              <a:t>34</a:t>
            </a:r>
            <a:r>
              <a:rPr lang="en-GB" sz="1200" baseline="30000" dirty="0">
                <a:solidFill>
                  <a:srgbClr val="04C8B0"/>
                </a:solidFill>
                <a:latin typeface="Calibri" panose="020F0502020204030204" pitchFamily="34" charset="0"/>
                <a:cs typeface="Calibri" panose="020F0502020204030204" pitchFamily="34" charset="0"/>
              </a:rPr>
              <a:t>th</a:t>
            </a:r>
            <a:r>
              <a:rPr lang="en-GB" sz="1200" dirty="0">
                <a:solidFill>
                  <a:srgbClr val="04C8B0"/>
                </a:solidFill>
                <a:latin typeface="Calibri" panose="020F0502020204030204" pitchFamily="34" charset="0"/>
                <a:cs typeface="Calibri" panose="020F0502020204030204" pitchFamily="34" charset="0"/>
              </a:rPr>
              <a:t> Congress • Barcelona 2024</a:t>
            </a:r>
          </a:p>
        </p:txBody>
      </p:sp>
      <p:pic>
        <p:nvPicPr>
          <p:cNvPr id="9" name="Graphic 8">
            <a:extLst>
              <a:ext uri="{FF2B5EF4-FFF2-40B4-BE49-F238E27FC236}">
                <a16:creationId xmlns:a16="http://schemas.microsoft.com/office/drawing/2014/main" id="{186C0E6C-358D-61C3-2052-E129C8E763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7827" y="6172836"/>
            <a:ext cx="622093" cy="625204"/>
          </a:xfrm>
          <a:prstGeom prst="rect">
            <a:avLst/>
          </a:prstGeom>
        </p:spPr>
      </p:pic>
      <p:pic>
        <p:nvPicPr>
          <p:cNvPr id="10" name="Picture 6" descr="Picture 6">
            <a:extLst>
              <a:ext uri="{FF2B5EF4-FFF2-40B4-BE49-F238E27FC236}">
                <a16:creationId xmlns:a16="http://schemas.microsoft.com/office/drawing/2014/main" id="{A2FA27C6-B1A7-0AE6-F44D-AB83D85F5A30}"/>
              </a:ext>
            </a:extLst>
          </p:cNvPr>
          <p:cNvPicPr>
            <a:picLocks noChangeAspect="1"/>
          </p:cNvPicPr>
          <p:nvPr/>
        </p:nvPicPr>
        <p:blipFill>
          <a:blip r:embed="rId6"/>
          <a:stretch>
            <a:fillRect/>
          </a:stretch>
        </p:blipFill>
        <p:spPr>
          <a:xfrm>
            <a:off x="1947288" y="6256161"/>
            <a:ext cx="1083757" cy="541879"/>
          </a:xfrm>
          <a:prstGeom prst="rect">
            <a:avLst/>
          </a:prstGeom>
          <a:ln w="12700">
            <a:miter lim="400000"/>
          </a:ln>
        </p:spPr>
      </p:pic>
    </p:spTree>
    <p:extLst>
      <p:ext uri="{BB962C8B-B14F-4D97-AF65-F5344CB8AC3E}">
        <p14:creationId xmlns:p14="http://schemas.microsoft.com/office/powerpoint/2010/main" val="40520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737B-0EC5-863D-9981-9A0FEEE9AFA8}"/>
              </a:ext>
            </a:extLst>
          </p:cNvPr>
          <p:cNvSpPr>
            <a:spLocks noGrp="1"/>
          </p:cNvSpPr>
          <p:nvPr>
            <p:ph type="title"/>
          </p:nvPr>
        </p:nvSpPr>
        <p:spPr>
          <a:xfrm>
            <a:off x="252919" y="1123837"/>
            <a:ext cx="3125548" cy="4601183"/>
          </a:xfrm>
        </p:spPr>
        <p:txBody>
          <a:bodyPr>
            <a:noAutofit/>
          </a:bodyPr>
          <a:lstStyle/>
          <a:p>
            <a:r>
              <a:rPr lang="en-US" sz="3200" b="1" dirty="0"/>
              <a:t>Which antifungals benefit from TDM?</a:t>
            </a:r>
            <a:br>
              <a:rPr lang="en-US" sz="3200" b="1" dirty="0"/>
            </a:br>
            <a:br>
              <a:rPr lang="en-US" sz="3200" dirty="0"/>
            </a:br>
            <a:r>
              <a:rPr lang="en-US" sz="2400" dirty="0"/>
              <a:t>(with other agents added by speaker)</a:t>
            </a:r>
            <a:br>
              <a:rPr lang="en-US" sz="3200" dirty="0"/>
            </a:br>
            <a:br>
              <a:rPr lang="en-US" sz="3200" dirty="0"/>
            </a:br>
            <a:endParaRPr lang="en-US" sz="2400" dirty="0"/>
          </a:p>
        </p:txBody>
      </p:sp>
      <p:graphicFrame>
        <p:nvGraphicFramePr>
          <p:cNvPr id="7" name="Content Placeholder 2">
            <a:extLst>
              <a:ext uri="{FF2B5EF4-FFF2-40B4-BE49-F238E27FC236}">
                <a16:creationId xmlns:a16="http://schemas.microsoft.com/office/drawing/2014/main" id="{976990E9-7C71-7554-27F5-98EE3D93CDC6}"/>
              </a:ext>
            </a:extLst>
          </p:cNvPr>
          <p:cNvGraphicFramePr>
            <a:graphicFrameLocks noGrp="1"/>
          </p:cNvGraphicFramePr>
          <p:nvPr>
            <p:ph idx="1"/>
            <p:extLst>
              <p:ext uri="{D42A27DB-BD31-4B8C-83A1-F6EECF244321}">
                <p14:modId xmlns:p14="http://schemas.microsoft.com/office/powerpoint/2010/main" val="2398219260"/>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33CC9B8-BFAA-2277-5729-87058EC1D848}"/>
              </a:ext>
            </a:extLst>
          </p:cNvPr>
          <p:cNvSpPr txBox="1"/>
          <p:nvPr/>
        </p:nvSpPr>
        <p:spPr>
          <a:xfrm>
            <a:off x="4094085" y="6137015"/>
            <a:ext cx="6102626" cy="646331"/>
          </a:xfrm>
          <a:prstGeom prst="rect">
            <a:avLst/>
          </a:prstGeom>
          <a:noFill/>
        </p:spPr>
        <p:txBody>
          <a:bodyPr wrap="square">
            <a:spAutoFit/>
          </a:bodyPr>
          <a:lstStyle/>
          <a:p>
            <a:r>
              <a:rPr lang="en-GB" sz="1200" dirty="0">
                <a:solidFill>
                  <a:schemeClr val="tx2"/>
                </a:solidFill>
                <a:latin typeface="Calibri" panose="020F0502020204030204" pitchFamily="34" charset="0"/>
                <a:cs typeface="Calibri" panose="020F0502020204030204" pitchFamily="34" charset="0"/>
              </a:rPr>
              <a:t>McCreary, E. K. </a:t>
            </a:r>
            <a:r>
              <a:rPr lang="en-GB" sz="1200" i="1" dirty="0">
                <a:solidFill>
                  <a:schemeClr val="tx2"/>
                </a:solidFill>
                <a:latin typeface="Calibri" panose="020F0502020204030204" pitchFamily="34" charset="0"/>
                <a:cs typeface="Calibri" panose="020F0502020204030204" pitchFamily="34" charset="0"/>
              </a:rPr>
              <a:t>et al.</a:t>
            </a:r>
            <a:r>
              <a:rPr lang="en-GB" sz="1200" dirty="0">
                <a:solidFill>
                  <a:schemeClr val="tx2"/>
                </a:solidFill>
                <a:latin typeface="Calibri" panose="020F0502020204030204" pitchFamily="34" charset="0"/>
                <a:cs typeface="Calibri" panose="020F0502020204030204" pitchFamily="34" charset="0"/>
              </a:rPr>
              <a:t> Utility of Triazole Antifungal Therapeutic Drug Monitoring: Insights from the Society of Infectious Diseases Pharmacists: Endorsed by the Mycoses Study Group Education and Research Consortium. </a:t>
            </a:r>
            <a:r>
              <a:rPr lang="en-GB" sz="1200" i="1" dirty="0">
                <a:solidFill>
                  <a:schemeClr val="tx2"/>
                </a:solidFill>
                <a:latin typeface="Calibri" panose="020F0502020204030204" pitchFamily="34" charset="0"/>
                <a:cs typeface="Calibri" panose="020F0502020204030204" pitchFamily="34" charset="0"/>
              </a:rPr>
              <a:t>Pharmacotherapy</a:t>
            </a:r>
            <a:r>
              <a:rPr lang="en-GB" sz="1200" dirty="0">
                <a:solidFill>
                  <a:schemeClr val="tx2"/>
                </a:solidFill>
                <a:latin typeface="Calibri" panose="020F0502020204030204" pitchFamily="34" charset="0"/>
                <a:cs typeface="Calibri" panose="020F0502020204030204" pitchFamily="34" charset="0"/>
              </a:rPr>
              <a:t> 43, 1043–1050 (2023)</a:t>
            </a:r>
          </a:p>
        </p:txBody>
      </p:sp>
      <p:pic>
        <p:nvPicPr>
          <p:cNvPr id="1026" name="Picture 2">
            <a:extLst>
              <a:ext uri="{FF2B5EF4-FFF2-40B4-BE49-F238E27FC236}">
                <a16:creationId xmlns:a16="http://schemas.microsoft.com/office/drawing/2014/main" id="{A7354FF3-BFE9-6E1E-66A2-89A60FE52398}"/>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492980" y="5479734"/>
            <a:ext cx="2455651" cy="50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00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6954-6691-CE40-F215-7B8FB1B265E9}"/>
              </a:ext>
            </a:extLst>
          </p:cNvPr>
          <p:cNvSpPr>
            <a:spLocks noGrp="1"/>
          </p:cNvSpPr>
          <p:nvPr>
            <p:ph type="title"/>
          </p:nvPr>
        </p:nvSpPr>
        <p:spPr/>
        <p:txBody>
          <a:bodyPr/>
          <a:lstStyle/>
          <a:p>
            <a:r>
              <a:rPr lang="en-GB" b="1" dirty="0"/>
              <a:t>Voriconazole</a:t>
            </a:r>
            <a:br>
              <a:rPr lang="en-GB" b="1" dirty="0"/>
            </a:br>
            <a:r>
              <a:rPr lang="en-GB" b="1" dirty="0"/>
              <a:t>TDM</a:t>
            </a:r>
            <a:br>
              <a:rPr lang="en-GB" b="1" dirty="0"/>
            </a:br>
            <a:br>
              <a:rPr lang="en-GB" b="1" dirty="0"/>
            </a:br>
            <a:r>
              <a:rPr lang="en-GB" sz="2800" dirty="0"/>
              <a:t>Recommendations</a:t>
            </a:r>
            <a:endParaRPr lang="en-GB" sz="2800" b="1" dirty="0"/>
          </a:p>
        </p:txBody>
      </p:sp>
      <p:grpSp>
        <p:nvGrpSpPr>
          <p:cNvPr id="31" name="Group 30">
            <a:extLst>
              <a:ext uri="{FF2B5EF4-FFF2-40B4-BE49-F238E27FC236}">
                <a16:creationId xmlns:a16="http://schemas.microsoft.com/office/drawing/2014/main" id="{C413FFB3-6109-D6FB-2476-B474A4D87920}"/>
              </a:ext>
            </a:extLst>
          </p:cNvPr>
          <p:cNvGrpSpPr/>
          <p:nvPr/>
        </p:nvGrpSpPr>
        <p:grpSpPr>
          <a:xfrm>
            <a:off x="3616309" y="690532"/>
            <a:ext cx="8060787" cy="1244342"/>
            <a:chOff x="3616309" y="690532"/>
            <a:chExt cx="8060787" cy="1244342"/>
          </a:xfrm>
        </p:grpSpPr>
        <p:grpSp>
          <p:nvGrpSpPr>
            <p:cNvPr id="18" name="Group 17">
              <a:extLst>
                <a:ext uri="{FF2B5EF4-FFF2-40B4-BE49-F238E27FC236}">
                  <a16:creationId xmlns:a16="http://schemas.microsoft.com/office/drawing/2014/main" id="{4056E99B-0693-B53C-60E8-93C0474F9314}"/>
                </a:ext>
              </a:extLst>
            </p:cNvPr>
            <p:cNvGrpSpPr/>
            <p:nvPr/>
          </p:nvGrpSpPr>
          <p:grpSpPr>
            <a:xfrm>
              <a:off x="3616309" y="1123837"/>
              <a:ext cx="1486891" cy="811037"/>
              <a:chOff x="3834476" y="612967"/>
              <a:chExt cx="838205" cy="457206"/>
            </a:xfrm>
            <a:solidFill>
              <a:schemeClr val="tx2"/>
            </a:solidFill>
          </p:grpSpPr>
          <p:sp>
            <p:nvSpPr>
              <p:cNvPr id="11" name="Freeform 10">
                <a:extLst>
                  <a:ext uri="{FF2B5EF4-FFF2-40B4-BE49-F238E27FC236}">
                    <a16:creationId xmlns:a16="http://schemas.microsoft.com/office/drawing/2014/main" id="{AFFBD04B-4827-32C2-8072-C7295001F30F}"/>
                  </a:ext>
                </a:extLst>
              </p:cNvPr>
              <p:cNvSpPr/>
              <p:nvPr/>
            </p:nvSpPr>
            <p:spPr>
              <a:xfrm>
                <a:off x="4196431" y="755848"/>
                <a:ext cx="476250" cy="314325"/>
              </a:xfrm>
              <a:custGeom>
                <a:avLst/>
                <a:gdLst>
                  <a:gd name="connsiteX0" fmla="*/ 438150 w 476250"/>
                  <a:gd name="connsiteY0" fmla="*/ 0 h 314325"/>
                  <a:gd name="connsiteX1" fmla="*/ 0 w 476250"/>
                  <a:gd name="connsiteY1" fmla="*/ 0 h 314325"/>
                  <a:gd name="connsiteX2" fmla="*/ 0 w 476250"/>
                  <a:gd name="connsiteY2" fmla="*/ 228600 h 314325"/>
                  <a:gd name="connsiteX3" fmla="*/ 38100 w 476250"/>
                  <a:gd name="connsiteY3" fmla="*/ 266700 h 314325"/>
                  <a:gd name="connsiteX4" fmla="*/ 419100 w 476250"/>
                  <a:gd name="connsiteY4" fmla="*/ 266700 h 314325"/>
                  <a:gd name="connsiteX5" fmla="*/ 419100 w 476250"/>
                  <a:gd name="connsiteY5" fmla="*/ 314325 h 314325"/>
                  <a:gd name="connsiteX6" fmla="*/ 476250 w 476250"/>
                  <a:gd name="connsiteY6" fmla="*/ 314325 h 314325"/>
                  <a:gd name="connsiteX7" fmla="*/ 476250 w 476250"/>
                  <a:gd name="connsiteY7" fmla="*/ 38100 h 314325"/>
                  <a:gd name="connsiteX8" fmla="*/ 438150 w 476250"/>
                  <a:gd name="connsiteY8"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0" h="314325">
                    <a:moveTo>
                      <a:pt x="438150" y="0"/>
                    </a:moveTo>
                    <a:lnTo>
                      <a:pt x="0" y="0"/>
                    </a:lnTo>
                    <a:lnTo>
                      <a:pt x="0" y="228600"/>
                    </a:lnTo>
                    <a:cubicBezTo>
                      <a:pt x="63" y="249616"/>
                      <a:pt x="17084" y="266637"/>
                      <a:pt x="38100" y="266700"/>
                    </a:cubicBezTo>
                    <a:lnTo>
                      <a:pt x="419100" y="266700"/>
                    </a:lnTo>
                    <a:lnTo>
                      <a:pt x="419100" y="314325"/>
                    </a:lnTo>
                    <a:lnTo>
                      <a:pt x="476250" y="314325"/>
                    </a:lnTo>
                    <a:lnTo>
                      <a:pt x="476250" y="38100"/>
                    </a:lnTo>
                    <a:cubicBezTo>
                      <a:pt x="476187" y="17084"/>
                      <a:pt x="459166" y="63"/>
                      <a:pt x="438150" y="0"/>
                    </a:cubicBezTo>
                    <a:close/>
                  </a:path>
                </a:pathLst>
              </a:custGeom>
              <a:grpFill/>
              <a:ln w="9525" cap="flat">
                <a:noFill/>
                <a:prstDash val="solid"/>
                <a:miter/>
              </a:ln>
            </p:spPr>
            <p:txBody>
              <a:bodyPr rtlCol="0" anchor="ctr"/>
              <a:lstStyle/>
              <a:p>
                <a:endParaRPr lang="en-GB" dirty="0"/>
              </a:p>
            </p:txBody>
          </p:sp>
          <p:sp>
            <p:nvSpPr>
              <p:cNvPr id="12" name="Freeform 11">
                <a:extLst>
                  <a:ext uri="{FF2B5EF4-FFF2-40B4-BE49-F238E27FC236}">
                    <a16:creationId xmlns:a16="http://schemas.microsoft.com/office/drawing/2014/main" id="{4A508F03-992F-3C0F-E665-9F4B60DF1856}"/>
                  </a:ext>
                </a:extLst>
              </p:cNvPr>
              <p:cNvSpPr/>
              <p:nvPr/>
            </p:nvSpPr>
            <p:spPr>
              <a:xfrm>
                <a:off x="3834476" y="612967"/>
                <a:ext cx="333379" cy="457205"/>
              </a:xfrm>
              <a:custGeom>
                <a:avLst/>
                <a:gdLst>
                  <a:gd name="connsiteX0" fmla="*/ 57155 w 333379"/>
                  <a:gd name="connsiteY0" fmla="*/ 28580 h 457205"/>
                  <a:gd name="connsiteX1" fmla="*/ 29618 w 333379"/>
                  <a:gd name="connsiteY1" fmla="*/ 5 h 457205"/>
                  <a:gd name="connsiteX2" fmla="*/ 28580 w 333379"/>
                  <a:gd name="connsiteY2" fmla="*/ 5 h 457205"/>
                  <a:gd name="connsiteX3" fmla="*/ 5 w 333379"/>
                  <a:gd name="connsiteY3" fmla="*/ 27542 h 457205"/>
                  <a:gd name="connsiteX4" fmla="*/ 5 w 333379"/>
                  <a:gd name="connsiteY4" fmla="*/ 28580 h 457205"/>
                  <a:gd name="connsiteX5" fmla="*/ 5 w 333379"/>
                  <a:gd name="connsiteY5" fmla="*/ 457205 h 457205"/>
                  <a:gd name="connsiteX6" fmla="*/ 57155 w 333379"/>
                  <a:gd name="connsiteY6" fmla="*/ 457205 h 457205"/>
                  <a:gd name="connsiteX7" fmla="*/ 57155 w 333379"/>
                  <a:gd name="connsiteY7" fmla="*/ 361955 h 457205"/>
                  <a:gd name="connsiteX8" fmla="*/ 333380 w 333379"/>
                  <a:gd name="connsiteY8" fmla="*/ 361955 h 457205"/>
                  <a:gd name="connsiteX9" fmla="*/ 333380 w 333379"/>
                  <a:gd name="connsiteY9" fmla="*/ 266705 h 457205"/>
                  <a:gd name="connsiteX10" fmla="*/ 57155 w 333379"/>
                  <a:gd name="connsiteY10" fmla="*/ 152405 h 4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79" h="457205">
                    <a:moveTo>
                      <a:pt x="57155" y="28580"/>
                    </a:moveTo>
                    <a:cubicBezTo>
                      <a:pt x="57441" y="13085"/>
                      <a:pt x="45113" y="292"/>
                      <a:pt x="29618" y="5"/>
                    </a:cubicBezTo>
                    <a:cubicBezTo>
                      <a:pt x="29272" y="-2"/>
                      <a:pt x="28926" y="-2"/>
                      <a:pt x="28580" y="5"/>
                    </a:cubicBezTo>
                    <a:cubicBezTo>
                      <a:pt x="13085" y="-282"/>
                      <a:pt x="291" y="12046"/>
                      <a:pt x="5" y="27542"/>
                    </a:cubicBezTo>
                    <a:cubicBezTo>
                      <a:pt x="-2" y="27888"/>
                      <a:pt x="-2" y="28234"/>
                      <a:pt x="5" y="28580"/>
                    </a:cubicBezTo>
                    <a:lnTo>
                      <a:pt x="5" y="457205"/>
                    </a:lnTo>
                    <a:lnTo>
                      <a:pt x="57155" y="457205"/>
                    </a:lnTo>
                    <a:lnTo>
                      <a:pt x="57155" y="361955"/>
                    </a:lnTo>
                    <a:lnTo>
                      <a:pt x="333380" y="361955"/>
                    </a:lnTo>
                    <a:lnTo>
                      <a:pt x="333380" y="266705"/>
                    </a:lnTo>
                    <a:lnTo>
                      <a:pt x="57155" y="152405"/>
                    </a:lnTo>
                    <a:close/>
                  </a:path>
                </a:pathLst>
              </a:custGeom>
              <a:grpFill/>
              <a:ln w="9525" cap="flat">
                <a:noFill/>
                <a:prstDash val="solid"/>
                <a:miter/>
              </a:ln>
            </p:spPr>
            <p:txBody>
              <a:bodyPr rtlCol="0" anchor="ctr"/>
              <a:lstStyle/>
              <a:p>
                <a:endParaRPr lang="en-GB" dirty="0"/>
              </a:p>
            </p:txBody>
          </p:sp>
          <p:sp>
            <p:nvSpPr>
              <p:cNvPr id="13" name="Freeform 12">
                <a:extLst>
                  <a:ext uri="{FF2B5EF4-FFF2-40B4-BE49-F238E27FC236}">
                    <a16:creationId xmlns:a16="http://schemas.microsoft.com/office/drawing/2014/main" id="{9298B85B-3C3A-D6A1-1FDB-727931563D49}"/>
                  </a:ext>
                </a:extLst>
              </p:cNvPr>
              <p:cNvSpPr/>
              <p:nvPr/>
            </p:nvSpPr>
            <p:spPr>
              <a:xfrm>
                <a:off x="3928568" y="653816"/>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GB" dirty="0"/>
              </a:p>
            </p:txBody>
          </p:sp>
          <p:sp>
            <p:nvSpPr>
              <p:cNvPr id="14" name="Freeform 13">
                <a:extLst>
                  <a:ext uri="{FF2B5EF4-FFF2-40B4-BE49-F238E27FC236}">
                    <a16:creationId xmlns:a16="http://schemas.microsoft.com/office/drawing/2014/main" id="{032100D7-58ED-1186-7CA6-A0A97183E627}"/>
                  </a:ext>
                </a:extLst>
              </p:cNvPr>
              <p:cNvSpPr/>
              <p:nvPr/>
            </p:nvSpPr>
            <p:spPr>
              <a:xfrm>
                <a:off x="4025085" y="733352"/>
                <a:ext cx="142770" cy="118060"/>
              </a:xfrm>
              <a:custGeom>
                <a:avLst/>
                <a:gdLst>
                  <a:gd name="connsiteX0" fmla="*/ 0 w 142770"/>
                  <a:gd name="connsiteY0" fmla="*/ 58576 h 118060"/>
                  <a:gd name="connsiteX1" fmla="*/ 142770 w 142770"/>
                  <a:gd name="connsiteY1" fmla="*/ 118060 h 118060"/>
                  <a:gd name="connsiteX2" fmla="*/ 142770 w 142770"/>
                  <a:gd name="connsiteY2" fmla="*/ 14876 h 118060"/>
                  <a:gd name="connsiteX3" fmla="*/ 124539 w 142770"/>
                  <a:gd name="connsiteY3" fmla="*/ 7256 h 118060"/>
                  <a:gd name="connsiteX4" fmla="*/ 0 w 142770"/>
                  <a:gd name="connsiteY4" fmla="*/ 58576 h 11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70" h="118060">
                    <a:moveTo>
                      <a:pt x="0" y="58576"/>
                    </a:moveTo>
                    <a:lnTo>
                      <a:pt x="142770" y="118060"/>
                    </a:lnTo>
                    <a:lnTo>
                      <a:pt x="142770" y="14876"/>
                    </a:lnTo>
                    <a:lnTo>
                      <a:pt x="124539" y="7256"/>
                    </a:lnTo>
                    <a:cubicBezTo>
                      <a:pt x="75977" y="-12797"/>
                      <a:pt x="20336" y="10132"/>
                      <a:pt x="0" y="58576"/>
                    </a:cubicBezTo>
                    <a:close/>
                  </a:path>
                </a:pathLst>
              </a:custGeom>
              <a:grpFill/>
              <a:ln w="9525" cap="flat">
                <a:noFill/>
                <a:prstDash val="solid"/>
                <a:miter/>
              </a:ln>
            </p:spPr>
            <p:txBody>
              <a:bodyPr rtlCol="0" anchor="ctr"/>
              <a:lstStyle/>
              <a:p>
                <a:endParaRPr lang="en-GB" dirty="0"/>
              </a:p>
            </p:txBody>
          </p:sp>
        </p:grpSp>
        <p:sp>
          <p:nvSpPr>
            <p:cNvPr id="19" name="TextBox 18">
              <a:extLst>
                <a:ext uri="{FF2B5EF4-FFF2-40B4-BE49-F238E27FC236}">
                  <a16:creationId xmlns:a16="http://schemas.microsoft.com/office/drawing/2014/main" id="{2E9C2214-4113-F4D7-CB43-09A30CB797BE}"/>
                </a:ext>
              </a:extLst>
            </p:cNvPr>
            <p:cNvSpPr txBox="1"/>
            <p:nvPr/>
          </p:nvSpPr>
          <p:spPr>
            <a:xfrm>
              <a:off x="5235956" y="1442101"/>
              <a:ext cx="6441140" cy="369332"/>
            </a:xfrm>
            <a:prstGeom prst="rect">
              <a:avLst/>
            </a:prstGeom>
            <a:solidFill>
              <a:schemeClr val="bg2"/>
            </a:solidFill>
          </p:spPr>
          <p:txBody>
            <a:bodyPr wrap="square" rtlCol="0">
              <a:spAutoFit/>
            </a:bodyPr>
            <a:lstStyle/>
            <a:p>
              <a:r>
                <a:rPr lang="en-GB" dirty="0">
                  <a:solidFill>
                    <a:schemeClr val="tx2"/>
                  </a:solidFill>
                  <a:latin typeface="Calibri" panose="020F0502020204030204" pitchFamily="34" charset="0"/>
                  <a:cs typeface="Calibri" panose="020F0502020204030204" pitchFamily="34" charset="0"/>
                </a:rPr>
                <a:t>Routinely, all patients, IV to oral switch</a:t>
              </a:r>
            </a:p>
          </p:txBody>
        </p:sp>
        <p:sp>
          <p:nvSpPr>
            <p:cNvPr id="26" name="TextBox 25">
              <a:extLst>
                <a:ext uri="{FF2B5EF4-FFF2-40B4-BE49-F238E27FC236}">
                  <a16:creationId xmlns:a16="http://schemas.microsoft.com/office/drawing/2014/main" id="{1C1D1959-8043-D54D-6492-3CAF3A53B314}"/>
                </a:ext>
              </a:extLst>
            </p:cNvPr>
            <p:cNvSpPr txBox="1"/>
            <p:nvPr/>
          </p:nvSpPr>
          <p:spPr>
            <a:xfrm>
              <a:off x="3625175" y="690532"/>
              <a:ext cx="1019831" cy="369332"/>
            </a:xfrm>
            <a:prstGeom prst="rect">
              <a:avLst/>
            </a:prstGeom>
            <a:noFill/>
          </p:spPr>
          <p:txBody>
            <a:bodyPr wrap="none" rtlCol="0">
              <a:spAutoFit/>
            </a:bodyPr>
            <a:lstStyle/>
            <a:p>
              <a:r>
                <a:rPr lang="en-GB" b="1" dirty="0">
                  <a:solidFill>
                    <a:schemeClr val="tx2"/>
                  </a:solidFill>
                </a:rPr>
                <a:t>Patients</a:t>
              </a:r>
            </a:p>
          </p:txBody>
        </p:sp>
      </p:grpSp>
      <p:grpSp>
        <p:nvGrpSpPr>
          <p:cNvPr id="32" name="Group 31">
            <a:extLst>
              <a:ext uri="{FF2B5EF4-FFF2-40B4-BE49-F238E27FC236}">
                <a16:creationId xmlns:a16="http://schemas.microsoft.com/office/drawing/2014/main" id="{EEC22D96-9C83-91EA-F412-2E0D4B00C86E}"/>
              </a:ext>
            </a:extLst>
          </p:cNvPr>
          <p:cNvGrpSpPr/>
          <p:nvPr/>
        </p:nvGrpSpPr>
        <p:grpSpPr>
          <a:xfrm>
            <a:off x="3616309" y="2019360"/>
            <a:ext cx="8082711" cy="1235734"/>
            <a:chOff x="3616309" y="2019360"/>
            <a:chExt cx="8082711" cy="1235734"/>
          </a:xfrm>
        </p:grpSpPr>
        <p:pic>
          <p:nvPicPr>
            <p:cNvPr id="7" name="Graphic 6" descr="Stopwatch 75% with solid fill">
              <a:extLst>
                <a:ext uri="{FF2B5EF4-FFF2-40B4-BE49-F238E27FC236}">
                  <a16:creationId xmlns:a16="http://schemas.microsoft.com/office/drawing/2014/main" id="{C8DA3761-669E-1FD9-77C4-2DD8D1408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6309" y="2340694"/>
              <a:ext cx="914400" cy="914400"/>
            </a:xfrm>
            <a:prstGeom prst="rect">
              <a:avLst/>
            </a:prstGeom>
          </p:spPr>
        </p:pic>
        <p:sp>
          <p:nvSpPr>
            <p:cNvPr id="20" name="TextBox 19">
              <a:extLst>
                <a:ext uri="{FF2B5EF4-FFF2-40B4-BE49-F238E27FC236}">
                  <a16:creationId xmlns:a16="http://schemas.microsoft.com/office/drawing/2014/main" id="{A4D1C0AB-0303-BA40-C68F-CD4DF9F2697A}"/>
                </a:ext>
              </a:extLst>
            </p:cNvPr>
            <p:cNvSpPr txBox="1"/>
            <p:nvPr/>
          </p:nvSpPr>
          <p:spPr>
            <a:xfrm>
              <a:off x="5257880" y="2289422"/>
              <a:ext cx="6441140" cy="923330"/>
            </a:xfrm>
            <a:prstGeom prst="rect">
              <a:avLst/>
            </a:prstGeom>
            <a:solidFill>
              <a:schemeClr val="bg2"/>
            </a:solidFill>
          </p:spPr>
          <p:txBody>
            <a:bodyPr wrap="square" rtlCol="0">
              <a:spAutoFit/>
            </a:bodyPr>
            <a:lstStyle/>
            <a:p>
              <a:r>
                <a:rPr lang="en-GB" dirty="0">
                  <a:solidFill>
                    <a:schemeClr val="tx2"/>
                  </a:solidFill>
                  <a:latin typeface="Calibri" panose="020F0502020204030204" pitchFamily="34" charset="0"/>
                  <a:cs typeface="Calibri" panose="020F0502020204030204" pitchFamily="34" charset="0"/>
                </a:rPr>
                <a:t>C</a:t>
              </a:r>
              <a:r>
                <a:rPr lang="en-GB" baseline="-25000" dirty="0">
                  <a:solidFill>
                    <a:schemeClr val="tx2"/>
                  </a:solidFill>
                  <a:latin typeface="Calibri" panose="020F0502020204030204" pitchFamily="34" charset="0"/>
                  <a:cs typeface="Calibri" panose="020F0502020204030204" pitchFamily="34" charset="0"/>
                </a:rPr>
                <a:t>min </a:t>
              </a:r>
              <a:r>
                <a:rPr lang="en-GB" dirty="0">
                  <a:solidFill>
                    <a:schemeClr val="tx2"/>
                  </a:solidFill>
                  <a:latin typeface="Calibri" panose="020F0502020204030204" pitchFamily="34" charset="0"/>
                  <a:cs typeface="Calibri" panose="020F0502020204030204" pitchFamily="34" charset="0"/>
                </a:rPr>
                <a:t>Day#2 after loading dose, or day #5 </a:t>
              </a:r>
            </a:p>
            <a:p>
              <a:r>
                <a:rPr lang="en-GB" dirty="0">
                  <a:solidFill>
                    <a:schemeClr val="tx2"/>
                  </a:solidFill>
                  <a:latin typeface="Calibri" panose="020F0502020204030204" pitchFamily="34" charset="0"/>
                  <a:cs typeface="Calibri" panose="020F0502020204030204" pitchFamily="34" charset="0"/>
                </a:rPr>
                <a:t>without loading dose, follow-up with changes in clinical </a:t>
              </a:r>
            </a:p>
            <a:p>
              <a:r>
                <a:rPr lang="en-GB" dirty="0">
                  <a:solidFill>
                    <a:schemeClr val="tx2"/>
                  </a:solidFill>
                  <a:latin typeface="Calibri" panose="020F0502020204030204" pitchFamily="34" charset="0"/>
                  <a:cs typeface="Calibri" panose="020F0502020204030204" pitchFamily="34" charset="0"/>
                </a:rPr>
                <a:t>status or medications change  </a:t>
              </a:r>
            </a:p>
          </p:txBody>
        </p:sp>
        <p:sp>
          <p:nvSpPr>
            <p:cNvPr id="27" name="TextBox 26">
              <a:extLst>
                <a:ext uri="{FF2B5EF4-FFF2-40B4-BE49-F238E27FC236}">
                  <a16:creationId xmlns:a16="http://schemas.microsoft.com/office/drawing/2014/main" id="{20C790BE-411A-3D27-D519-D9DD14DE5F8D}"/>
                </a:ext>
              </a:extLst>
            </p:cNvPr>
            <p:cNvSpPr txBox="1"/>
            <p:nvPr/>
          </p:nvSpPr>
          <p:spPr>
            <a:xfrm>
              <a:off x="3631721" y="2019360"/>
              <a:ext cx="883575" cy="369332"/>
            </a:xfrm>
            <a:prstGeom prst="rect">
              <a:avLst/>
            </a:prstGeom>
            <a:noFill/>
          </p:spPr>
          <p:txBody>
            <a:bodyPr wrap="none" rtlCol="0">
              <a:spAutoFit/>
            </a:bodyPr>
            <a:lstStyle/>
            <a:p>
              <a:r>
                <a:rPr lang="en-GB" b="1" dirty="0">
                  <a:solidFill>
                    <a:schemeClr val="tx2"/>
                  </a:solidFill>
                </a:rPr>
                <a:t>Timing</a:t>
              </a:r>
            </a:p>
          </p:txBody>
        </p:sp>
      </p:grpSp>
      <p:grpSp>
        <p:nvGrpSpPr>
          <p:cNvPr id="33" name="Group 32">
            <a:extLst>
              <a:ext uri="{FF2B5EF4-FFF2-40B4-BE49-F238E27FC236}">
                <a16:creationId xmlns:a16="http://schemas.microsoft.com/office/drawing/2014/main" id="{903FD4F3-DC0E-4A8A-308F-DDD58CBE9B6C}"/>
              </a:ext>
            </a:extLst>
          </p:cNvPr>
          <p:cNvGrpSpPr/>
          <p:nvPr/>
        </p:nvGrpSpPr>
        <p:grpSpPr>
          <a:xfrm>
            <a:off x="3651015" y="3269030"/>
            <a:ext cx="8026082" cy="1182120"/>
            <a:chOff x="3651015" y="3269030"/>
            <a:chExt cx="8026082" cy="1182120"/>
          </a:xfrm>
        </p:grpSpPr>
        <p:pic>
          <p:nvPicPr>
            <p:cNvPr id="17" name="Graphic 16" descr="Bullseye with solid fill">
              <a:extLst>
                <a:ext uri="{FF2B5EF4-FFF2-40B4-BE49-F238E27FC236}">
                  <a16:creationId xmlns:a16="http://schemas.microsoft.com/office/drawing/2014/main" id="{2D0FFB32-92F8-EF37-585C-4633482253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1015" y="3536750"/>
              <a:ext cx="914400" cy="914400"/>
            </a:xfrm>
            <a:prstGeom prst="rect">
              <a:avLst/>
            </a:prstGeom>
          </p:spPr>
        </p:pic>
        <p:sp>
          <p:nvSpPr>
            <p:cNvPr id="23" name="TextBox 22">
              <a:extLst>
                <a:ext uri="{FF2B5EF4-FFF2-40B4-BE49-F238E27FC236}">
                  <a16:creationId xmlns:a16="http://schemas.microsoft.com/office/drawing/2014/main" id="{705314D3-50F1-FBCC-2E5D-AD64E1BDDA9A}"/>
                </a:ext>
              </a:extLst>
            </p:cNvPr>
            <p:cNvSpPr txBox="1"/>
            <p:nvPr/>
          </p:nvSpPr>
          <p:spPr>
            <a:xfrm>
              <a:off x="5235956" y="3407540"/>
              <a:ext cx="6441141" cy="923330"/>
            </a:xfrm>
            <a:prstGeom prst="rect">
              <a:avLst/>
            </a:prstGeom>
            <a:solidFill>
              <a:schemeClr val="bg2"/>
            </a:solidFill>
          </p:spPr>
          <p:txBody>
            <a:bodyPr wrap="square" rtlCol="0">
              <a:spAutoFit/>
            </a:bodyPr>
            <a:lstStyle/>
            <a:p>
              <a:r>
                <a:rPr lang="en-GB" b="1" dirty="0">
                  <a:solidFill>
                    <a:schemeClr val="tx2"/>
                  </a:solidFill>
                  <a:latin typeface="Calibri" panose="020F0502020204030204" pitchFamily="34" charset="0"/>
                  <a:cs typeface="Calibri" panose="020F0502020204030204" pitchFamily="34" charset="0"/>
                </a:rPr>
                <a:t>Prophylaxis: ≥ 0.5 mg/L; Treatment: ≥ 1-2 mg/L</a:t>
              </a:r>
            </a:p>
            <a:p>
              <a:r>
                <a:rPr lang="en-GB" dirty="0">
                  <a:solidFill>
                    <a:schemeClr val="tx2"/>
                  </a:solidFill>
                  <a:latin typeface="Calibri" panose="020F0502020204030204" pitchFamily="34" charset="0"/>
                  <a:cs typeface="Calibri" panose="020F0502020204030204" pitchFamily="34" charset="0"/>
                </a:rPr>
                <a:t>Some advocate 2-4 mg/L for severe infection</a:t>
              </a:r>
            </a:p>
            <a:p>
              <a:r>
                <a:rPr lang="en-GB" b="1" dirty="0">
                  <a:solidFill>
                    <a:schemeClr val="tx2"/>
                  </a:solidFill>
                  <a:latin typeface="Calibri" panose="020F0502020204030204" pitchFamily="34" charset="0"/>
                  <a:cs typeface="Calibri" panose="020F0502020204030204" pitchFamily="34" charset="0"/>
                </a:rPr>
                <a:t>Toxicity: 4-5.5 mg/L  </a:t>
              </a:r>
            </a:p>
          </p:txBody>
        </p:sp>
        <p:sp>
          <p:nvSpPr>
            <p:cNvPr id="28" name="TextBox 27">
              <a:extLst>
                <a:ext uri="{FF2B5EF4-FFF2-40B4-BE49-F238E27FC236}">
                  <a16:creationId xmlns:a16="http://schemas.microsoft.com/office/drawing/2014/main" id="{9B5C7DB3-FCFC-A8F5-D883-289AE940EEAF}"/>
                </a:ext>
              </a:extLst>
            </p:cNvPr>
            <p:cNvSpPr txBox="1"/>
            <p:nvPr/>
          </p:nvSpPr>
          <p:spPr>
            <a:xfrm>
              <a:off x="3658722" y="3269030"/>
              <a:ext cx="929165" cy="369332"/>
            </a:xfrm>
            <a:prstGeom prst="rect">
              <a:avLst/>
            </a:prstGeom>
            <a:noFill/>
          </p:spPr>
          <p:txBody>
            <a:bodyPr wrap="none" rtlCol="0">
              <a:spAutoFit/>
            </a:bodyPr>
            <a:lstStyle/>
            <a:p>
              <a:r>
                <a:rPr lang="en-GB" b="1" dirty="0">
                  <a:solidFill>
                    <a:schemeClr val="tx2"/>
                  </a:solidFill>
                </a:rPr>
                <a:t>Targets</a:t>
              </a:r>
            </a:p>
          </p:txBody>
        </p:sp>
      </p:grpSp>
      <p:sp>
        <p:nvSpPr>
          <p:cNvPr id="3" name="TextBox 2">
            <a:extLst>
              <a:ext uri="{FF2B5EF4-FFF2-40B4-BE49-F238E27FC236}">
                <a16:creationId xmlns:a16="http://schemas.microsoft.com/office/drawing/2014/main" id="{40242216-9B7C-B4EC-DA9C-4823DFEF786E}"/>
              </a:ext>
            </a:extLst>
          </p:cNvPr>
          <p:cNvSpPr txBox="1"/>
          <p:nvPr/>
        </p:nvSpPr>
        <p:spPr>
          <a:xfrm>
            <a:off x="138379" y="6136187"/>
            <a:ext cx="7383212" cy="276999"/>
          </a:xfrm>
          <a:prstGeom prst="rect">
            <a:avLst/>
          </a:prstGeom>
          <a:noFill/>
        </p:spPr>
        <p:txBody>
          <a:bodyPr wrap="square">
            <a:spAutoFit/>
          </a:bodyPr>
          <a:lstStyle/>
          <a:p>
            <a:r>
              <a:rPr lang="en-GB" sz="1200" dirty="0">
                <a:solidFill>
                  <a:schemeClr val="tx2"/>
                </a:solidFill>
                <a:latin typeface="Calibri" panose="020F0502020204030204" pitchFamily="34" charset="0"/>
                <a:cs typeface="Calibri" panose="020F0502020204030204" pitchFamily="34" charset="0"/>
              </a:rPr>
              <a:t>McCreary, E. K. </a:t>
            </a:r>
            <a:r>
              <a:rPr lang="en-GB" sz="1200" i="1" dirty="0">
                <a:solidFill>
                  <a:schemeClr val="tx2"/>
                </a:solidFill>
                <a:latin typeface="Calibri" panose="020F0502020204030204" pitchFamily="34" charset="0"/>
                <a:cs typeface="Calibri" panose="020F0502020204030204" pitchFamily="34" charset="0"/>
              </a:rPr>
              <a:t>et al.</a:t>
            </a:r>
            <a:r>
              <a:rPr lang="en-GB" sz="1200" dirty="0">
                <a:solidFill>
                  <a:schemeClr val="tx2"/>
                </a:solidFill>
                <a:latin typeface="Calibri" panose="020F0502020204030204" pitchFamily="34" charset="0"/>
                <a:cs typeface="Calibri" panose="020F0502020204030204" pitchFamily="34" charset="0"/>
              </a:rPr>
              <a:t>. </a:t>
            </a:r>
            <a:r>
              <a:rPr lang="en-GB" sz="1200" i="1" dirty="0">
                <a:solidFill>
                  <a:schemeClr val="tx2"/>
                </a:solidFill>
                <a:latin typeface="Calibri" panose="020F0502020204030204" pitchFamily="34" charset="0"/>
                <a:cs typeface="Calibri" panose="020F0502020204030204" pitchFamily="34" charset="0"/>
              </a:rPr>
              <a:t>Pharmacotherapy</a:t>
            </a:r>
            <a:r>
              <a:rPr lang="en-GB" sz="1200" dirty="0">
                <a:solidFill>
                  <a:schemeClr val="tx2"/>
                </a:solidFill>
                <a:latin typeface="Calibri" panose="020F0502020204030204" pitchFamily="34" charset="0"/>
                <a:cs typeface="Calibri" panose="020F0502020204030204" pitchFamily="34" charset="0"/>
              </a:rPr>
              <a:t> 43, 1043–1050 (2023)</a:t>
            </a:r>
          </a:p>
        </p:txBody>
      </p:sp>
      <p:pic>
        <p:nvPicPr>
          <p:cNvPr id="4" name="Picture 2">
            <a:extLst>
              <a:ext uri="{FF2B5EF4-FFF2-40B4-BE49-F238E27FC236}">
                <a16:creationId xmlns:a16="http://schemas.microsoft.com/office/drawing/2014/main" id="{25F00B74-264E-3DBE-0F57-386923088800}"/>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492980" y="5479734"/>
            <a:ext cx="2455651" cy="50885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488748B0-E7F1-6CB2-B0FF-3D3AD458B34B}"/>
              </a:ext>
            </a:extLst>
          </p:cNvPr>
          <p:cNvGrpSpPr/>
          <p:nvPr/>
        </p:nvGrpSpPr>
        <p:grpSpPr>
          <a:xfrm>
            <a:off x="3440462" y="4495007"/>
            <a:ext cx="8258558" cy="2031325"/>
            <a:chOff x="3440462" y="4495007"/>
            <a:chExt cx="8258558" cy="2031325"/>
          </a:xfrm>
        </p:grpSpPr>
        <p:grpSp>
          <p:nvGrpSpPr>
            <p:cNvPr id="21" name="Group 20">
              <a:extLst>
                <a:ext uri="{FF2B5EF4-FFF2-40B4-BE49-F238E27FC236}">
                  <a16:creationId xmlns:a16="http://schemas.microsoft.com/office/drawing/2014/main" id="{2E93FB2A-3285-8A80-4AA5-AB6ED5A00200}"/>
                </a:ext>
              </a:extLst>
            </p:cNvPr>
            <p:cNvGrpSpPr/>
            <p:nvPr/>
          </p:nvGrpSpPr>
          <p:grpSpPr>
            <a:xfrm>
              <a:off x="4041985" y="5510669"/>
              <a:ext cx="209550" cy="531767"/>
              <a:chOff x="5880710" y="928279"/>
              <a:chExt cx="209550" cy="531767"/>
            </a:xfrm>
          </p:grpSpPr>
          <p:sp>
            <p:nvSpPr>
              <p:cNvPr id="9" name="Freeform 8">
                <a:extLst>
                  <a:ext uri="{FF2B5EF4-FFF2-40B4-BE49-F238E27FC236}">
                    <a16:creationId xmlns:a16="http://schemas.microsoft.com/office/drawing/2014/main" id="{75008B8B-786F-193D-09F8-0D0044B5860C}"/>
                  </a:ext>
                </a:extLst>
              </p:cNvPr>
              <p:cNvSpPr/>
              <p:nvPr/>
            </p:nvSpPr>
            <p:spPr>
              <a:xfrm>
                <a:off x="5880710" y="928279"/>
                <a:ext cx="209550" cy="228600"/>
              </a:xfrm>
              <a:custGeom>
                <a:avLst/>
                <a:gdLst>
                  <a:gd name="connsiteX0" fmla="*/ 76200 w 209550"/>
                  <a:gd name="connsiteY0" fmla="*/ 228600 h 228600"/>
                  <a:gd name="connsiteX1" fmla="*/ 133350 w 209550"/>
                  <a:gd name="connsiteY1" fmla="*/ 228600 h 228600"/>
                  <a:gd name="connsiteX2" fmla="*/ 133350 w 209550"/>
                  <a:gd name="connsiteY2" fmla="*/ 104775 h 228600"/>
                  <a:gd name="connsiteX3" fmla="*/ 209550 w 209550"/>
                  <a:gd name="connsiteY3" fmla="*/ 104775 h 228600"/>
                  <a:gd name="connsiteX4" fmla="*/ 104775 w 209550"/>
                  <a:gd name="connsiteY4" fmla="*/ 0 h 228600"/>
                  <a:gd name="connsiteX5" fmla="*/ 0 w 209550"/>
                  <a:gd name="connsiteY5" fmla="*/ 104775 h 228600"/>
                  <a:gd name="connsiteX6" fmla="*/ 76200 w 209550"/>
                  <a:gd name="connsiteY6" fmla="*/ 104775 h 228600"/>
                  <a:gd name="connsiteX7" fmla="*/ 76200 w 209550"/>
                  <a:gd name="connsiteY7"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228600">
                    <a:moveTo>
                      <a:pt x="76200" y="228600"/>
                    </a:moveTo>
                    <a:lnTo>
                      <a:pt x="133350" y="228600"/>
                    </a:lnTo>
                    <a:lnTo>
                      <a:pt x="133350" y="104775"/>
                    </a:lnTo>
                    <a:lnTo>
                      <a:pt x="209550" y="104775"/>
                    </a:lnTo>
                    <a:lnTo>
                      <a:pt x="104775" y="0"/>
                    </a:lnTo>
                    <a:lnTo>
                      <a:pt x="0" y="104775"/>
                    </a:lnTo>
                    <a:lnTo>
                      <a:pt x="76200" y="104775"/>
                    </a:lnTo>
                    <a:lnTo>
                      <a:pt x="76200" y="228600"/>
                    </a:lnTo>
                    <a:close/>
                  </a:path>
                </a:pathLst>
              </a:custGeom>
              <a:solidFill>
                <a:srgbClr val="44546A"/>
              </a:solidFill>
              <a:ln w="9525" cap="flat">
                <a:noFill/>
                <a:prstDash val="solid"/>
                <a:miter/>
              </a:ln>
            </p:spPr>
            <p:txBody>
              <a:bodyPr rtlCol="0" anchor="ctr"/>
              <a:lstStyle/>
              <a:p>
                <a:endParaRPr lang="en-GB" dirty="0"/>
              </a:p>
            </p:txBody>
          </p:sp>
          <p:sp>
            <p:nvSpPr>
              <p:cNvPr id="10" name="Freeform 9">
                <a:extLst>
                  <a:ext uri="{FF2B5EF4-FFF2-40B4-BE49-F238E27FC236}">
                    <a16:creationId xmlns:a16="http://schemas.microsoft.com/office/drawing/2014/main" id="{CFEA37CE-7991-DD7D-0764-E245935B2D5C}"/>
                  </a:ext>
                </a:extLst>
              </p:cNvPr>
              <p:cNvSpPr/>
              <p:nvPr/>
            </p:nvSpPr>
            <p:spPr>
              <a:xfrm>
                <a:off x="5880710" y="1231446"/>
                <a:ext cx="209550" cy="228600"/>
              </a:xfrm>
              <a:custGeom>
                <a:avLst/>
                <a:gdLst>
                  <a:gd name="connsiteX0" fmla="*/ 133350 w 209550"/>
                  <a:gd name="connsiteY0" fmla="*/ 0 h 228600"/>
                  <a:gd name="connsiteX1" fmla="*/ 76200 w 209550"/>
                  <a:gd name="connsiteY1" fmla="*/ 0 h 228600"/>
                  <a:gd name="connsiteX2" fmla="*/ 76200 w 209550"/>
                  <a:gd name="connsiteY2" fmla="*/ 123825 h 228600"/>
                  <a:gd name="connsiteX3" fmla="*/ 0 w 209550"/>
                  <a:gd name="connsiteY3" fmla="*/ 123825 h 228600"/>
                  <a:gd name="connsiteX4" fmla="*/ 104775 w 209550"/>
                  <a:gd name="connsiteY4" fmla="*/ 228600 h 228600"/>
                  <a:gd name="connsiteX5" fmla="*/ 209550 w 209550"/>
                  <a:gd name="connsiteY5" fmla="*/ 123825 h 228600"/>
                  <a:gd name="connsiteX6" fmla="*/ 133350 w 209550"/>
                  <a:gd name="connsiteY6" fmla="*/ 123825 h 228600"/>
                  <a:gd name="connsiteX7" fmla="*/ 133350 w 209550"/>
                  <a:gd name="connsiteY7"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228600">
                    <a:moveTo>
                      <a:pt x="133350" y="0"/>
                    </a:moveTo>
                    <a:lnTo>
                      <a:pt x="76200" y="0"/>
                    </a:lnTo>
                    <a:lnTo>
                      <a:pt x="76200" y="123825"/>
                    </a:lnTo>
                    <a:lnTo>
                      <a:pt x="0" y="123825"/>
                    </a:lnTo>
                    <a:lnTo>
                      <a:pt x="104775" y="228600"/>
                    </a:lnTo>
                    <a:lnTo>
                      <a:pt x="209550" y="123825"/>
                    </a:lnTo>
                    <a:lnTo>
                      <a:pt x="133350" y="123825"/>
                    </a:lnTo>
                    <a:lnTo>
                      <a:pt x="133350" y="0"/>
                    </a:lnTo>
                    <a:close/>
                  </a:path>
                </a:pathLst>
              </a:custGeom>
              <a:solidFill>
                <a:srgbClr val="44546A"/>
              </a:solidFill>
              <a:ln w="9525" cap="flat">
                <a:noFill/>
                <a:prstDash val="solid"/>
                <a:miter/>
              </a:ln>
            </p:spPr>
            <p:txBody>
              <a:bodyPr rtlCol="0" anchor="ctr"/>
              <a:lstStyle/>
              <a:p>
                <a:endParaRPr lang="en-GB" dirty="0"/>
              </a:p>
            </p:txBody>
          </p:sp>
        </p:grpSp>
        <p:sp>
          <p:nvSpPr>
            <p:cNvPr id="22" name="TextBox 21">
              <a:extLst>
                <a:ext uri="{FF2B5EF4-FFF2-40B4-BE49-F238E27FC236}">
                  <a16:creationId xmlns:a16="http://schemas.microsoft.com/office/drawing/2014/main" id="{C16639AA-B29A-7D57-CF0B-DA015047DC0D}"/>
                </a:ext>
              </a:extLst>
            </p:cNvPr>
            <p:cNvSpPr txBox="1"/>
            <p:nvPr/>
          </p:nvSpPr>
          <p:spPr>
            <a:xfrm>
              <a:off x="3440462" y="4556404"/>
              <a:ext cx="1395062" cy="923330"/>
            </a:xfrm>
            <a:prstGeom prst="rect">
              <a:avLst/>
            </a:prstGeom>
            <a:noFill/>
          </p:spPr>
          <p:txBody>
            <a:bodyPr wrap="none" rtlCol="0">
              <a:spAutoFit/>
            </a:bodyPr>
            <a:lstStyle/>
            <a:p>
              <a:pPr algn="ctr"/>
              <a:r>
                <a:rPr lang="en-GB" b="1" dirty="0">
                  <a:solidFill>
                    <a:schemeClr val="tx2"/>
                  </a:solidFill>
                  <a:latin typeface="Calibri" panose="020F0502020204030204" pitchFamily="34" charset="0"/>
                  <a:cs typeface="Calibri" panose="020F0502020204030204" pitchFamily="34" charset="0"/>
                </a:rPr>
                <a:t>Adjustments</a:t>
              </a:r>
            </a:p>
            <a:p>
              <a:pPr algn="ctr"/>
              <a:r>
                <a:rPr lang="en-GB" b="1" dirty="0">
                  <a:solidFill>
                    <a:schemeClr val="tx2"/>
                  </a:solidFill>
                  <a:latin typeface="Calibri" panose="020F0502020204030204" pitchFamily="34" charset="0"/>
                  <a:cs typeface="Calibri" panose="020F0502020204030204" pitchFamily="34" charset="0"/>
                </a:rPr>
                <a:t>(50, 200 mg </a:t>
              </a:r>
            </a:p>
            <a:p>
              <a:pPr algn="ctr"/>
              <a:r>
                <a:rPr lang="en-GB" b="1" dirty="0">
                  <a:solidFill>
                    <a:schemeClr val="tx2"/>
                  </a:solidFill>
                  <a:latin typeface="Calibri" panose="020F0502020204030204" pitchFamily="34" charset="0"/>
                  <a:cs typeface="Calibri" panose="020F0502020204030204" pitchFamily="34" charset="0"/>
                </a:rPr>
                <a:t>tablets)</a:t>
              </a:r>
            </a:p>
          </p:txBody>
        </p:sp>
        <p:sp>
          <p:nvSpPr>
            <p:cNvPr id="24" name="TextBox 23">
              <a:extLst>
                <a:ext uri="{FF2B5EF4-FFF2-40B4-BE49-F238E27FC236}">
                  <a16:creationId xmlns:a16="http://schemas.microsoft.com/office/drawing/2014/main" id="{6A82E457-3E73-8B26-5B92-B3E9511FEEF3}"/>
                </a:ext>
              </a:extLst>
            </p:cNvPr>
            <p:cNvSpPr txBox="1"/>
            <p:nvPr/>
          </p:nvSpPr>
          <p:spPr>
            <a:xfrm>
              <a:off x="5214032" y="4495007"/>
              <a:ext cx="6484988" cy="2031325"/>
            </a:xfrm>
            <a:prstGeom prst="rect">
              <a:avLst/>
            </a:prstGeom>
            <a:solidFill>
              <a:schemeClr val="bg2"/>
            </a:solidFill>
          </p:spPr>
          <p:txBody>
            <a:bodyPr wrap="square" rtlCol="0">
              <a:spAutoFit/>
            </a:bodyPr>
            <a:lstStyle/>
            <a:p>
              <a:pPr marL="342900" indent="-342900">
                <a:buFont typeface="Arial" panose="020B0604020202020204" pitchFamily="34" charset="0"/>
                <a:buChar char="•"/>
              </a:pPr>
              <a:r>
                <a:rPr lang="en-GB" b="1" dirty="0">
                  <a:solidFill>
                    <a:srgbClr val="44546A"/>
                  </a:solidFill>
                  <a:latin typeface="Calibri" panose="020F0502020204030204" pitchFamily="34" charset="0"/>
                  <a:cs typeface="Calibri" panose="020F0502020204030204" pitchFamily="34" charset="0"/>
                </a:rPr>
                <a:t>0-0.5 mg/L: </a:t>
              </a:r>
              <a:r>
                <a:rPr lang="en-GB" dirty="0">
                  <a:solidFill>
                    <a:srgbClr val="44546A"/>
                  </a:solidFill>
                  <a:latin typeface="Calibri" panose="020F0502020204030204" pitchFamily="34" charset="0"/>
                  <a:cs typeface="Calibri" panose="020F0502020204030204" pitchFamily="34" charset="0"/>
                </a:rPr>
                <a:t>increase dose by 50%</a:t>
              </a:r>
            </a:p>
            <a:p>
              <a:pPr marL="342900" indent="-342900">
                <a:buFont typeface="Arial" panose="020B0604020202020204" pitchFamily="34" charset="0"/>
                <a:buChar char="•"/>
              </a:pPr>
              <a:r>
                <a:rPr lang="en-GB" b="1" dirty="0">
                  <a:solidFill>
                    <a:srgbClr val="44546A"/>
                  </a:solidFill>
                  <a:latin typeface="Calibri" panose="020F0502020204030204" pitchFamily="34" charset="0"/>
                  <a:cs typeface="Calibri" panose="020F0502020204030204" pitchFamily="34" charset="0"/>
                </a:rPr>
                <a:t>&gt; 0.5 -&lt; 1.0 mg/L: </a:t>
              </a:r>
              <a:r>
                <a:rPr lang="en-GB" dirty="0">
                  <a:solidFill>
                    <a:srgbClr val="44546A"/>
                  </a:solidFill>
                  <a:latin typeface="Calibri" panose="020F0502020204030204" pitchFamily="34" charset="0"/>
                  <a:cs typeface="Calibri" panose="020F0502020204030204" pitchFamily="34" charset="0"/>
                </a:rPr>
                <a:t>increase dose by 25%</a:t>
              </a:r>
            </a:p>
            <a:p>
              <a:pPr marL="342900" indent="-342900">
                <a:buFont typeface="Arial" panose="020B0604020202020204" pitchFamily="34" charset="0"/>
                <a:buChar char="•"/>
              </a:pPr>
              <a:r>
                <a:rPr lang="en-GB" b="1" dirty="0">
                  <a:solidFill>
                    <a:srgbClr val="44546A"/>
                  </a:solidFill>
                  <a:latin typeface="Calibri" panose="020F0502020204030204" pitchFamily="34" charset="0"/>
                  <a:cs typeface="Calibri" panose="020F0502020204030204" pitchFamily="34" charset="0"/>
                </a:rPr>
                <a:t>&gt; 5.5 mg/L but no AE: </a:t>
              </a:r>
              <a:r>
                <a:rPr lang="en-GB" dirty="0">
                  <a:solidFill>
                    <a:srgbClr val="44546A"/>
                  </a:solidFill>
                  <a:latin typeface="Calibri" panose="020F0502020204030204" pitchFamily="34" charset="0"/>
                  <a:cs typeface="Calibri" panose="020F0502020204030204" pitchFamily="34" charset="0"/>
                </a:rPr>
                <a:t>decrease dose by 25%</a:t>
              </a:r>
            </a:p>
            <a:p>
              <a:pPr marL="342900" indent="-342900">
                <a:buFont typeface="Arial" panose="020B0604020202020204" pitchFamily="34" charset="0"/>
                <a:buChar char="•"/>
              </a:pPr>
              <a:r>
                <a:rPr lang="en-GB" b="1" dirty="0">
                  <a:solidFill>
                    <a:srgbClr val="44546A"/>
                  </a:solidFill>
                  <a:latin typeface="Calibri" panose="020F0502020204030204" pitchFamily="34" charset="0"/>
                  <a:cs typeface="Calibri" panose="020F0502020204030204" pitchFamily="34" charset="0"/>
                </a:rPr>
                <a:t>&gt; 5.5 mg/L and AE: </a:t>
              </a:r>
              <a:r>
                <a:rPr lang="en-GB" dirty="0">
                  <a:solidFill>
                    <a:srgbClr val="44546A"/>
                  </a:solidFill>
                  <a:latin typeface="Calibri" panose="020F0502020204030204" pitchFamily="34" charset="0"/>
                  <a:cs typeface="Calibri" panose="020F0502020204030204" pitchFamily="34" charset="0"/>
                </a:rPr>
                <a:t>Hold dose and decrease subsequent dose by 50%</a:t>
              </a:r>
            </a:p>
            <a:p>
              <a:pPr marL="342900" indent="-342900">
                <a:buFont typeface="Arial" panose="020B0604020202020204" pitchFamily="34" charset="0"/>
                <a:buChar char="•"/>
              </a:pPr>
              <a:r>
                <a:rPr lang="en-GB" dirty="0">
                  <a:solidFill>
                    <a:srgbClr val="44546A"/>
                  </a:solidFill>
                  <a:latin typeface="Calibri" panose="020F0502020204030204" pitchFamily="34" charset="0"/>
                  <a:cs typeface="Calibri" panose="020F0502020204030204" pitchFamily="34" charset="0"/>
                </a:rPr>
                <a:t>Make sure patient taking on empty stomach</a:t>
              </a:r>
            </a:p>
            <a:p>
              <a:pPr marL="342900" indent="-342900">
                <a:buFont typeface="Arial" panose="020B0604020202020204" pitchFamily="34" charset="0"/>
                <a:buChar char="•"/>
              </a:pPr>
              <a:r>
                <a:rPr lang="en-GB" b="1" dirty="0">
                  <a:solidFill>
                    <a:srgbClr val="44546A"/>
                  </a:solidFill>
                  <a:latin typeface="Calibri" panose="020F0502020204030204" pitchFamily="34" charset="0"/>
                  <a:cs typeface="Calibri" panose="020F0502020204030204" pitchFamily="34" charset="0"/>
                </a:rPr>
                <a:t>NLME (Bayesian) Models-</a:t>
              </a:r>
              <a:r>
                <a:rPr lang="en-GB" dirty="0">
                  <a:solidFill>
                    <a:srgbClr val="44546A"/>
                  </a:solidFill>
                  <a:latin typeface="Calibri" panose="020F0502020204030204" pitchFamily="34" charset="0"/>
                  <a:cs typeface="Calibri" panose="020F0502020204030204" pitchFamily="34" charset="0"/>
                </a:rPr>
                <a:t>Fit for purpose?*</a:t>
              </a:r>
            </a:p>
          </p:txBody>
        </p:sp>
      </p:grpSp>
      <p:sp>
        <p:nvSpPr>
          <p:cNvPr id="29" name="TextBox 28">
            <a:extLst>
              <a:ext uri="{FF2B5EF4-FFF2-40B4-BE49-F238E27FC236}">
                <a16:creationId xmlns:a16="http://schemas.microsoft.com/office/drawing/2014/main" id="{23F66893-7A63-17C9-5690-357EECD50CF5}"/>
              </a:ext>
            </a:extLst>
          </p:cNvPr>
          <p:cNvSpPr txBox="1"/>
          <p:nvPr/>
        </p:nvSpPr>
        <p:spPr>
          <a:xfrm>
            <a:off x="5647764" y="6581001"/>
            <a:ext cx="7033386" cy="276999"/>
          </a:xfrm>
          <a:prstGeom prst="rect">
            <a:avLst/>
          </a:prstGeom>
          <a:noFill/>
        </p:spPr>
        <p:txBody>
          <a:bodyPr wrap="square">
            <a:spAutoFit/>
          </a:bodyPr>
          <a:lstStyle/>
          <a:p>
            <a:r>
              <a:rPr lang="en-GB" sz="1200" dirty="0">
                <a:solidFill>
                  <a:schemeClr val="tx2"/>
                </a:solidFill>
                <a:latin typeface="Calibri" panose="020F0502020204030204" pitchFamily="34" charset="0"/>
                <a:cs typeface="Calibri" panose="020F0502020204030204" pitchFamily="34" charset="0"/>
              </a:rPr>
              <a:t>*Kluwe, F. </a:t>
            </a:r>
            <a:r>
              <a:rPr lang="en-GB" sz="1200" i="1" dirty="0">
                <a:solidFill>
                  <a:schemeClr val="tx2"/>
                </a:solidFill>
                <a:latin typeface="Calibri" panose="020F0502020204030204" pitchFamily="34" charset="0"/>
                <a:cs typeface="Calibri" panose="020F0502020204030204" pitchFamily="34" charset="0"/>
              </a:rPr>
              <a:t>et al.</a:t>
            </a:r>
            <a:r>
              <a:rPr lang="en-GB" sz="1200" dirty="0">
                <a:solidFill>
                  <a:schemeClr val="tx2"/>
                </a:solidFill>
                <a:latin typeface="Calibri" panose="020F0502020204030204" pitchFamily="34" charset="0"/>
                <a:cs typeface="Calibri" panose="020F0502020204030204" pitchFamily="34" charset="0"/>
              </a:rPr>
              <a:t> </a:t>
            </a:r>
            <a:r>
              <a:rPr lang="en-GB" sz="1200" i="1" dirty="0">
                <a:solidFill>
                  <a:schemeClr val="tx2"/>
                </a:solidFill>
                <a:latin typeface="Calibri" panose="020F0502020204030204" pitchFamily="34" charset="0"/>
                <a:cs typeface="Calibri" panose="020F0502020204030204" pitchFamily="34" charset="0"/>
              </a:rPr>
              <a:t>Clin. Pharmacokinet.</a:t>
            </a:r>
            <a:r>
              <a:rPr lang="en-GB" sz="1200" dirty="0">
                <a:solidFill>
                  <a:schemeClr val="tx2"/>
                </a:solidFill>
                <a:latin typeface="Calibri" panose="020F0502020204030204" pitchFamily="34" charset="0"/>
                <a:cs typeface="Calibri" panose="020F0502020204030204" pitchFamily="34" charset="0"/>
              </a:rPr>
              <a:t> 62, 1461–1477 (2023)</a:t>
            </a:r>
            <a:endParaRPr lang="en-GB" sz="1200" dirty="0"/>
          </a:p>
        </p:txBody>
      </p:sp>
      <p:sp>
        <p:nvSpPr>
          <p:cNvPr id="30" name="TextBox 29">
            <a:extLst>
              <a:ext uri="{FF2B5EF4-FFF2-40B4-BE49-F238E27FC236}">
                <a16:creationId xmlns:a16="http://schemas.microsoft.com/office/drawing/2014/main" id="{9A3EB241-4D7A-069F-4534-D76E60C9313E}"/>
              </a:ext>
            </a:extLst>
          </p:cNvPr>
          <p:cNvSpPr txBox="1"/>
          <p:nvPr/>
        </p:nvSpPr>
        <p:spPr>
          <a:xfrm>
            <a:off x="138379" y="6560781"/>
            <a:ext cx="6102416" cy="276999"/>
          </a:xfrm>
          <a:prstGeom prst="rect">
            <a:avLst/>
          </a:prstGeom>
          <a:noFill/>
        </p:spPr>
        <p:txBody>
          <a:bodyPr wrap="square">
            <a:spAutoFit/>
          </a:bodyPr>
          <a:lstStyle/>
          <a:p>
            <a:r>
              <a:rPr lang="en-GB" sz="1200" dirty="0">
                <a:solidFill>
                  <a:schemeClr val="tx2"/>
                </a:solidFill>
                <a:latin typeface="Calibri" panose="020F0502020204030204" pitchFamily="34" charset="0"/>
                <a:cs typeface="Calibri" panose="020F0502020204030204" pitchFamily="34" charset="0"/>
              </a:rPr>
              <a:t>NLME-Non-linear mixed effects </a:t>
            </a:r>
            <a:endParaRPr lang="en-GB" sz="1200" dirty="0"/>
          </a:p>
        </p:txBody>
      </p:sp>
    </p:spTree>
    <p:extLst>
      <p:ext uri="{BB962C8B-B14F-4D97-AF65-F5344CB8AC3E}">
        <p14:creationId xmlns:p14="http://schemas.microsoft.com/office/powerpoint/2010/main" val="29137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1326-DF59-C66C-E58C-179D606F9DF0}"/>
              </a:ext>
            </a:extLst>
          </p:cNvPr>
          <p:cNvSpPr>
            <a:spLocks noGrp="1"/>
          </p:cNvSpPr>
          <p:nvPr>
            <p:ph type="title"/>
          </p:nvPr>
        </p:nvSpPr>
        <p:spPr/>
        <p:txBody>
          <a:bodyPr/>
          <a:lstStyle/>
          <a:p>
            <a:r>
              <a:rPr lang="en-GB" dirty="0"/>
              <a:t>CYP2C19 genotyping?</a:t>
            </a:r>
          </a:p>
        </p:txBody>
      </p:sp>
      <p:pic>
        <p:nvPicPr>
          <p:cNvPr id="5" name="Content Placeholder 4">
            <a:extLst>
              <a:ext uri="{FF2B5EF4-FFF2-40B4-BE49-F238E27FC236}">
                <a16:creationId xmlns:a16="http://schemas.microsoft.com/office/drawing/2014/main" id="{4A447450-624F-E144-3406-8A18F510734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200401" y="1714165"/>
            <a:ext cx="2516060" cy="3420526"/>
          </a:xfrm>
        </p:spPr>
      </p:pic>
      <p:sp>
        <p:nvSpPr>
          <p:cNvPr id="8" name="TextBox 7">
            <a:extLst>
              <a:ext uri="{FF2B5EF4-FFF2-40B4-BE49-F238E27FC236}">
                <a16:creationId xmlns:a16="http://schemas.microsoft.com/office/drawing/2014/main" id="{34024ABA-8DF9-7685-3FCE-3F56A0434463}"/>
              </a:ext>
            </a:extLst>
          </p:cNvPr>
          <p:cNvSpPr txBox="1"/>
          <p:nvPr/>
        </p:nvSpPr>
        <p:spPr>
          <a:xfrm>
            <a:off x="4133088" y="1384109"/>
            <a:ext cx="7710417" cy="50167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b="1" dirty="0">
                <a:solidFill>
                  <a:schemeClr val="tx2"/>
                </a:solidFill>
                <a:latin typeface="Calibri" panose="020F0502020204030204" pitchFamily="34" charset="0"/>
                <a:cs typeface="Calibri" panose="020F0502020204030204" pitchFamily="34" charset="0"/>
              </a:rPr>
              <a:t>CYP2C19 genotyping? </a:t>
            </a:r>
            <a:r>
              <a:rPr lang="en-GB" b="1" baseline="30000" dirty="0">
                <a:solidFill>
                  <a:schemeClr val="tx2"/>
                </a:solidFill>
                <a:latin typeface="Calibri" panose="020F0502020204030204" pitchFamily="34" charset="0"/>
                <a:cs typeface="Calibri" panose="020F0502020204030204" pitchFamily="34" charset="0"/>
              </a:rPr>
              <a:t>1-3</a:t>
            </a:r>
            <a:endParaRPr lang="en-GB" b="1" dirty="0">
              <a:solidFill>
                <a:schemeClr val="tx2"/>
              </a:solidFill>
              <a:latin typeface="Calibri" panose="020F0502020204030204" pitchFamily="34" charset="0"/>
              <a:cs typeface="Calibri" panose="020F0502020204030204" pitchFamily="34" charset="0"/>
            </a:endParaRPr>
          </a:p>
          <a:p>
            <a:pPr marL="742950" lvl="1" indent="-285750">
              <a:spcAft>
                <a:spcPts val="600"/>
              </a:spcAft>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Consider switch to alternative antifungal and CYP2C19 genotyping if subtherapeutic after 2 adjustments</a:t>
            </a:r>
          </a:p>
          <a:p>
            <a:pPr marL="742950" lvl="1" indent="-285750">
              <a:spcAft>
                <a:spcPts val="600"/>
              </a:spcAft>
              <a:buFont typeface="Arial" panose="020B0604020202020204" pitchFamily="34" charset="0"/>
              <a:buChar char="•"/>
            </a:pPr>
            <a:r>
              <a:rPr lang="en-GB" b="1" dirty="0">
                <a:solidFill>
                  <a:schemeClr val="tx2"/>
                </a:solidFill>
                <a:latin typeface="Calibri" panose="020F0502020204030204" pitchFamily="34" charset="0"/>
                <a:cs typeface="Calibri" panose="020F0502020204030204" pitchFamily="34" charset="0"/>
              </a:rPr>
              <a:t>If CYP 2C19 (*17/*17) ultrarapid metaboliser</a:t>
            </a:r>
          </a:p>
          <a:p>
            <a:pPr marL="1200150" lvl="2" indent="-285750">
              <a:spcAft>
                <a:spcPts val="600"/>
              </a:spcAft>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Consider boosting strategies (omeprazole), TID dosing</a:t>
            </a:r>
          </a:p>
          <a:p>
            <a:pPr marL="1200150" lvl="2" indent="-285750">
              <a:spcAft>
                <a:spcPts val="600"/>
              </a:spcAft>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Start at 1.5 times standard dose</a:t>
            </a:r>
          </a:p>
          <a:p>
            <a:pPr marL="1200150" lvl="2" indent="-285750">
              <a:spcAft>
                <a:spcPts val="600"/>
              </a:spcAft>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Consider alternative antifungals</a:t>
            </a:r>
          </a:p>
          <a:p>
            <a:pPr marL="742950" lvl="1" indent="-285750">
              <a:spcAft>
                <a:spcPts val="600"/>
              </a:spcAft>
              <a:buFont typeface="Arial" panose="020B0604020202020204" pitchFamily="34" charset="0"/>
              <a:buChar char="•"/>
            </a:pPr>
            <a:r>
              <a:rPr lang="en-GB" b="1" dirty="0">
                <a:solidFill>
                  <a:schemeClr val="tx2"/>
                </a:solidFill>
                <a:latin typeface="Calibri" panose="020F0502020204030204" pitchFamily="34" charset="0"/>
                <a:cs typeface="Calibri" panose="020F0502020204030204" pitchFamily="34" charset="0"/>
              </a:rPr>
              <a:t>If CYP 2C19 (*2/*2, *2/*3, or *3/*3) poor metaboliser</a:t>
            </a:r>
          </a:p>
          <a:p>
            <a:pPr marL="1200150" lvl="2" indent="-285750">
              <a:spcAft>
                <a:spcPts val="600"/>
              </a:spcAft>
              <a:buFont typeface="Arial" panose="020B0604020202020204" pitchFamily="34" charset="0"/>
              <a:buChar char="•"/>
            </a:pPr>
            <a:r>
              <a:rPr lang="en-GB" dirty="0">
                <a:solidFill>
                  <a:schemeClr val="tx2"/>
                </a:solidFill>
                <a:latin typeface="Calibri" panose="020F0502020204030204" pitchFamily="34" charset="0"/>
                <a:cs typeface="Calibri" panose="020F0502020204030204" pitchFamily="34" charset="0"/>
              </a:rPr>
              <a:t>Consider starting with 50% of standard dose if voriconazole deemed necessary</a:t>
            </a:r>
          </a:p>
          <a:p>
            <a:pPr marL="1200150" lvl="2" indent="-285750">
              <a:spcAft>
                <a:spcPts val="600"/>
              </a:spcAft>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Use alternative antifungal not dependent on CYP2C19 metabolism</a:t>
            </a:r>
          </a:p>
          <a:p>
            <a:pPr lvl="2">
              <a:spcAft>
                <a:spcPts val="600"/>
              </a:spcAft>
            </a:pPr>
            <a:endParaRPr lang="en-GB" dirty="0">
              <a:solidFill>
                <a:schemeClr val="tx2"/>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GB" dirty="0">
              <a:solidFill>
                <a:schemeClr val="tx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solidFill>
                <a:schemeClr val="tx2"/>
              </a:solidFill>
              <a:latin typeface="Calibri" panose="020F0502020204030204" pitchFamily="34" charset="0"/>
              <a:cs typeface="Calibri" panose="020F0502020204030204" pitchFamily="34" charset="0"/>
            </a:endParaRPr>
          </a:p>
          <a:p>
            <a:endParaRPr lang="en-GB" dirty="0">
              <a:solidFill>
                <a:schemeClr val="tx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290D731-E057-A4FB-1282-66A225B6C4A1}"/>
              </a:ext>
            </a:extLst>
          </p:cNvPr>
          <p:cNvSpPr txBox="1"/>
          <p:nvPr/>
        </p:nvSpPr>
        <p:spPr>
          <a:xfrm>
            <a:off x="4133088" y="6053814"/>
            <a:ext cx="8034593" cy="646331"/>
          </a:xfrm>
          <a:prstGeom prst="rect">
            <a:avLst/>
          </a:prstGeom>
          <a:noFill/>
        </p:spPr>
        <p:txBody>
          <a:bodyPr wrap="square">
            <a:spAutoFit/>
          </a:bodyPr>
          <a:lstStyle/>
          <a:p>
            <a:r>
              <a:rPr lang="en-GB" sz="1200" dirty="0">
                <a:solidFill>
                  <a:schemeClr val="tx2"/>
                </a:solidFill>
                <a:latin typeface="Calibri" panose="020F0502020204030204" pitchFamily="34" charset="0"/>
                <a:cs typeface="Calibri" panose="020F0502020204030204" pitchFamily="34" charset="0"/>
              </a:rPr>
              <a:t>1. Chau, M. M. </a:t>
            </a:r>
            <a:r>
              <a:rPr lang="en-GB" sz="1200" i="1" dirty="0">
                <a:solidFill>
                  <a:schemeClr val="tx2"/>
                </a:solidFill>
                <a:latin typeface="Calibri" panose="020F0502020204030204" pitchFamily="34" charset="0"/>
                <a:cs typeface="Calibri" panose="020F0502020204030204" pitchFamily="34" charset="0"/>
              </a:rPr>
              <a:t>et al.</a:t>
            </a:r>
            <a:r>
              <a:rPr lang="en-GB" sz="1200" dirty="0">
                <a:solidFill>
                  <a:schemeClr val="tx2"/>
                </a:solidFill>
                <a:latin typeface="Calibri" panose="020F0502020204030204" pitchFamily="34" charset="0"/>
                <a:cs typeface="Calibri" panose="020F0502020204030204" pitchFamily="34" charset="0"/>
              </a:rPr>
              <a:t> 2021. </a:t>
            </a:r>
            <a:r>
              <a:rPr lang="en-GB" sz="1200" i="1" dirty="0">
                <a:solidFill>
                  <a:schemeClr val="tx2"/>
                </a:solidFill>
                <a:latin typeface="Calibri" panose="020F0502020204030204" pitchFamily="34" charset="0"/>
                <a:cs typeface="Calibri" panose="020F0502020204030204" pitchFamily="34" charset="0"/>
              </a:rPr>
              <a:t>Intern. Med. J.</a:t>
            </a:r>
            <a:r>
              <a:rPr lang="en-GB" sz="1200" dirty="0">
                <a:solidFill>
                  <a:schemeClr val="tx2"/>
                </a:solidFill>
                <a:latin typeface="Calibri" panose="020F0502020204030204" pitchFamily="34" charset="0"/>
                <a:cs typeface="Calibri" panose="020F0502020204030204" pitchFamily="34" charset="0"/>
              </a:rPr>
              <a:t> 51 </a:t>
            </a:r>
            <a:r>
              <a:rPr lang="en-GB" sz="1200" dirty="0" err="1">
                <a:solidFill>
                  <a:schemeClr val="tx2"/>
                </a:solidFill>
                <a:latin typeface="Calibri" panose="020F0502020204030204" pitchFamily="34" charset="0"/>
                <a:cs typeface="Calibri" panose="020F0502020204030204" pitchFamily="34" charset="0"/>
              </a:rPr>
              <a:t>Suppl</a:t>
            </a:r>
            <a:r>
              <a:rPr lang="en-GB" sz="1200" dirty="0">
                <a:solidFill>
                  <a:schemeClr val="tx2"/>
                </a:solidFill>
                <a:latin typeface="Calibri" panose="020F0502020204030204" pitchFamily="34" charset="0"/>
                <a:cs typeface="Calibri" panose="020F0502020204030204" pitchFamily="34" charset="0"/>
              </a:rPr>
              <a:t> 7, 37–66 (2021)</a:t>
            </a:r>
            <a:endParaRPr lang="en-GB" altLang="en-IT" sz="1200" dirty="0">
              <a:solidFill>
                <a:schemeClr val="tx2"/>
              </a:solidFill>
              <a:latin typeface="Calibri" panose="020F0502020204030204" pitchFamily="34" charset="0"/>
              <a:cs typeface="Calibri" panose="020F0502020204030204" pitchFamily="34" charset="0"/>
            </a:endParaRPr>
          </a:p>
          <a:p>
            <a:r>
              <a:rPr lang="en-GB" altLang="en-IT" sz="1200" dirty="0">
                <a:solidFill>
                  <a:schemeClr val="tx2"/>
                </a:solidFill>
                <a:latin typeface="Calibri" panose="020F0502020204030204" pitchFamily="34" charset="0"/>
                <a:cs typeface="Calibri" panose="020F0502020204030204" pitchFamily="34" charset="0"/>
              </a:rPr>
              <a:t>2. </a:t>
            </a:r>
            <a:r>
              <a:rPr lang="en-GB" altLang="en-IT" sz="1200" dirty="0" err="1">
                <a:solidFill>
                  <a:schemeClr val="tx2"/>
                </a:solidFill>
                <a:latin typeface="Calibri" panose="020F0502020204030204" pitchFamily="34" charset="0"/>
                <a:cs typeface="Calibri" panose="020F0502020204030204" pitchFamily="34" charset="0"/>
              </a:rPr>
              <a:t>Morihyama</a:t>
            </a:r>
            <a:r>
              <a:rPr lang="en-GB" altLang="en-IT" sz="1200" dirty="0">
                <a:solidFill>
                  <a:schemeClr val="tx2"/>
                </a:solidFill>
                <a:latin typeface="Calibri" panose="020F0502020204030204" pitchFamily="34" charset="0"/>
                <a:cs typeface="Calibri" panose="020F0502020204030204" pitchFamily="34" charset="0"/>
              </a:rPr>
              <a:t> et al. CPIC guidelines. Clin </a:t>
            </a:r>
            <a:r>
              <a:rPr lang="en-GB" altLang="en-IT" sz="1200" dirty="0" err="1">
                <a:solidFill>
                  <a:schemeClr val="tx2"/>
                </a:solidFill>
                <a:latin typeface="Calibri" panose="020F0502020204030204" pitchFamily="34" charset="0"/>
                <a:cs typeface="Calibri" panose="020F0502020204030204" pitchFamily="34" charset="0"/>
              </a:rPr>
              <a:t>Pharmacol</a:t>
            </a:r>
            <a:r>
              <a:rPr lang="en-GB" altLang="en-IT" sz="1200" dirty="0">
                <a:solidFill>
                  <a:schemeClr val="tx2"/>
                </a:solidFill>
                <a:latin typeface="Calibri" panose="020F0502020204030204" pitchFamily="34" charset="0"/>
                <a:cs typeface="Calibri" panose="020F0502020204030204" pitchFamily="34" charset="0"/>
              </a:rPr>
              <a:t> </a:t>
            </a:r>
            <a:r>
              <a:rPr lang="en-GB" altLang="en-IT" sz="1200" dirty="0" err="1">
                <a:solidFill>
                  <a:schemeClr val="tx2"/>
                </a:solidFill>
                <a:latin typeface="Calibri" panose="020F0502020204030204" pitchFamily="34" charset="0"/>
                <a:cs typeface="Calibri" panose="020F0502020204030204" pitchFamily="34" charset="0"/>
              </a:rPr>
              <a:t>Ther</a:t>
            </a:r>
            <a:r>
              <a:rPr lang="en-GB" altLang="en-IT" sz="1200" dirty="0">
                <a:solidFill>
                  <a:schemeClr val="tx2"/>
                </a:solidFill>
                <a:latin typeface="Calibri" panose="020F0502020204030204" pitchFamily="34" charset="0"/>
                <a:cs typeface="Calibri" panose="020F0502020204030204" pitchFamily="34" charset="0"/>
              </a:rPr>
              <a:t> 2017;102:45-516.</a:t>
            </a:r>
          </a:p>
          <a:p>
            <a:r>
              <a:rPr lang="en-GB" altLang="en-IT" sz="1200" dirty="0">
                <a:solidFill>
                  <a:schemeClr val="tx2"/>
                </a:solidFill>
                <a:latin typeface="Calibri" panose="020F0502020204030204" pitchFamily="34" charset="0"/>
                <a:cs typeface="Calibri" panose="020F0502020204030204" pitchFamily="34" charset="0"/>
              </a:rPr>
              <a:t>3. </a:t>
            </a:r>
            <a:r>
              <a:rPr lang="en-GB" sz="1200" dirty="0">
                <a:solidFill>
                  <a:schemeClr val="tx2"/>
                </a:solidFill>
                <a:latin typeface="Calibri" panose="020F0502020204030204" pitchFamily="34" charset="0"/>
                <a:cs typeface="Calibri" panose="020F0502020204030204" pitchFamily="34" charset="0"/>
              </a:rPr>
              <a:t>Dutch Pharmacogenetics Working Group. https://</a:t>
            </a:r>
            <a:r>
              <a:rPr lang="en-GB" sz="1200" dirty="0" err="1">
                <a:solidFill>
                  <a:schemeClr val="tx2"/>
                </a:solidFill>
                <a:latin typeface="Calibri" panose="020F0502020204030204" pitchFamily="34" charset="0"/>
                <a:cs typeface="Calibri" panose="020F0502020204030204" pitchFamily="34" charset="0"/>
              </a:rPr>
              <a:t>pharmgkb.org</a:t>
            </a:r>
            <a:r>
              <a:rPr lang="en-GB" sz="1200" dirty="0">
                <a:solidFill>
                  <a:schemeClr val="tx2"/>
                </a:solidFill>
                <a:latin typeface="Calibri" panose="020F0502020204030204" pitchFamily="34" charset="0"/>
                <a:cs typeface="Calibri" panose="020F0502020204030204" pitchFamily="34" charset="0"/>
              </a:rPr>
              <a:t>/ </a:t>
            </a:r>
            <a:endParaRPr lang="en-GB" altLang="en-IT" sz="1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989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365408A-6C18-8BDD-DE90-1A684ED0ED27}"/>
              </a:ext>
            </a:extLst>
          </p:cNvPr>
          <p:cNvSpPr/>
          <p:nvPr/>
        </p:nvSpPr>
        <p:spPr>
          <a:xfrm>
            <a:off x="5793595" y="729150"/>
            <a:ext cx="2892395" cy="318966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395E8BF-15AC-67BC-60EC-8BB24F283804}"/>
              </a:ext>
            </a:extLst>
          </p:cNvPr>
          <p:cNvSpPr>
            <a:spLocks noGrp="1"/>
          </p:cNvSpPr>
          <p:nvPr>
            <p:ph type="title"/>
          </p:nvPr>
        </p:nvSpPr>
        <p:spPr>
          <a:xfrm>
            <a:off x="262766" y="916397"/>
            <a:ext cx="2947482" cy="4601183"/>
          </a:xfrm>
        </p:spPr>
        <p:txBody>
          <a:bodyPr>
            <a:normAutofit/>
          </a:bodyPr>
          <a:lstStyle/>
          <a:p>
            <a:r>
              <a:rPr lang="en-GB" b="1" dirty="0"/>
              <a:t>TDM-guided dosing of voriconazole is often suboptimal</a:t>
            </a:r>
            <a:br>
              <a:rPr lang="en-GB" b="1" dirty="0"/>
            </a:br>
            <a:br>
              <a:rPr lang="en-GB" b="1" dirty="0"/>
            </a:br>
            <a:r>
              <a:rPr lang="en-GB" sz="2700" dirty="0"/>
              <a:t>Precision dosing with a single trough?</a:t>
            </a:r>
            <a:endParaRPr lang="en-GB" dirty="0"/>
          </a:p>
        </p:txBody>
      </p:sp>
      <p:cxnSp>
        <p:nvCxnSpPr>
          <p:cNvPr id="6" name="Straight Connector 6">
            <a:extLst>
              <a:ext uri="{FF2B5EF4-FFF2-40B4-BE49-F238E27FC236}">
                <a16:creationId xmlns:a16="http://schemas.microsoft.com/office/drawing/2014/main" id="{B74E8CFC-91A8-7CF1-5A3D-F6954B438D92}"/>
              </a:ext>
            </a:extLst>
          </p:cNvPr>
          <p:cNvCxnSpPr>
            <a:cxnSpLocks noChangeShapeType="1"/>
          </p:cNvCxnSpPr>
          <p:nvPr/>
        </p:nvCxnSpPr>
        <p:spPr bwMode="auto">
          <a:xfrm>
            <a:off x="6492583" y="1489876"/>
            <a:ext cx="0" cy="1513870"/>
          </a:xfrm>
          <a:prstGeom prst="line">
            <a:avLst/>
          </a:prstGeom>
          <a:noFill/>
          <a:ln w="38100" algn="ctr">
            <a:solidFill>
              <a:srgbClr val="213859"/>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5969A096-ABCA-0D06-D9A7-403A57F38BEB}"/>
              </a:ext>
            </a:extLst>
          </p:cNvPr>
          <p:cNvCxnSpPr>
            <a:cxnSpLocks/>
          </p:cNvCxnSpPr>
          <p:nvPr/>
        </p:nvCxnSpPr>
        <p:spPr bwMode="auto">
          <a:xfrm flipH="1">
            <a:off x="6492583" y="3003745"/>
            <a:ext cx="1784663" cy="0"/>
          </a:xfrm>
          <a:prstGeom prst="line">
            <a:avLst/>
          </a:prstGeom>
          <a:noFill/>
          <a:ln w="38100" algn="ctr">
            <a:solidFill>
              <a:srgbClr val="213859"/>
            </a:solidFill>
            <a:round/>
            <a:headEnd/>
            <a:tailEnd/>
          </a:ln>
          <a:extLst>
            <a:ext uri="{909E8E84-426E-40DD-AFC4-6F175D3DCCD1}">
              <a14:hiddenFill xmlns:a14="http://schemas.microsoft.com/office/drawing/2010/main">
                <a:noFill/>
              </a14:hiddenFill>
            </a:ext>
          </a:extLst>
        </p:spPr>
      </p:cxnSp>
      <p:sp>
        <p:nvSpPr>
          <p:cNvPr id="8" name="TextBox 9">
            <a:extLst>
              <a:ext uri="{FF2B5EF4-FFF2-40B4-BE49-F238E27FC236}">
                <a16:creationId xmlns:a16="http://schemas.microsoft.com/office/drawing/2014/main" id="{3EA368FA-9A7A-18F7-8741-04FA75A8863A}"/>
              </a:ext>
            </a:extLst>
          </p:cNvPr>
          <p:cNvSpPr txBox="1">
            <a:spLocks noChangeArrowheads="1"/>
          </p:cNvSpPr>
          <p:nvPr/>
        </p:nvSpPr>
        <p:spPr bwMode="auto">
          <a:xfrm>
            <a:off x="6378456" y="767940"/>
            <a:ext cx="17858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IT" altLang="en-IT" sz="1400" b="1">
                <a:solidFill>
                  <a:srgbClr val="213859"/>
                </a:solidFill>
              </a:rPr>
              <a:t>Triazoles: </a:t>
            </a:r>
          </a:p>
          <a:p>
            <a:pPr algn="ctr" eaLnBrk="1" hangingPunct="1">
              <a:lnSpc>
                <a:spcPct val="100000"/>
              </a:lnSpc>
              <a:spcBef>
                <a:spcPct val="0"/>
              </a:spcBef>
              <a:buFontTx/>
              <a:buNone/>
            </a:pPr>
            <a:r>
              <a:rPr lang="en-IT" altLang="en-IT" sz="1400" b="1">
                <a:solidFill>
                  <a:srgbClr val="213859"/>
                </a:solidFill>
              </a:rPr>
              <a:t>AUC/MIC PK/PD</a:t>
            </a:r>
          </a:p>
          <a:p>
            <a:pPr algn="ctr" eaLnBrk="1" hangingPunct="1">
              <a:lnSpc>
                <a:spcPct val="100000"/>
              </a:lnSpc>
              <a:spcBef>
                <a:spcPct val="0"/>
              </a:spcBef>
              <a:buFontTx/>
              <a:buNone/>
            </a:pPr>
            <a:r>
              <a:rPr lang="en-IT" altLang="en-IT" sz="1400" b="1" i="1">
                <a:solidFill>
                  <a:srgbClr val="213859"/>
                </a:solidFill>
              </a:rPr>
              <a:t>fAUC/MIC target &gt; 25</a:t>
            </a:r>
          </a:p>
        </p:txBody>
      </p:sp>
      <p:cxnSp>
        <p:nvCxnSpPr>
          <p:cNvPr id="9" name="Straight Connector 10">
            <a:extLst>
              <a:ext uri="{FF2B5EF4-FFF2-40B4-BE49-F238E27FC236}">
                <a16:creationId xmlns:a16="http://schemas.microsoft.com/office/drawing/2014/main" id="{3F45F943-37DF-B7CD-37BD-062E66C953A3}"/>
              </a:ext>
            </a:extLst>
          </p:cNvPr>
          <p:cNvCxnSpPr>
            <a:cxnSpLocks/>
          </p:cNvCxnSpPr>
          <p:nvPr/>
        </p:nvCxnSpPr>
        <p:spPr bwMode="auto">
          <a:xfrm flipH="1">
            <a:off x="6492584" y="1892848"/>
            <a:ext cx="1657669" cy="1105452"/>
          </a:xfrm>
          <a:prstGeom prst="line">
            <a:avLst/>
          </a:prstGeom>
          <a:noFill/>
          <a:ln w="38100" algn="ctr">
            <a:solidFill>
              <a:srgbClr val="213859"/>
            </a:solidFill>
            <a:round/>
            <a:headEnd/>
            <a:tailEnd/>
          </a:ln>
          <a:extLst>
            <a:ext uri="{909E8E84-426E-40DD-AFC4-6F175D3DCCD1}">
              <a14:hiddenFill xmlns:a14="http://schemas.microsoft.com/office/drawing/2010/main">
                <a:noFill/>
              </a14:hiddenFill>
            </a:ext>
          </a:extLst>
        </p:spPr>
      </p:cxnSp>
      <p:sp>
        <p:nvSpPr>
          <p:cNvPr id="10" name="TextBox 14">
            <a:extLst>
              <a:ext uri="{FF2B5EF4-FFF2-40B4-BE49-F238E27FC236}">
                <a16:creationId xmlns:a16="http://schemas.microsoft.com/office/drawing/2014/main" id="{444D866D-1A66-72D4-13A1-396FA418F94C}"/>
              </a:ext>
            </a:extLst>
          </p:cNvPr>
          <p:cNvSpPr txBox="1">
            <a:spLocks noChangeArrowheads="1"/>
          </p:cNvSpPr>
          <p:nvPr/>
        </p:nvSpPr>
        <p:spPr bwMode="auto">
          <a:xfrm>
            <a:off x="7050937" y="3016005"/>
            <a:ext cx="5661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b="1">
                <a:solidFill>
                  <a:srgbClr val="213859"/>
                </a:solidFill>
              </a:rPr>
              <a:t>Cmin</a:t>
            </a:r>
          </a:p>
        </p:txBody>
      </p:sp>
      <p:sp>
        <p:nvSpPr>
          <p:cNvPr id="11" name="TextBox 15">
            <a:extLst>
              <a:ext uri="{FF2B5EF4-FFF2-40B4-BE49-F238E27FC236}">
                <a16:creationId xmlns:a16="http://schemas.microsoft.com/office/drawing/2014/main" id="{9B9D389C-A281-B490-E528-8ED2DB03C496}"/>
              </a:ext>
            </a:extLst>
          </p:cNvPr>
          <p:cNvSpPr txBox="1">
            <a:spLocks noChangeArrowheads="1"/>
          </p:cNvSpPr>
          <p:nvPr/>
        </p:nvSpPr>
        <p:spPr bwMode="auto">
          <a:xfrm rot="16200000">
            <a:off x="5927395" y="2102870"/>
            <a:ext cx="7218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b="1">
                <a:solidFill>
                  <a:srgbClr val="213859"/>
                </a:solidFill>
              </a:rPr>
              <a:t>AUC</a:t>
            </a:r>
            <a:r>
              <a:rPr lang="en-IT" altLang="en-IT" sz="1400" b="1" baseline="-25000">
                <a:solidFill>
                  <a:srgbClr val="213859"/>
                </a:solidFill>
              </a:rPr>
              <a:t>0-12</a:t>
            </a:r>
            <a:endParaRPr lang="en-IT" altLang="en-IT" sz="1400" b="1">
              <a:solidFill>
                <a:srgbClr val="213859"/>
              </a:solidFill>
            </a:endParaRPr>
          </a:p>
        </p:txBody>
      </p:sp>
      <p:sp>
        <p:nvSpPr>
          <p:cNvPr id="12" name="Oval 16">
            <a:extLst>
              <a:ext uri="{FF2B5EF4-FFF2-40B4-BE49-F238E27FC236}">
                <a16:creationId xmlns:a16="http://schemas.microsoft.com/office/drawing/2014/main" id="{D0AB9E88-D441-784E-F081-EADAAD0448BC}"/>
              </a:ext>
            </a:extLst>
          </p:cNvPr>
          <p:cNvSpPr>
            <a:spLocks noChangeArrowheads="1"/>
          </p:cNvSpPr>
          <p:nvPr/>
        </p:nvSpPr>
        <p:spPr bwMode="auto">
          <a:xfrm>
            <a:off x="6619575" y="2600772"/>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13" name="Oval 17">
            <a:extLst>
              <a:ext uri="{FF2B5EF4-FFF2-40B4-BE49-F238E27FC236}">
                <a16:creationId xmlns:a16="http://schemas.microsoft.com/office/drawing/2014/main" id="{416A8CA0-9799-D8D8-0297-DE27E9516EAD}"/>
              </a:ext>
            </a:extLst>
          </p:cNvPr>
          <p:cNvSpPr>
            <a:spLocks noChangeArrowheads="1"/>
          </p:cNvSpPr>
          <p:nvPr/>
        </p:nvSpPr>
        <p:spPr bwMode="auto">
          <a:xfrm>
            <a:off x="6963785" y="2771857"/>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14" name="Oval 18">
            <a:extLst>
              <a:ext uri="{FF2B5EF4-FFF2-40B4-BE49-F238E27FC236}">
                <a16:creationId xmlns:a16="http://schemas.microsoft.com/office/drawing/2014/main" id="{8B7C73C9-ADEC-FB2E-740B-FF04E278DB63}"/>
              </a:ext>
            </a:extLst>
          </p:cNvPr>
          <p:cNvSpPr>
            <a:spLocks noChangeArrowheads="1"/>
          </p:cNvSpPr>
          <p:nvPr/>
        </p:nvSpPr>
        <p:spPr bwMode="auto">
          <a:xfrm>
            <a:off x="6898492" y="2434230"/>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15" name="Oval 19">
            <a:extLst>
              <a:ext uri="{FF2B5EF4-FFF2-40B4-BE49-F238E27FC236}">
                <a16:creationId xmlns:a16="http://schemas.microsoft.com/office/drawing/2014/main" id="{03A4AF42-6B6D-3526-6C1C-7BAAF75AAE2E}"/>
              </a:ext>
            </a:extLst>
          </p:cNvPr>
          <p:cNvSpPr>
            <a:spLocks noChangeArrowheads="1"/>
          </p:cNvSpPr>
          <p:nvPr/>
        </p:nvSpPr>
        <p:spPr bwMode="auto">
          <a:xfrm>
            <a:off x="7083489" y="2420165"/>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16" name="Oval 20">
            <a:extLst>
              <a:ext uri="{FF2B5EF4-FFF2-40B4-BE49-F238E27FC236}">
                <a16:creationId xmlns:a16="http://schemas.microsoft.com/office/drawing/2014/main" id="{AEAA5670-FDDC-71E5-FCA4-C4CC395A379D}"/>
              </a:ext>
            </a:extLst>
          </p:cNvPr>
          <p:cNvSpPr>
            <a:spLocks noChangeArrowheads="1"/>
          </p:cNvSpPr>
          <p:nvPr/>
        </p:nvSpPr>
        <p:spPr bwMode="auto">
          <a:xfrm>
            <a:off x="7299654" y="2431056"/>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17" name="Oval 21">
            <a:extLst>
              <a:ext uri="{FF2B5EF4-FFF2-40B4-BE49-F238E27FC236}">
                <a16:creationId xmlns:a16="http://schemas.microsoft.com/office/drawing/2014/main" id="{9A76F803-18D6-7C25-A996-9E52EA3A9EB5}"/>
              </a:ext>
            </a:extLst>
          </p:cNvPr>
          <p:cNvSpPr>
            <a:spLocks noChangeArrowheads="1"/>
          </p:cNvSpPr>
          <p:nvPr/>
        </p:nvSpPr>
        <p:spPr bwMode="auto">
          <a:xfrm>
            <a:off x="7310537" y="2175114"/>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18" name="Oval 22">
            <a:extLst>
              <a:ext uri="{FF2B5EF4-FFF2-40B4-BE49-F238E27FC236}">
                <a16:creationId xmlns:a16="http://schemas.microsoft.com/office/drawing/2014/main" id="{AD3166ED-EAE5-C65B-234D-3CD5CD5B94EC}"/>
              </a:ext>
            </a:extLst>
          </p:cNvPr>
          <p:cNvSpPr>
            <a:spLocks noChangeArrowheads="1"/>
          </p:cNvSpPr>
          <p:nvPr/>
        </p:nvSpPr>
        <p:spPr bwMode="auto">
          <a:xfrm>
            <a:off x="7632456" y="2264471"/>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19" name="Oval 23">
            <a:extLst>
              <a:ext uri="{FF2B5EF4-FFF2-40B4-BE49-F238E27FC236}">
                <a16:creationId xmlns:a16="http://schemas.microsoft.com/office/drawing/2014/main" id="{8A464640-E16B-7D3F-1A74-19FDCE5DE19F}"/>
              </a:ext>
            </a:extLst>
          </p:cNvPr>
          <p:cNvSpPr>
            <a:spLocks noChangeArrowheads="1"/>
          </p:cNvSpPr>
          <p:nvPr/>
        </p:nvSpPr>
        <p:spPr bwMode="auto">
          <a:xfrm>
            <a:off x="7523634" y="2083442"/>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20" name="Oval 24">
            <a:extLst>
              <a:ext uri="{FF2B5EF4-FFF2-40B4-BE49-F238E27FC236}">
                <a16:creationId xmlns:a16="http://schemas.microsoft.com/office/drawing/2014/main" id="{37A047D5-ECAF-949E-797E-39F88D8D6611}"/>
              </a:ext>
            </a:extLst>
          </p:cNvPr>
          <p:cNvSpPr>
            <a:spLocks noChangeArrowheads="1"/>
          </p:cNvSpPr>
          <p:nvPr/>
        </p:nvSpPr>
        <p:spPr bwMode="auto">
          <a:xfrm>
            <a:off x="7736731" y="2044419"/>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21" name="Oval 25">
            <a:extLst>
              <a:ext uri="{FF2B5EF4-FFF2-40B4-BE49-F238E27FC236}">
                <a16:creationId xmlns:a16="http://schemas.microsoft.com/office/drawing/2014/main" id="{923FAA49-AF6E-BC59-9FD4-BD0309EBA287}"/>
              </a:ext>
            </a:extLst>
          </p:cNvPr>
          <p:cNvSpPr>
            <a:spLocks noChangeArrowheads="1"/>
          </p:cNvSpPr>
          <p:nvPr/>
        </p:nvSpPr>
        <p:spPr bwMode="auto">
          <a:xfrm>
            <a:off x="7867316" y="1830003"/>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22" name="Oval 26">
            <a:extLst>
              <a:ext uri="{FF2B5EF4-FFF2-40B4-BE49-F238E27FC236}">
                <a16:creationId xmlns:a16="http://schemas.microsoft.com/office/drawing/2014/main" id="{DA8BAC17-170B-7680-68C9-BBA1B1B1DD90}"/>
              </a:ext>
            </a:extLst>
          </p:cNvPr>
          <p:cNvSpPr>
            <a:spLocks noChangeArrowheads="1"/>
          </p:cNvSpPr>
          <p:nvPr/>
        </p:nvSpPr>
        <p:spPr bwMode="auto">
          <a:xfrm>
            <a:off x="7921727" y="2083442"/>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sp>
        <p:nvSpPr>
          <p:cNvPr id="23" name="Oval 27">
            <a:extLst>
              <a:ext uri="{FF2B5EF4-FFF2-40B4-BE49-F238E27FC236}">
                <a16:creationId xmlns:a16="http://schemas.microsoft.com/office/drawing/2014/main" id="{A8CEF85A-7900-F62A-4BDE-8C061832EBBC}"/>
              </a:ext>
            </a:extLst>
          </p:cNvPr>
          <p:cNvSpPr>
            <a:spLocks noChangeArrowheads="1"/>
          </p:cNvSpPr>
          <p:nvPr/>
        </p:nvSpPr>
        <p:spPr bwMode="auto">
          <a:xfrm>
            <a:off x="8084960" y="1876072"/>
            <a:ext cx="108822" cy="108912"/>
          </a:xfrm>
          <a:prstGeom prst="ellipse">
            <a:avLst/>
          </a:prstGeom>
          <a:solidFill>
            <a:srgbClr val="213859"/>
          </a:solidFill>
          <a:ln w="12700" algn="ctr">
            <a:solidFill>
              <a:srgbClr val="213859"/>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solidFill>
                <a:srgbClr val="213859"/>
              </a:solidFill>
            </a:endParaRPr>
          </a:p>
        </p:txBody>
      </p:sp>
      <p:cxnSp>
        <p:nvCxnSpPr>
          <p:cNvPr id="24" name="Straight Connector 28">
            <a:extLst>
              <a:ext uri="{FF2B5EF4-FFF2-40B4-BE49-F238E27FC236}">
                <a16:creationId xmlns:a16="http://schemas.microsoft.com/office/drawing/2014/main" id="{68FE8F0D-24DE-1046-94AC-7C4DC7F297E1}"/>
              </a:ext>
            </a:extLst>
          </p:cNvPr>
          <p:cNvCxnSpPr>
            <a:cxnSpLocks/>
            <a:stCxn id="15" idx="5"/>
          </p:cNvCxnSpPr>
          <p:nvPr/>
        </p:nvCxnSpPr>
        <p:spPr bwMode="auto">
          <a:xfrm>
            <a:off x="7176374" y="2513128"/>
            <a:ext cx="15937" cy="502877"/>
          </a:xfrm>
          <a:prstGeom prst="line">
            <a:avLst/>
          </a:prstGeom>
          <a:noFill/>
          <a:ln w="38100" algn="ctr">
            <a:solidFill>
              <a:srgbClr val="213859"/>
            </a:solidFill>
            <a:prstDash val="sysDot"/>
            <a:round/>
            <a:headEnd/>
            <a:tailEnd type="triangle" w="med" len="med"/>
          </a:ln>
          <a:extLst>
            <a:ext uri="{909E8E84-426E-40DD-AFC4-6F175D3DCCD1}">
              <a14:hiddenFill xmlns:a14="http://schemas.microsoft.com/office/drawing/2010/main">
                <a:noFill/>
              </a14:hiddenFill>
            </a:ext>
          </a:extLst>
        </p:spPr>
      </p:cxnSp>
      <p:cxnSp>
        <p:nvCxnSpPr>
          <p:cNvPr id="25" name="Straight Connector 32">
            <a:extLst>
              <a:ext uri="{FF2B5EF4-FFF2-40B4-BE49-F238E27FC236}">
                <a16:creationId xmlns:a16="http://schemas.microsoft.com/office/drawing/2014/main" id="{6582F342-DABE-4DEB-8C75-1887262A8592}"/>
              </a:ext>
            </a:extLst>
          </p:cNvPr>
          <p:cNvCxnSpPr>
            <a:cxnSpLocks/>
            <a:stCxn id="15" idx="4"/>
          </p:cNvCxnSpPr>
          <p:nvPr/>
        </p:nvCxnSpPr>
        <p:spPr bwMode="auto">
          <a:xfrm flipH="1">
            <a:off x="6486596" y="2529077"/>
            <a:ext cx="651304" cy="5446"/>
          </a:xfrm>
          <a:prstGeom prst="line">
            <a:avLst/>
          </a:prstGeom>
          <a:noFill/>
          <a:ln w="38100" algn="ctr">
            <a:solidFill>
              <a:srgbClr val="213859"/>
            </a:solidFill>
            <a:prstDash val="sysDot"/>
            <a:round/>
            <a:headEnd/>
            <a:tailEnd type="triangle" w="med" len="med"/>
          </a:ln>
          <a:extLst>
            <a:ext uri="{909E8E84-426E-40DD-AFC4-6F175D3DCCD1}">
              <a14:hiddenFill xmlns:a14="http://schemas.microsoft.com/office/drawing/2010/main">
                <a:noFill/>
              </a14:hiddenFill>
            </a:ext>
          </a:extLst>
        </p:spPr>
      </p:cxnSp>
      <p:sp>
        <p:nvSpPr>
          <p:cNvPr id="26" name="TextBox 9">
            <a:extLst>
              <a:ext uri="{FF2B5EF4-FFF2-40B4-BE49-F238E27FC236}">
                <a16:creationId xmlns:a16="http://schemas.microsoft.com/office/drawing/2014/main" id="{362FABB8-968F-4DC2-0F30-0E4BB295F106}"/>
              </a:ext>
            </a:extLst>
          </p:cNvPr>
          <p:cNvSpPr txBox="1">
            <a:spLocks noChangeArrowheads="1"/>
          </p:cNvSpPr>
          <p:nvPr/>
        </p:nvSpPr>
        <p:spPr bwMode="auto">
          <a:xfrm>
            <a:off x="6054177" y="3359440"/>
            <a:ext cx="2730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IT" altLang="en-IT" sz="1400" b="1">
                <a:solidFill>
                  <a:srgbClr val="213859"/>
                </a:solidFill>
              </a:rPr>
              <a:t>C</a:t>
            </a:r>
            <a:r>
              <a:rPr lang="en-IT" altLang="en-IT" sz="1400" b="1" baseline="-25000">
                <a:solidFill>
                  <a:srgbClr val="213859"/>
                </a:solidFill>
              </a:rPr>
              <a:t>min</a:t>
            </a:r>
            <a:r>
              <a:rPr lang="en-IT" altLang="en-IT" sz="1400" b="1">
                <a:solidFill>
                  <a:srgbClr val="213859"/>
                </a:solidFill>
              </a:rPr>
              <a:t> 1-4.5 mg/l correlated with an </a:t>
            </a:r>
          </a:p>
          <a:p>
            <a:pPr algn="ctr" eaLnBrk="1" hangingPunct="1">
              <a:lnSpc>
                <a:spcPct val="100000"/>
              </a:lnSpc>
              <a:spcBef>
                <a:spcPct val="0"/>
              </a:spcBef>
              <a:buFontTx/>
              <a:buNone/>
            </a:pPr>
            <a:r>
              <a:rPr lang="en-IT" altLang="en-IT" sz="1400" b="1">
                <a:solidFill>
                  <a:srgbClr val="213859"/>
                </a:solidFill>
              </a:rPr>
              <a:t>AUC</a:t>
            </a:r>
            <a:r>
              <a:rPr lang="en-IT" altLang="en-IT" sz="1400" b="1" baseline="-25000">
                <a:solidFill>
                  <a:srgbClr val="213859"/>
                </a:solidFill>
              </a:rPr>
              <a:t>0-24</a:t>
            </a:r>
            <a:r>
              <a:rPr lang="en-IT" altLang="en-IT" sz="1400" b="1">
                <a:solidFill>
                  <a:srgbClr val="213859"/>
                </a:solidFill>
              </a:rPr>
              <a:t> 43-151 mg</a:t>
            </a:r>
            <a:r>
              <a:rPr lang="en-IT" altLang="en-IT" sz="1400" b="1" baseline="30000">
                <a:solidFill>
                  <a:srgbClr val="213859"/>
                </a:solidFill>
              </a:rPr>
              <a:t>1-3</a:t>
            </a:r>
            <a:endParaRPr lang="en-IT" altLang="en-IT" sz="1400" b="1">
              <a:solidFill>
                <a:srgbClr val="213859"/>
              </a:solidFill>
            </a:endParaRPr>
          </a:p>
        </p:txBody>
      </p:sp>
      <p:pic>
        <p:nvPicPr>
          <p:cNvPr id="73" name="Picture 2">
            <a:extLst>
              <a:ext uri="{FF2B5EF4-FFF2-40B4-BE49-F238E27FC236}">
                <a16:creationId xmlns:a16="http://schemas.microsoft.com/office/drawing/2014/main" id="{6A925287-5C36-42E9-1366-013EF4947154}"/>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20448" y="5491825"/>
            <a:ext cx="2455651" cy="50885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Arrow Connector 79">
            <a:extLst>
              <a:ext uri="{FF2B5EF4-FFF2-40B4-BE49-F238E27FC236}">
                <a16:creationId xmlns:a16="http://schemas.microsoft.com/office/drawing/2014/main" id="{CAF5EB68-8B6D-6CA7-F96B-305C52BFC736}"/>
              </a:ext>
            </a:extLst>
          </p:cNvPr>
          <p:cNvCxnSpPr>
            <a:cxnSpLocks/>
          </p:cNvCxnSpPr>
          <p:nvPr/>
        </p:nvCxnSpPr>
        <p:spPr bwMode="auto">
          <a:xfrm>
            <a:off x="8016541" y="4652238"/>
            <a:ext cx="234980" cy="206624"/>
          </a:xfrm>
          <a:prstGeom prst="straightConnector1">
            <a:avLst/>
          </a:prstGeom>
          <a:noFill/>
          <a:ln w="12700" algn="ctr">
            <a:solidFill>
              <a:srgbClr val="004C7F"/>
            </a:solidFill>
            <a:round/>
            <a:headEnd/>
            <a:tailEnd type="triangle" w="med" len="med"/>
          </a:ln>
          <a:extLst>
            <a:ext uri="{909E8E84-426E-40DD-AFC4-6F175D3DCCD1}">
              <a14:hiddenFill xmlns:a14="http://schemas.microsoft.com/office/drawing/2010/main">
                <a:noFill/>
              </a14:hiddenFill>
            </a:ext>
          </a:extLst>
        </p:spPr>
      </p:cxnSp>
      <p:cxnSp>
        <p:nvCxnSpPr>
          <p:cNvPr id="80" name="Straight Arrow Connector 84">
            <a:extLst>
              <a:ext uri="{FF2B5EF4-FFF2-40B4-BE49-F238E27FC236}">
                <a16:creationId xmlns:a16="http://schemas.microsoft.com/office/drawing/2014/main" id="{B9821489-F197-A274-47AB-07F833E7AFA8}"/>
              </a:ext>
            </a:extLst>
          </p:cNvPr>
          <p:cNvCxnSpPr>
            <a:cxnSpLocks/>
          </p:cNvCxnSpPr>
          <p:nvPr/>
        </p:nvCxnSpPr>
        <p:spPr bwMode="auto">
          <a:xfrm flipV="1">
            <a:off x="7061418" y="5245418"/>
            <a:ext cx="357941" cy="235877"/>
          </a:xfrm>
          <a:prstGeom prst="straightConnector1">
            <a:avLst/>
          </a:prstGeom>
          <a:noFill/>
          <a:ln w="12700" algn="ctr">
            <a:solidFill>
              <a:srgbClr val="004C7F"/>
            </a:solidFill>
            <a:round/>
            <a:headEnd/>
            <a:tailEnd type="triangle" w="med" len="med"/>
          </a:ln>
          <a:extLst>
            <a:ext uri="{909E8E84-426E-40DD-AFC4-6F175D3DCCD1}">
              <a14:hiddenFill xmlns:a14="http://schemas.microsoft.com/office/drawing/2010/main">
                <a:noFill/>
              </a14:hiddenFill>
            </a:ext>
          </a:extLst>
        </p:spPr>
      </p:cxnSp>
      <p:sp>
        <p:nvSpPr>
          <p:cNvPr id="81" name="TextBox 80">
            <a:extLst>
              <a:ext uri="{FF2B5EF4-FFF2-40B4-BE49-F238E27FC236}">
                <a16:creationId xmlns:a16="http://schemas.microsoft.com/office/drawing/2014/main" id="{9E2F68FB-8EB7-23DC-2EE7-42880B20AFF7}"/>
              </a:ext>
            </a:extLst>
          </p:cNvPr>
          <p:cNvSpPr txBox="1"/>
          <p:nvPr/>
        </p:nvSpPr>
        <p:spPr>
          <a:xfrm>
            <a:off x="4061493" y="5338074"/>
            <a:ext cx="3067186" cy="369332"/>
          </a:xfrm>
          <a:prstGeom prst="rect">
            <a:avLst/>
          </a:prstGeom>
          <a:noFill/>
        </p:spPr>
        <p:txBody>
          <a:bodyPr wrap="none" rtlCol="0">
            <a:spAutoFit/>
          </a:bodyPr>
          <a:lstStyle/>
          <a:p>
            <a:r>
              <a:rPr lang="en-GB" dirty="0">
                <a:solidFill>
                  <a:srgbClr val="004C7F"/>
                </a:solidFill>
              </a:rPr>
              <a:t>Reaction rate at full saturation</a:t>
            </a:r>
          </a:p>
        </p:txBody>
      </p:sp>
      <p:sp>
        <p:nvSpPr>
          <p:cNvPr id="82" name="TextBox 81">
            <a:extLst>
              <a:ext uri="{FF2B5EF4-FFF2-40B4-BE49-F238E27FC236}">
                <a16:creationId xmlns:a16="http://schemas.microsoft.com/office/drawing/2014/main" id="{FEE27AD7-63E5-93C0-4233-9CD2C4EE664B}"/>
              </a:ext>
            </a:extLst>
          </p:cNvPr>
          <p:cNvSpPr txBox="1"/>
          <p:nvPr/>
        </p:nvSpPr>
        <p:spPr>
          <a:xfrm>
            <a:off x="5204553" y="4355884"/>
            <a:ext cx="2811988" cy="369332"/>
          </a:xfrm>
          <a:prstGeom prst="rect">
            <a:avLst/>
          </a:prstGeom>
          <a:noFill/>
        </p:spPr>
        <p:txBody>
          <a:bodyPr wrap="none" rtlCol="0">
            <a:spAutoFit/>
          </a:bodyPr>
          <a:lstStyle/>
          <a:p>
            <a:r>
              <a:rPr lang="en-GB" dirty="0">
                <a:solidFill>
                  <a:srgbClr val="004C7F"/>
                </a:solidFill>
              </a:rPr>
              <a:t>Michaelis Mention constant</a:t>
            </a:r>
          </a:p>
        </p:txBody>
      </p:sp>
      <p:cxnSp>
        <p:nvCxnSpPr>
          <p:cNvPr id="83" name="Straight Arrow Connector 79">
            <a:extLst>
              <a:ext uri="{FF2B5EF4-FFF2-40B4-BE49-F238E27FC236}">
                <a16:creationId xmlns:a16="http://schemas.microsoft.com/office/drawing/2014/main" id="{27CDBF7A-612E-11BA-7A86-A878E7CC1A99}"/>
              </a:ext>
            </a:extLst>
          </p:cNvPr>
          <p:cNvCxnSpPr>
            <a:cxnSpLocks/>
          </p:cNvCxnSpPr>
          <p:nvPr/>
        </p:nvCxnSpPr>
        <p:spPr bwMode="auto">
          <a:xfrm flipH="1" flipV="1">
            <a:off x="9056174" y="5238039"/>
            <a:ext cx="114601" cy="200070"/>
          </a:xfrm>
          <a:prstGeom prst="straightConnector1">
            <a:avLst/>
          </a:prstGeom>
          <a:noFill/>
          <a:ln w="12700" algn="ctr">
            <a:solidFill>
              <a:srgbClr val="004C7F"/>
            </a:solidFill>
            <a:round/>
            <a:headEnd/>
            <a:tailEnd type="triangle" w="med" len="med"/>
          </a:ln>
          <a:extLst>
            <a:ext uri="{909E8E84-426E-40DD-AFC4-6F175D3DCCD1}">
              <a14:hiddenFill xmlns:a14="http://schemas.microsoft.com/office/drawing/2010/main">
                <a:noFill/>
              </a14:hiddenFill>
            </a:ext>
          </a:extLst>
        </p:spPr>
      </p:cxnSp>
      <p:sp>
        <p:nvSpPr>
          <p:cNvPr id="84" name="TextBox 83">
            <a:extLst>
              <a:ext uri="{FF2B5EF4-FFF2-40B4-BE49-F238E27FC236}">
                <a16:creationId xmlns:a16="http://schemas.microsoft.com/office/drawing/2014/main" id="{1580768D-4949-E9A2-F146-491F737C7BB0}"/>
              </a:ext>
            </a:extLst>
          </p:cNvPr>
          <p:cNvSpPr txBox="1"/>
          <p:nvPr/>
        </p:nvSpPr>
        <p:spPr>
          <a:xfrm>
            <a:off x="9120869" y="5365663"/>
            <a:ext cx="1977401" cy="369332"/>
          </a:xfrm>
          <a:prstGeom prst="rect">
            <a:avLst/>
          </a:prstGeom>
          <a:noFill/>
        </p:spPr>
        <p:txBody>
          <a:bodyPr wrap="none" rtlCol="0">
            <a:spAutoFit/>
          </a:bodyPr>
          <a:lstStyle/>
          <a:p>
            <a:r>
              <a:rPr lang="en-GB" dirty="0">
                <a:solidFill>
                  <a:srgbClr val="004C7F"/>
                </a:solidFill>
              </a:rPr>
              <a:t>Voriconazole conc.</a:t>
            </a:r>
          </a:p>
        </p:txBody>
      </p:sp>
      <p:sp>
        <p:nvSpPr>
          <p:cNvPr id="85" name="TextBox 84">
            <a:extLst>
              <a:ext uri="{FF2B5EF4-FFF2-40B4-BE49-F238E27FC236}">
                <a16:creationId xmlns:a16="http://schemas.microsoft.com/office/drawing/2014/main" id="{D0E7538F-4EBF-A800-B5B7-B6E951CB823D}"/>
              </a:ext>
            </a:extLst>
          </p:cNvPr>
          <p:cNvSpPr txBox="1"/>
          <p:nvPr/>
        </p:nvSpPr>
        <p:spPr>
          <a:xfrm>
            <a:off x="6137325" y="4824390"/>
            <a:ext cx="2914131" cy="369332"/>
          </a:xfrm>
          <a:prstGeom prst="rect">
            <a:avLst/>
          </a:prstGeom>
          <a:noFill/>
        </p:spPr>
        <p:txBody>
          <a:bodyPr wrap="none" rtlCol="0">
            <a:spAutoFit/>
          </a:bodyPr>
          <a:lstStyle/>
          <a:p>
            <a:r>
              <a:rPr lang="en-GB" b="1" dirty="0">
                <a:solidFill>
                  <a:srgbClr val="004C7F"/>
                </a:solidFill>
              </a:rPr>
              <a:t>Velocity =(V</a:t>
            </a:r>
            <a:r>
              <a:rPr lang="en-GB" b="1" baseline="-25000" dirty="0">
                <a:solidFill>
                  <a:srgbClr val="004C7F"/>
                </a:solidFill>
              </a:rPr>
              <a:t>max</a:t>
            </a:r>
            <a:r>
              <a:rPr lang="en-GB" b="1" dirty="0">
                <a:solidFill>
                  <a:srgbClr val="004C7F"/>
                </a:solidFill>
              </a:rPr>
              <a:t>· C)/(Km + C) </a:t>
            </a:r>
          </a:p>
        </p:txBody>
      </p:sp>
    </p:spTree>
    <p:extLst>
      <p:ext uri="{BB962C8B-B14F-4D97-AF65-F5344CB8AC3E}">
        <p14:creationId xmlns:p14="http://schemas.microsoft.com/office/powerpoint/2010/main" val="83013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AE7B-5102-9E6B-3B17-EE6C35672BD8}"/>
              </a:ext>
            </a:extLst>
          </p:cNvPr>
          <p:cNvSpPr>
            <a:spLocks noGrp="1"/>
          </p:cNvSpPr>
          <p:nvPr>
            <p:ph type="title"/>
          </p:nvPr>
        </p:nvSpPr>
        <p:spPr/>
        <p:txBody>
          <a:bodyPr/>
          <a:lstStyle/>
          <a:p>
            <a:r>
              <a:rPr lang="en-GB" dirty="0"/>
              <a:t>Variable voriconazole clearance over target TDM ranges in adults</a:t>
            </a:r>
          </a:p>
        </p:txBody>
      </p:sp>
      <p:grpSp>
        <p:nvGrpSpPr>
          <p:cNvPr id="27" name="Group 26">
            <a:extLst>
              <a:ext uri="{FF2B5EF4-FFF2-40B4-BE49-F238E27FC236}">
                <a16:creationId xmlns:a16="http://schemas.microsoft.com/office/drawing/2014/main" id="{188917C2-7EB9-338D-8836-B10F33CFA882}"/>
              </a:ext>
            </a:extLst>
          </p:cNvPr>
          <p:cNvGrpSpPr/>
          <p:nvPr/>
        </p:nvGrpSpPr>
        <p:grpSpPr>
          <a:xfrm>
            <a:off x="3576967" y="2201125"/>
            <a:ext cx="8169276" cy="3089590"/>
            <a:chOff x="3576967" y="2201125"/>
            <a:chExt cx="8169276" cy="3089590"/>
          </a:xfrm>
        </p:grpSpPr>
        <p:graphicFrame>
          <p:nvGraphicFramePr>
            <p:cNvPr id="4" name="Content Placeholder 4">
              <a:extLst>
                <a:ext uri="{FF2B5EF4-FFF2-40B4-BE49-F238E27FC236}">
                  <a16:creationId xmlns:a16="http://schemas.microsoft.com/office/drawing/2014/main" id="{19234FB7-7284-C68B-0AD0-F732A1699FA5}"/>
                </a:ext>
              </a:extLst>
            </p:cNvPr>
            <p:cNvGraphicFramePr>
              <a:graphicFrameLocks/>
            </p:cNvGraphicFramePr>
            <p:nvPr>
              <p:extLst>
                <p:ext uri="{D42A27DB-BD31-4B8C-83A1-F6EECF244321}">
                  <p14:modId xmlns:p14="http://schemas.microsoft.com/office/powerpoint/2010/main" val="421349139"/>
                </p:ext>
              </p:extLst>
            </p:nvPr>
          </p:nvGraphicFramePr>
          <p:xfrm>
            <a:off x="3576967" y="2201125"/>
            <a:ext cx="8169276" cy="2224086"/>
          </p:xfrm>
          <a:graphic>
            <a:graphicData uri="http://schemas.openxmlformats.org/drawingml/2006/table">
              <a:tbl>
                <a:tblPr firstRow="1" bandRow="1">
                  <a:tableStyleId>{5940675A-B579-460E-94D1-54222C63F5DA}</a:tableStyleId>
                </a:tblPr>
                <a:tblGrid>
                  <a:gridCol w="1361546">
                    <a:extLst>
                      <a:ext uri="{9D8B030D-6E8A-4147-A177-3AD203B41FA5}">
                        <a16:colId xmlns:a16="http://schemas.microsoft.com/office/drawing/2014/main" val="20000"/>
                      </a:ext>
                    </a:extLst>
                  </a:gridCol>
                  <a:gridCol w="1361546">
                    <a:extLst>
                      <a:ext uri="{9D8B030D-6E8A-4147-A177-3AD203B41FA5}">
                        <a16:colId xmlns:a16="http://schemas.microsoft.com/office/drawing/2014/main" val="20001"/>
                      </a:ext>
                    </a:extLst>
                  </a:gridCol>
                  <a:gridCol w="1361546">
                    <a:extLst>
                      <a:ext uri="{9D8B030D-6E8A-4147-A177-3AD203B41FA5}">
                        <a16:colId xmlns:a16="http://schemas.microsoft.com/office/drawing/2014/main" val="20002"/>
                      </a:ext>
                    </a:extLst>
                  </a:gridCol>
                  <a:gridCol w="1654509">
                    <a:extLst>
                      <a:ext uri="{9D8B030D-6E8A-4147-A177-3AD203B41FA5}">
                        <a16:colId xmlns:a16="http://schemas.microsoft.com/office/drawing/2014/main" val="20003"/>
                      </a:ext>
                    </a:extLst>
                  </a:gridCol>
                  <a:gridCol w="1068583">
                    <a:extLst>
                      <a:ext uri="{9D8B030D-6E8A-4147-A177-3AD203B41FA5}">
                        <a16:colId xmlns:a16="http://schemas.microsoft.com/office/drawing/2014/main" val="20004"/>
                      </a:ext>
                    </a:extLst>
                  </a:gridCol>
                  <a:gridCol w="1361546">
                    <a:extLst>
                      <a:ext uri="{9D8B030D-6E8A-4147-A177-3AD203B41FA5}">
                        <a16:colId xmlns:a16="http://schemas.microsoft.com/office/drawing/2014/main" val="20005"/>
                      </a:ext>
                    </a:extLst>
                  </a:gridCol>
                </a:tblGrid>
                <a:tr h="370681">
                  <a:tc>
                    <a:txBody>
                      <a:bodyPr/>
                      <a:lstStyle/>
                      <a:p>
                        <a:r>
                          <a:rPr lang="en-IT" sz="1600" b="1">
                            <a:solidFill>
                              <a:srgbClr val="004D7F"/>
                            </a:solidFill>
                            <a:latin typeface="Helvetica" pitchFamily="2" charset="0"/>
                          </a:rPr>
                          <a:t>Parameter</a:t>
                        </a:r>
                        <a:r>
                          <a:rPr lang="en-IT" sz="1600" b="1" baseline="30000">
                            <a:solidFill>
                              <a:srgbClr val="004D7F"/>
                            </a:solidFill>
                            <a:latin typeface="Helvetica" pitchFamily="2" charset="0"/>
                          </a:rPr>
                          <a:t>a</a:t>
                        </a:r>
                        <a:endParaRPr lang="en-IT" sz="1600" b="1">
                          <a:solidFill>
                            <a:srgbClr val="004D7F"/>
                          </a:solidFill>
                          <a:latin typeface="Helvetica" pitchFamily="2" charset="0"/>
                        </a:endParaRPr>
                      </a:p>
                    </a:txBody>
                    <a:tcPr marL="91455" marR="91455" marT="45700" marB="45700"/>
                  </a:tc>
                  <a:tc>
                    <a:txBody>
                      <a:bodyPr/>
                      <a:lstStyle/>
                      <a:p>
                        <a:r>
                          <a:rPr lang="en-IT" sz="1600" b="1">
                            <a:solidFill>
                              <a:srgbClr val="004D7F"/>
                            </a:solidFill>
                            <a:latin typeface="Helvetica" pitchFamily="2" charset="0"/>
                          </a:rPr>
                          <a:t>Mean</a:t>
                        </a:r>
                      </a:p>
                    </a:txBody>
                    <a:tcPr marL="91455" marR="91455" marT="45700" marB="45700"/>
                  </a:tc>
                  <a:tc>
                    <a:txBody>
                      <a:bodyPr/>
                      <a:lstStyle/>
                      <a:p>
                        <a:r>
                          <a:rPr lang="en-IT" sz="1600" b="1">
                            <a:solidFill>
                              <a:srgbClr val="004D7F"/>
                            </a:solidFill>
                            <a:latin typeface="Helvetica" pitchFamily="2" charset="0"/>
                          </a:rPr>
                          <a:t>Median</a:t>
                        </a:r>
                      </a:p>
                    </a:txBody>
                    <a:tcPr marL="91455" marR="91455" marT="45700" marB="45700"/>
                  </a:tc>
                  <a:tc>
                    <a:txBody>
                      <a:bodyPr/>
                      <a:lstStyle/>
                      <a:p>
                        <a:r>
                          <a:rPr lang="en-IT" sz="1600" b="1">
                            <a:solidFill>
                              <a:srgbClr val="004D7F"/>
                            </a:solidFill>
                            <a:latin typeface="Helvetica" pitchFamily="2" charset="0"/>
                          </a:rPr>
                          <a:t>95% CI</a:t>
                        </a:r>
                      </a:p>
                    </a:txBody>
                    <a:tcPr marL="91455" marR="91455" marT="45700" marB="45700"/>
                  </a:tc>
                  <a:tc>
                    <a:txBody>
                      <a:bodyPr/>
                      <a:lstStyle/>
                      <a:p>
                        <a:r>
                          <a:rPr lang="en-IT" sz="1600" b="1">
                            <a:solidFill>
                              <a:srgbClr val="004D7F"/>
                            </a:solidFill>
                            <a:latin typeface="Helvetica" pitchFamily="2" charset="0"/>
                          </a:rPr>
                          <a:t>SD</a:t>
                        </a:r>
                      </a:p>
                    </a:txBody>
                    <a:tcPr marL="91455" marR="91455" marT="45700" marB="45700"/>
                  </a:tc>
                  <a:tc>
                    <a:txBody>
                      <a:bodyPr/>
                      <a:lstStyle/>
                      <a:p>
                        <a:r>
                          <a:rPr lang="en-IT" sz="1600" b="1">
                            <a:solidFill>
                              <a:srgbClr val="004D7F"/>
                            </a:solidFill>
                            <a:latin typeface="Helvetica" pitchFamily="2" charset="0"/>
                          </a:rPr>
                          <a:t>%CV</a:t>
                        </a:r>
                        <a:r>
                          <a:rPr lang="en-IT" sz="1600" b="1" baseline="30000">
                            <a:solidFill>
                              <a:srgbClr val="004D7F"/>
                            </a:solidFill>
                            <a:latin typeface="Helvetica" pitchFamily="2" charset="0"/>
                          </a:rPr>
                          <a:t>b</a:t>
                        </a:r>
                      </a:p>
                    </a:txBody>
                    <a:tcPr marL="91455" marR="91455" marT="45700" marB="45700"/>
                  </a:tc>
                  <a:extLst>
                    <a:ext uri="{0D108BD9-81ED-4DB2-BD59-A6C34878D82A}">
                      <a16:rowId xmlns:a16="http://schemas.microsoft.com/office/drawing/2014/main" val="10000"/>
                    </a:ext>
                  </a:extLst>
                </a:tr>
                <a:tr h="370681">
                  <a:tc>
                    <a:txBody>
                      <a:bodyPr/>
                      <a:lstStyle/>
                      <a:p>
                        <a:r>
                          <a:rPr lang="en-IT" sz="1600" b="1">
                            <a:solidFill>
                              <a:srgbClr val="004D7F"/>
                            </a:solidFill>
                            <a:latin typeface="Helvetica" pitchFamily="2" charset="0"/>
                          </a:rPr>
                          <a:t>V</a:t>
                        </a:r>
                        <a:r>
                          <a:rPr lang="en-IT" sz="1600" b="1" i="1" baseline="-25000">
                            <a:solidFill>
                              <a:srgbClr val="004D7F"/>
                            </a:solidFill>
                            <a:latin typeface="Helvetica" pitchFamily="2" charset="0"/>
                          </a:rPr>
                          <a:t>max</a:t>
                        </a:r>
                        <a:r>
                          <a:rPr lang="en-IT" sz="1600" b="1">
                            <a:solidFill>
                              <a:srgbClr val="004D7F"/>
                            </a:solidFill>
                            <a:latin typeface="Helvetica" pitchFamily="2" charset="0"/>
                          </a:rPr>
                          <a:t> (mg/h)</a:t>
                        </a:r>
                      </a:p>
                    </a:txBody>
                    <a:tcPr marL="91455" marR="91455" marT="45700" marB="45700"/>
                  </a:tc>
                  <a:tc>
                    <a:txBody>
                      <a:bodyPr/>
                      <a:lstStyle/>
                      <a:p>
                        <a:r>
                          <a:rPr lang="en-IT" sz="1600">
                            <a:solidFill>
                              <a:srgbClr val="004D7F"/>
                            </a:solidFill>
                            <a:latin typeface="Helvetica" pitchFamily="2" charset="0"/>
                          </a:rPr>
                          <a:t>35.397</a:t>
                        </a:r>
                      </a:p>
                    </a:txBody>
                    <a:tcPr marL="91455" marR="91455" marT="45700" marB="45700"/>
                  </a:tc>
                  <a:tc>
                    <a:txBody>
                      <a:bodyPr/>
                      <a:lstStyle/>
                      <a:p>
                        <a:r>
                          <a:rPr lang="en-IT" sz="1600">
                            <a:solidFill>
                              <a:srgbClr val="004D7F"/>
                            </a:solidFill>
                            <a:latin typeface="Helvetica" pitchFamily="2" charset="0"/>
                          </a:rPr>
                          <a:t>30.069</a:t>
                        </a:r>
                      </a:p>
                    </a:txBody>
                    <a:tcPr marL="91455" marR="91455" marT="45700" marB="45700"/>
                  </a:tc>
                  <a:tc>
                    <a:txBody>
                      <a:bodyPr/>
                      <a:lstStyle/>
                      <a:p>
                        <a:r>
                          <a:rPr lang="en-IT" sz="1600">
                            <a:solidFill>
                              <a:srgbClr val="004D7F"/>
                            </a:solidFill>
                            <a:latin typeface="Helvetica" pitchFamily="2" charset="0"/>
                          </a:rPr>
                          <a:t>25.533-41.278</a:t>
                        </a:r>
                      </a:p>
                    </a:txBody>
                    <a:tcPr marL="91455" marR="91455" marT="45700" marB="45700"/>
                  </a:tc>
                  <a:tc>
                    <a:txBody>
                      <a:bodyPr/>
                      <a:lstStyle/>
                      <a:p>
                        <a:r>
                          <a:rPr lang="en-IT" sz="1600">
                            <a:solidFill>
                              <a:srgbClr val="004D7F"/>
                            </a:solidFill>
                            <a:latin typeface="Helvetica" pitchFamily="2" charset="0"/>
                          </a:rPr>
                          <a:t>20.845</a:t>
                        </a:r>
                      </a:p>
                    </a:txBody>
                    <a:tcPr marL="91455" marR="91455" marT="45700" marB="45700"/>
                  </a:tc>
                  <a:tc>
                    <a:txBody>
                      <a:bodyPr/>
                      <a:lstStyle/>
                      <a:p>
                        <a:r>
                          <a:rPr lang="en-IT" sz="1600">
                            <a:solidFill>
                              <a:srgbClr val="004D7F"/>
                            </a:solidFill>
                            <a:latin typeface="Helvetica" pitchFamily="2" charset="0"/>
                          </a:rPr>
                          <a:t>58.889</a:t>
                        </a:r>
                      </a:p>
                    </a:txBody>
                    <a:tcPr marL="91455" marR="91455" marT="45700" marB="45700"/>
                  </a:tc>
                  <a:extLst>
                    <a:ext uri="{0D108BD9-81ED-4DB2-BD59-A6C34878D82A}">
                      <a16:rowId xmlns:a16="http://schemas.microsoft.com/office/drawing/2014/main" val="10001"/>
                    </a:ext>
                  </a:extLst>
                </a:tr>
                <a:tr h="370681">
                  <a:tc>
                    <a:txBody>
                      <a:bodyPr/>
                      <a:lstStyle/>
                      <a:p>
                        <a:r>
                          <a:rPr lang="en-IT" sz="1600" b="1">
                            <a:solidFill>
                              <a:srgbClr val="004D7F"/>
                            </a:solidFill>
                            <a:latin typeface="Helvetica" pitchFamily="2" charset="0"/>
                          </a:rPr>
                          <a:t>K</a:t>
                        </a:r>
                        <a:r>
                          <a:rPr lang="en-IT" sz="1600" b="1" i="1" baseline="-25000">
                            <a:solidFill>
                              <a:srgbClr val="004D7F"/>
                            </a:solidFill>
                            <a:latin typeface="Helvetica" pitchFamily="2" charset="0"/>
                          </a:rPr>
                          <a:t>m</a:t>
                        </a:r>
                        <a:r>
                          <a:rPr lang="en-IT" sz="1600" b="1">
                            <a:solidFill>
                              <a:srgbClr val="004D7F"/>
                            </a:solidFill>
                            <a:latin typeface="Helvetica" pitchFamily="2" charset="0"/>
                          </a:rPr>
                          <a:t> (mg/L)</a:t>
                        </a:r>
                      </a:p>
                    </a:txBody>
                    <a:tcPr marL="91455" marR="91455" marT="45700" marB="45700">
                      <a:solidFill>
                        <a:srgbClr val="FFFF00"/>
                      </a:solidFill>
                    </a:tcPr>
                  </a:tc>
                  <a:tc>
                    <a:txBody>
                      <a:bodyPr/>
                      <a:lstStyle/>
                      <a:p>
                        <a:r>
                          <a:rPr lang="en-IT" sz="1600">
                            <a:solidFill>
                              <a:srgbClr val="004D7F"/>
                            </a:solidFill>
                            <a:latin typeface="Helvetica" pitchFamily="2" charset="0"/>
                          </a:rPr>
                          <a:t>2.129</a:t>
                        </a:r>
                      </a:p>
                    </a:txBody>
                    <a:tcPr marL="91455" marR="91455" marT="45700" marB="45700">
                      <a:solidFill>
                        <a:srgbClr val="FFFF00"/>
                      </a:solidFill>
                    </a:tcPr>
                  </a:tc>
                  <a:tc>
                    <a:txBody>
                      <a:bodyPr/>
                      <a:lstStyle/>
                      <a:p>
                        <a:r>
                          <a:rPr lang="en-IT" sz="1600">
                            <a:solidFill>
                              <a:srgbClr val="004D7F"/>
                            </a:solidFill>
                            <a:latin typeface="Helvetica" pitchFamily="2" charset="0"/>
                          </a:rPr>
                          <a:t>1.181</a:t>
                        </a:r>
                      </a:p>
                    </a:txBody>
                    <a:tcPr marL="91455" marR="91455" marT="45700" marB="45700">
                      <a:solidFill>
                        <a:srgbClr val="FFFF00"/>
                      </a:solidFill>
                    </a:tcPr>
                  </a:tc>
                  <a:tc>
                    <a:txBody>
                      <a:bodyPr/>
                      <a:lstStyle/>
                      <a:p>
                        <a:r>
                          <a:rPr lang="en-IT" sz="1600">
                            <a:solidFill>
                              <a:srgbClr val="004D7F"/>
                            </a:solidFill>
                            <a:latin typeface="Helvetica" pitchFamily="2" charset="0"/>
                          </a:rPr>
                          <a:t>0.140-3.924</a:t>
                        </a:r>
                      </a:p>
                    </a:txBody>
                    <a:tcPr marL="91455" marR="91455" marT="45700" marB="45700">
                      <a:solidFill>
                        <a:srgbClr val="FFFF00"/>
                      </a:solidFill>
                    </a:tcPr>
                  </a:tc>
                  <a:tc>
                    <a:txBody>
                      <a:bodyPr/>
                      <a:lstStyle/>
                      <a:p>
                        <a:r>
                          <a:rPr lang="en-IT" sz="1600">
                            <a:solidFill>
                              <a:srgbClr val="004D7F"/>
                            </a:solidFill>
                            <a:latin typeface="Helvetica" pitchFamily="2" charset="0"/>
                          </a:rPr>
                          <a:t>2.361</a:t>
                        </a:r>
                      </a:p>
                    </a:txBody>
                    <a:tcPr marL="91455" marR="91455" marT="45700" marB="45700">
                      <a:solidFill>
                        <a:srgbClr val="FFFF00"/>
                      </a:solidFill>
                    </a:tcPr>
                  </a:tc>
                  <a:tc>
                    <a:txBody>
                      <a:bodyPr/>
                      <a:lstStyle/>
                      <a:p>
                        <a:r>
                          <a:rPr lang="en-IT" sz="1600">
                            <a:solidFill>
                              <a:srgbClr val="004D7F"/>
                            </a:solidFill>
                            <a:latin typeface="Helvetica" pitchFamily="2" charset="0"/>
                          </a:rPr>
                          <a:t>110.874</a:t>
                        </a:r>
                      </a:p>
                    </a:txBody>
                    <a:tcPr marL="91455" marR="91455" marT="45700" marB="45700">
                      <a:solidFill>
                        <a:srgbClr val="FFFF00"/>
                      </a:solidFill>
                    </a:tcPr>
                  </a:tc>
                  <a:extLst>
                    <a:ext uri="{0D108BD9-81ED-4DB2-BD59-A6C34878D82A}">
                      <a16:rowId xmlns:a16="http://schemas.microsoft.com/office/drawing/2014/main" val="10002"/>
                    </a:ext>
                  </a:extLst>
                </a:tr>
                <a:tr h="370681">
                  <a:tc>
                    <a:txBody>
                      <a:bodyPr/>
                      <a:lstStyle/>
                      <a:p>
                        <a:r>
                          <a:rPr lang="en-IT" sz="1600" b="1">
                            <a:solidFill>
                              <a:srgbClr val="004D7F"/>
                            </a:solidFill>
                            <a:latin typeface="Helvetica" pitchFamily="2" charset="0"/>
                          </a:rPr>
                          <a:t>V (liters)</a:t>
                        </a:r>
                      </a:p>
                    </a:txBody>
                    <a:tcPr marL="91455" marR="91455" marT="45700" marB="45700"/>
                  </a:tc>
                  <a:tc>
                    <a:txBody>
                      <a:bodyPr/>
                      <a:lstStyle/>
                      <a:p>
                        <a:r>
                          <a:rPr lang="en-IT" sz="1600">
                            <a:solidFill>
                              <a:srgbClr val="004D7F"/>
                            </a:solidFill>
                            <a:latin typeface="Helvetica" pitchFamily="2" charset="0"/>
                          </a:rPr>
                          <a:t>45.407</a:t>
                        </a:r>
                      </a:p>
                    </a:txBody>
                    <a:tcPr marL="91455" marR="91455" marT="45700" marB="45700"/>
                  </a:tc>
                  <a:tc>
                    <a:txBody>
                      <a:bodyPr/>
                      <a:lstStyle/>
                      <a:p>
                        <a:r>
                          <a:rPr lang="en-IT" sz="1600">
                            <a:solidFill>
                              <a:srgbClr val="004D7F"/>
                            </a:solidFill>
                            <a:latin typeface="Helvetica" pitchFamily="2" charset="0"/>
                          </a:rPr>
                          <a:t>44.933</a:t>
                        </a:r>
                      </a:p>
                    </a:txBody>
                    <a:tcPr marL="91455" marR="91455" marT="45700" marB="45700"/>
                  </a:tc>
                  <a:tc>
                    <a:txBody>
                      <a:bodyPr/>
                      <a:lstStyle/>
                      <a:p>
                        <a:r>
                          <a:rPr lang="en-IT" sz="1600">
                            <a:solidFill>
                              <a:srgbClr val="004D7F"/>
                            </a:solidFill>
                            <a:latin typeface="Helvetica" pitchFamily="2" charset="0"/>
                          </a:rPr>
                          <a:t>25.205-66.183</a:t>
                        </a:r>
                      </a:p>
                    </a:txBody>
                    <a:tcPr marL="91455" marR="91455" marT="45700" marB="45700"/>
                  </a:tc>
                  <a:tc>
                    <a:txBody>
                      <a:bodyPr/>
                      <a:lstStyle/>
                      <a:p>
                        <a:r>
                          <a:rPr lang="en-IT" sz="1600">
                            <a:solidFill>
                              <a:srgbClr val="004D7F"/>
                            </a:solidFill>
                            <a:latin typeface="Helvetica" pitchFamily="2" charset="0"/>
                          </a:rPr>
                          <a:t>22.091</a:t>
                        </a:r>
                      </a:p>
                    </a:txBody>
                    <a:tcPr marL="91455" marR="91455" marT="45700" marB="45700"/>
                  </a:tc>
                  <a:tc>
                    <a:txBody>
                      <a:bodyPr/>
                      <a:lstStyle/>
                      <a:p>
                        <a:r>
                          <a:rPr lang="en-IT" sz="1600">
                            <a:solidFill>
                              <a:srgbClr val="004D7F"/>
                            </a:solidFill>
                            <a:latin typeface="Helvetica" pitchFamily="2" charset="0"/>
                          </a:rPr>
                          <a:t>50.436</a:t>
                        </a:r>
                      </a:p>
                    </a:txBody>
                    <a:tcPr marL="91455" marR="91455" marT="45700" marB="45700"/>
                  </a:tc>
                  <a:extLst>
                    <a:ext uri="{0D108BD9-81ED-4DB2-BD59-A6C34878D82A}">
                      <a16:rowId xmlns:a16="http://schemas.microsoft.com/office/drawing/2014/main" val="10003"/>
                    </a:ext>
                  </a:extLst>
                </a:tr>
                <a:tr h="370681">
                  <a:tc>
                    <a:txBody>
                      <a:bodyPr/>
                      <a:lstStyle/>
                      <a:p>
                        <a:r>
                          <a:rPr lang="en-IT" sz="1600" b="1">
                            <a:solidFill>
                              <a:srgbClr val="004D7F"/>
                            </a:solidFill>
                            <a:latin typeface="Helvetica" pitchFamily="2" charset="0"/>
                          </a:rPr>
                          <a:t>Kcp (h</a:t>
                        </a:r>
                        <a:r>
                          <a:rPr lang="en-IT" sz="1600" b="1" baseline="30000">
                            <a:solidFill>
                              <a:srgbClr val="004D7F"/>
                            </a:solidFill>
                            <a:latin typeface="Helvetica" pitchFamily="2" charset="0"/>
                          </a:rPr>
                          <a:t>-1</a:t>
                        </a:r>
                        <a:r>
                          <a:rPr lang="en-IT" sz="1600" b="1" baseline="0">
                            <a:solidFill>
                              <a:srgbClr val="004D7F"/>
                            </a:solidFill>
                            <a:latin typeface="Helvetica" pitchFamily="2" charset="0"/>
                          </a:rPr>
                          <a:t>)</a:t>
                        </a:r>
                        <a:endParaRPr lang="en-IT" sz="1600" b="1">
                          <a:solidFill>
                            <a:srgbClr val="004D7F"/>
                          </a:solidFill>
                          <a:latin typeface="Helvetica" pitchFamily="2" charset="0"/>
                        </a:endParaRPr>
                      </a:p>
                    </a:txBody>
                    <a:tcPr marL="91455" marR="91455" marT="45700" marB="45700"/>
                  </a:tc>
                  <a:tc>
                    <a:txBody>
                      <a:bodyPr/>
                      <a:lstStyle/>
                      <a:p>
                        <a:r>
                          <a:rPr lang="en-IT" sz="1600">
                            <a:solidFill>
                              <a:srgbClr val="004D7F"/>
                            </a:solidFill>
                            <a:latin typeface="Helvetica" pitchFamily="2" charset="0"/>
                          </a:rPr>
                          <a:t>3.308</a:t>
                        </a:r>
                      </a:p>
                    </a:txBody>
                    <a:tcPr marL="91455" marR="91455" marT="45700" marB="45700"/>
                  </a:tc>
                  <a:tc>
                    <a:txBody>
                      <a:bodyPr/>
                      <a:lstStyle/>
                      <a:p>
                        <a:r>
                          <a:rPr lang="en-IT" sz="1600">
                            <a:solidFill>
                              <a:srgbClr val="004D7F"/>
                            </a:solidFill>
                            <a:latin typeface="Helvetica" pitchFamily="2" charset="0"/>
                          </a:rPr>
                          <a:t>0.948</a:t>
                        </a:r>
                      </a:p>
                    </a:txBody>
                    <a:tcPr marL="91455" marR="91455" marT="45700" marB="45700"/>
                  </a:tc>
                  <a:tc>
                    <a:txBody>
                      <a:bodyPr/>
                      <a:lstStyle/>
                      <a:p>
                        <a:r>
                          <a:rPr lang="en-IT" sz="1600">
                            <a:solidFill>
                              <a:srgbClr val="004D7F"/>
                            </a:solidFill>
                            <a:latin typeface="Helvetica" pitchFamily="2" charset="0"/>
                          </a:rPr>
                          <a:t>0.461-2.494</a:t>
                        </a:r>
                      </a:p>
                    </a:txBody>
                    <a:tcPr marL="91455" marR="91455" marT="45700" marB="45700"/>
                  </a:tc>
                  <a:tc>
                    <a:txBody>
                      <a:bodyPr/>
                      <a:lstStyle/>
                      <a:p>
                        <a:r>
                          <a:rPr lang="en-IT" sz="1600">
                            <a:solidFill>
                              <a:srgbClr val="004D7F"/>
                            </a:solidFill>
                            <a:latin typeface="Helvetica" pitchFamily="2" charset="0"/>
                          </a:rPr>
                          <a:t>7.320</a:t>
                        </a:r>
                      </a:p>
                    </a:txBody>
                    <a:tcPr marL="91455" marR="91455" marT="45700" marB="45700"/>
                  </a:tc>
                  <a:tc>
                    <a:txBody>
                      <a:bodyPr/>
                      <a:lstStyle/>
                      <a:p>
                        <a:r>
                          <a:rPr lang="en-IT" sz="1600">
                            <a:solidFill>
                              <a:srgbClr val="004D7F"/>
                            </a:solidFill>
                            <a:latin typeface="Helvetica" pitchFamily="2" charset="0"/>
                          </a:rPr>
                          <a:t>221.251</a:t>
                        </a:r>
                      </a:p>
                    </a:txBody>
                    <a:tcPr marL="91455" marR="91455" marT="45700" marB="45700"/>
                  </a:tc>
                  <a:extLst>
                    <a:ext uri="{0D108BD9-81ED-4DB2-BD59-A6C34878D82A}">
                      <a16:rowId xmlns:a16="http://schemas.microsoft.com/office/drawing/2014/main" val="10004"/>
                    </a:ext>
                  </a:extLst>
                </a:tr>
                <a:tr h="370681">
                  <a:tc>
                    <a:txBody>
                      <a:bodyPr/>
                      <a:lstStyle/>
                      <a:p>
                        <a:r>
                          <a:rPr lang="en-IT" sz="1600" b="1">
                            <a:solidFill>
                              <a:srgbClr val="004D7F"/>
                            </a:solidFill>
                            <a:latin typeface="Helvetica" pitchFamily="2" charset="0"/>
                          </a:rPr>
                          <a:t>Kpc (h</a:t>
                        </a:r>
                        <a:r>
                          <a:rPr lang="en-IT" sz="1600" b="1" baseline="30000">
                            <a:solidFill>
                              <a:srgbClr val="004D7F"/>
                            </a:solidFill>
                            <a:latin typeface="Helvetica" pitchFamily="2" charset="0"/>
                          </a:rPr>
                          <a:t>-1</a:t>
                        </a:r>
                        <a:r>
                          <a:rPr lang="en-IT" sz="1600" b="1">
                            <a:solidFill>
                              <a:srgbClr val="004D7F"/>
                            </a:solidFill>
                            <a:latin typeface="Helvetica" pitchFamily="2" charset="0"/>
                          </a:rPr>
                          <a:t>)</a:t>
                        </a:r>
                      </a:p>
                    </a:txBody>
                    <a:tcPr marL="91455" marR="91455" marT="45700" marB="45700"/>
                  </a:tc>
                  <a:tc>
                    <a:txBody>
                      <a:bodyPr/>
                      <a:lstStyle/>
                      <a:p>
                        <a:r>
                          <a:rPr lang="en-IT" sz="1600">
                            <a:solidFill>
                              <a:srgbClr val="004D7F"/>
                            </a:solidFill>
                            <a:latin typeface="Helvetica" pitchFamily="2" charset="0"/>
                          </a:rPr>
                          <a:t>1.447</a:t>
                        </a:r>
                      </a:p>
                    </a:txBody>
                    <a:tcPr marL="91455" marR="91455" marT="45700" marB="45700"/>
                  </a:tc>
                  <a:tc>
                    <a:txBody>
                      <a:bodyPr/>
                      <a:lstStyle/>
                      <a:p>
                        <a:r>
                          <a:rPr lang="en-IT" sz="1600">
                            <a:solidFill>
                              <a:srgbClr val="004D7F"/>
                            </a:solidFill>
                            <a:latin typeface="Helvetica" pitchFamily="2" charset="0"/>
                          </a:rPr>
                          <a:t>0.262</a:t>
                        </a:r>
                      </a:p>
                    </a:txBody>
                    <a:tcPr marL="91455" marR="91455" marT="45700" marB="45700"/>
                  </a:tc>
                  <a:tc>
                    <a:txBody>
                      <a:bodyPr/>
                      <a:lstStyle/>
                      <a:p>
                        <a:r>
                          <a:rPr lang="en-IT" sz="1600">
                            <a:solidFill>
                              <a:srgbClr val="004D7F"/>
                            </a:solidFill>
                            <a:latin typeface="Helvetica" pitchFamily="2" charset="0"/>
                          </a:rPr>
                          <a:t>0.169-0.346</a:t>
                        </a:r>
                      </a:p>
                    </a:txBody>
                    <a:tcPr marL="91455" marR="91455" marT="45700" marB="45700"/>
                  </a:tc>
                  <a:tc>
                    <a:txBody>
                      <a:bodyPr/>
                      <a:lstStyle/>
                      <a:p>
                        <a:r>
                          <a:rPr lang="en-IT" sz="1600">
                            <a:solidFill>
                              <a:srgbClr val="004D7F"/>
                            </a:solidFill>
                            <a:latin typeface="Helvetica" pitchFamily="2" charset="0"/>
                          </a:rPr>
                          <a:t>4.109</a:t>
                        </a:r>
                      </a:p>
                    </a:txBody>
                    <a:tcPr marL="91455" marR="91455" marT="45700" marB="45700"/>
                  </a:tc>
                  <a:tc>
                    <a:txBody>
                      <a:bodyPr/>
                      <a:lstStyle/>
                      <a:p>
                        <a:r>
                          <a:rPr lang="en-IT" sz="1600">
                            <a:solidFill>
                              <a:srgbClr val="004D7F"/>
                            </a:solidFill>
                            <a:latin typeface="Helvetica" pitchFamily="2" charset="0"/>
                          </a:rPr>
                          <a:t>284.065</a:t>
                        </a:r>
                      </a:p>
                    </a:txBody>
                    <a:tcPr marL="91455" marR="91455" marT="45700" marB="45700"/>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3529CA8A-1774-8327-01CB-88693BEF513D}"/>
                </a:ext>
              </a:extLst>
            </p:cNvPr>
            <p:cNvSpPr txBox="1">
              <a:spLocks noChangeArrowheads="1"/>
            </p:cNvSpPr>
            <p:nvPr/>
          </p:nvSpPr>
          <p:spPr bwMode="auto">
            <a:xfrm>
              <a:off x="3753572" y="4460453"/>
              <a:ext cx="6989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GB" altLang="en-IT" sz="1200" baseline="30000" dirty="0">
                  <a:solidFill>
                    <a:srgbClr val="004D7F"/>
                  </a:solidFill>
                  <a:latin typeface="Lato" panose="020F0502020204030203" pitchFamily="34" charset="77"/>
                  <a:cs typeface="Arial" panose="020B0604020202020204" pitchFamily="34" charset="0"/>
                </a:rPr>
                <a:t>a</a:t>
              </a:r>
              <a:r>
                <a:rPr lang="en-GB" altLang="en-IT" sz="1200" dirty="0">
                  <a:solidFill>
                    <a:srgbClr val="004D7F"/>
                  </a:solidFill>
                  <a:latin typeface="Lato" panose="020F0502020204030203" pitchFamily="34" charset="77"/>
                  <a:cs typeface="Arial" panose="020B0604020202020204" pitchFamily="34" charset="0"/>
                </a:rPr>
                <a:t>V</a:t>
              </a:r>
              <a:r>
                <a:rPr lang="en-GB" altLang="en-IT" sz="1200" baseline="-25000" dirty="0">
                  <a:solidFill>
                    <a:srgbClr val="004D7F"/>
                  </a:solidFill>
                  <a:latin typeface="Lato" panose="020F0502020204030203" pitchFamily="34" charset="77"/>
                  <a:cs typeface="Arial" panose="020B0604020202020204" pitchFamily="34" charset="0"/>
                </a:rPr>
                <a:t>max </a:t>
              </a:r>
              <a:r>
                <a:rPr lang="en-GB" altLang="en-IT" sz="1200" dirty="0">
                  <a:solidFill>
                    <a:srgbClr val="004D7F"/>
                  </a:solidFill>
                  <a:latin typeface="Lato" panose="020F0502020204030203" pitchFamily="34" charset="77"/>
                  <a:cs typeface="Arial" panose="020B0604020202020204" pitchFamily="34" charset="0"/>
                </a:rPr>
                <a:t>is the maximum rate of enzyme activity (mg/liter),K</a:t>
              </a:r>
              <a:r>
                <a:rPr lang="en-GB" altLang="en-IT" sz="1200" i="1" baseline="-25000" dirty="0">
                  <a:solidFill>
                    <a:srgbClr val="004D7F"/>
                  </a:solidFill>
                  <a:latin typeface="Lato" panose="020F0502020204030203" pitchFamily="34" charset="77"/>
                  <a:cs typeface="Arial" panose="020B0604020202020204" pitchFamily="34" charset="0"/>
                </a:rPr>
                <a:t>m</a:t>
              </a:r>
              <a:r>
                <a:rPr lang="en-GB" altLang="en-IT" sz="1200" dirty="0">
                  <a:solidFill>
                    <a:srgbClr val="004D7F"/>
                  </a:solidFill>
                  <a:latin typeface="Lato" panose="020F0502020204030203" pitchFamily="34" charset="77"/>
                  <a:cs typeface="Arial" panose="020B0604020202020204" pitchFamily="34" charset="0"/>
                </a:rPr>
                <a:t>(mg/liter) is the concentration of voriconazole at which enzyme activity is half maximal; V is the volume of the central compartment (in liters); and kcp and kpc(h</a:t>
              </a:r>
              <a:r>
                <a:rPr lang="en-GB" altLang="en-IT" sz="1200" baseline="30000" dirty="0">
                  <a:solidFill>
                    <a:srgbClr val="004D7F"/>
                  </a:solidFill>
                  <a:latin typeface="Lato" panose="020F0502020204030203" pitchFamily="34" charset="77"/>
                  <a:cs typeface="Arial" panose="020B0604020202020204" pitchFamily="34" charset="0"/>
                </a:rPr>
                <a:t>-1</a:t>
              </a:r>
              <a:r>
                <a:rPr lang="en-GB" altLang="en-IT" sz="1200" dirty="0">
                  <a:solidFill>
                    <a:srgbClr val="004D7F"/>
                  </a:solidFill>
                  <a:latin typeface="Lato" panose="020F0502020204030203" pitchFamily="34" charset="77"/>
                  <a:cs typeface="Arial" panose="020B0604020202020204" pitchFamily="34" charset="0"/>
                </a:rPr>
                <a:t>) are the first-order intercompartmental rate constants. </a:t>
              </a:r>
              <a:r>
                <a:rPr lang="en-GB" altLang="en-IT" sz="1200" baseline="30000" dirty="0">
                  <a:solidFill>
                    <a:srgbClr val="004D7F"/>
                  </a:solidFill>
                  <a:latin typeface="Lato" panose="020F0502020204030203" pitchFamily="34" charset="77"/>
                  <a:cs typeface="Arial" panose="020B0604020202020204" pitchFamily="34" charset="0"/>
                </a:rPr>
                <a:t>b</a:t>
              </a:r>
              <a:r>
                <a:rPr lang="en-GB" altLang="en-IT" sz="1200" dirty="0">
                  <a:solidFill>
                    <a:srgbClr val="004D7F"/>
                  </a:solidFill>
                  <a:latin typeface="Lato" panose="020F0502020204030203" pitchFamily="34" charset="77"/>
                  <a:cs typeface="Arial" panose="020B0604020202020204" pitchFamily="34" charset="0"/>
                </a:rPr>
                <a:t>CV%, percent coefficient of variation.</a:t>
              </a:r>
              <a:endParaRPr lang="en-IT" altLang="en-IT" sz="1200" dirty="0">
                <a:solidFill>
                  <a:srgbClr val="004D7F"/>
                </a:solidFill>
                <a:latin typeface="Lato" panose="020F0502020204030203" pitchFamily="34" charset="77"/>
                <a:cs typeface="Arial" panose="020B0604020202020204" pitchFamily="34" charset="0"/>
              </a:endParaRPr>
            </a:p>
          </p:txBody>
        </p:sp>
      </p:grpSp>
      <p:sp>
        <p:nvSpPr>
          <p:cNvPr id="6" name="TextBox 5">
            <a:extLst>
              <a:ext uri="{FF2B5EF4-FFF2-40B4-BE49-F238E27FC236}">
                <a16:creationId xmlns:a16="http://schemas.microsoft.com/office/drawing/2014/main" id="{353E8D87-B175-DEE8-B2B1-4B470A11D992}"/>
              </a:ext>
            </a:extLst>
          </p:cNvPr>
          <p:cNvSpPr txBox="1">
            <a:spLocks noChangeArrowheads="1"/>
          </p:cNvSpPr>
          <p:nvPr/>
        </p:nvSpPr>
        <p:spPr bwMode="auto">
          <a:xfrm>
            <a:off x="3576967" y="5259094"/>
            <a:ext cx="786747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pPr>
            <a:r>
              <a:rPr lang="en-IT" altLang="en-IT" sz="1600">
                <a:solidFill>
                  <a:srgbClr val="004D7F"/>
                </a:solidFill>
              </a:rPr>
              <a:t>The change in Michaelis mention PK occurs within the targeted therapeutic range</a:t>
            </a:r>
          </a:p>
          <a:p>
            <a:pPr eaLnBrk="1" hangingPunct="1">
              <a:lnSpc>
                <a:spcPct val="100000"/>
              </a:lnSpc>
              <a:spcBef>
                <a:spcPct val="0"/>
              </a:spcBef>
            </a:pPr>
            <a:r>
              <a:rPr lang="en-IT" altLang="en-IT" sz="1600">
                <a:solidFill>
                  <a:srgbClr val="004D7F"/>
                </a:solidFill>
              </a:rPr>
              <a:t>The saturation point in patients is extremely variable (non-predictable)</a:t>
            </a:r>
          </a:p>
          <a:p>
            <a:pPr eaLnBrk="1" hangingPunct="1">
              <a:lnSpc>
                <a:spcPct val="100000"/>
              </a:lnSpc>
              <a:spcBef>
                <a:spcPct val="0"/>
              </a:spcBef>
            </a:pPr>
            <a:r>
              <a:rPr lang="en-IT" altLang="en-IT" sz="1600" b="1">
                <a:solidFill>
                  <a:srgbClr val="C00000"/>
                </a:solidFill>
              </a:rPr>
              <a:t>K</a:t>
            </a:r>
            <a:r>
              <a:rPr lang="en-IT" altLang="en-IT" sz="1600" b="1" i="1" baseline="-25000">
                <a:solidFill>
                  <a:srgbClr val="C00000"/>
                </a:solidFill>
              </a:rPr>
              <a:t>m</a:t>
            </a:r>
            <a:r>
              <a:rPr lang="en-IT" altLang="en-IT" sz="1600" b="1">
                <a:solidFill>
                  <a:srgbClr val="C00000"/>
                </a:solidFill>
              </a:rPr>
              <a:t>-V</a:t>
            </a:r>
            <a:r>
              <a:rPr lang="en-IT" altLang="en-IT" sz="1600" b="1" i="1" baseline="-25000">
                <a:solidFill>
                  <a:srgbClr val="C00000"/>
                </a:solidFill>
              </a:rPr>
              <a:t>max </a:t>
            </a:r>
            <a:r>
              <a:rPr lang="en-IT" altLang="en-IT" sz="1600" b="1" i="1">
                <a:solidFill>
                  <a:srgbClr val="C00000"/>
                </a:solidFill>
              </a:rPr>
              <a:t> </a:t>
            </a:r>
            <a:r>
              <a:rPr lang="en-IT" altLang="en-IT" sz="1600" b="1">
                <a:solidFill>
                  <a:srgbClr val="C00000"/>
                </a:solidFill>
              </a:rPr>
              <a:t>cannot be predicted </a:t>
            </a:r>
            <a:r>
              <a:rPr lang="en-IT" altLang="en-IT" sz="1600" b="1" i="1">
                <a:solidFill>
                  <a:srgbClr val="C00000"/>
                </a:solidFill>
              </a:rPr>
              <a:t>a priori</a:t>
            </a:r>
            <a:r>
              <a:rPr lang="en-IT" altLang="en-IT" sz="1600" b="1">
                <a:solidFill>
                  <a:srgbClr val="C00000"/>
                </a:solidFill>
              </a:rPr>
              <a:t> (even with genotype)-may be very different in an indiviudal patint with population mean</a:t>
            </a:r>
          </a:p>
          <a:p>
            <a:pPr>
              <a:lnSpc>
                <a:spcPct val="100000"/>
              </a:lnSpc>
              <a:spcBef>
                <a:spcPct val="0"/>
              </a:spcBef>
            </a:pPr>
            <a:r>
              <a:rPr lang="en-GB" sz="1600" dirty="0">
                <a:solidFill>
                  <a:srgbClr val="004C7F"/>
                </a:solidFill>
              </a:rPr>
              <a:t>With a single trough the behavior of voriconazole appears inscrutable with excursions from low to high concentrations and vice versa without apparent reason</a:t>
            </a:r>
          </a:p>
          <a:p>
            <a:pPr eaLnBrk="1" hangingPunct="1">
              <a:lnSpc>
                <a:spcPct val="100000"/>
              </a:lnSpc>
              <a:spcBef>
                <a:spcPct val="0"/>
              </a:spcBef>
            </a:pPr>
            <a:endParaRPr lang="en-IT" altLang="en-IT" sz="1600" b="1">
              <a:solidFill>
                <a:srgbClr val="C00000"/>
              </a:solidFill>
            </a:endParaRPr>
          </a:p>
        </p:txBody>
      </p:sp>
      <p:sp>
        <p:nvSpPr>
          <p:cNvPr id="8" name="Rectangle 7">
            <a:extLst>
              <a:ext uri="{FF2B5EF4-FFF2-40B4-BE49-F238E27FC236}">
                <a16:creationId xmlns:a16="http://schemas.microsoft.com/office/drawing/2014/main" id="{68AB652F-F431-E84C-9DCC-BD93F1E72D9B}"/>
              </a:ext>
            </a:extLst>
          </p:cNvPr>
          <p:cNvSpPr>
            <a:spLocks noChangeArrowheads="1"/>
          </p:cNvSpPr>
          <p:nvPr/>
        </p:nvSpPr>
        <p:spPr bwMode="auto">
          <a:xfrm>
            <a:off x="-9625" y="5637037"/>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GB" altLang="en-IT" sz="1100" dirty="0">
                <a:solidFill>
                  <a:schemeClr val="bg1"/>
                </a:solidFill>
              </a:rPr>
              <a:t>Hope W et al. Antimicrob Agents Chemother 2019; 63. </a:t>
            </a:r>
            <a:endParaRPr lang="en-IT" altLang="en-IT" sz="1100" dirty="0">
              <a:solidFill>
                <a:schemeClr val="bg1"/>
              </a:solidFill>
            </a:endParaRPr>
          </a:p>
        </p:txBody>
      </p:sp>
    </p:spTree>
    <p:extLst>
      <p:ext uri="{BB962C8B-B14F-4D97-AF65-F5344CB8AC3E}">
        <p14:creationId xmlns:p14="http://schemas.microsoft.com/office/powerpoint/2010/main" val="261299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2"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a:extLst>
              <a:ext uri="{FF2B5EF4-FFF2-40B4-BE49-F238E27FC236}">
                <a16:creationId xmlns:a16="http://schemas.microsoft.com/office/drawing/2014/main" id="{3513CB2D-52F0-86A6-ADFF-6FF9C1D2C2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4479" y="2444133"/>
            <a:ext cx="749300" cy="2260600"/>
          </a:xfrm>
          <a:prstGeom prst="rect">
            <a:avLst/>
          </a:prstGeom>
        </p:spPr>
      </p:pic>
      <p:sp>
        <p:nvSpPr>
          <p:cNvPr id="2" name="Title 1">
            <a:extLst>
              <a:ext uri="{FF2B5EF4-FFF2-40B4-BE49-F238E27FC236}">
                <a16:creationId xmlns:a16="http://schemas.microsoft.com/office/drawing/2014/main" id="{65D435BC-F600-A32F-FA7A-EAB75685CAD8}"/>
              </a:ext>
            </a:extLst>
          </p:cNvPr>
          <p:cNvSpPr>
            <a:spLocks noGrp="1"/>
          </p:cNvSpPr>
          <p:nvPr>
            <p:ph type="title"/>
          </p:nvPr>
        </p:nvSpPr>
        <p:spPr>
          <a:xfrm>
            <a:off x="252919" y="1123838"/>
            <a:ext cx="2947482" cy="2778860"/>
          </a:xfrm>
        </p:spPr>
        <p:txBody>
          <a:bodyPr>
            <a:normAutofit/>
          </a:bodyPr>
          <a:lstStyle/>
          <a:p>
            <a:r>
              <a:rPr lang="en-IT" altLang="en-IT" sz="2400" b="1">
                <a:solidFill>
                  <a:schemeClr val="bg1"/>
                </a:solidFill>
              </a:rPr>
              <a:t>What type of TDM approach was needed to accurately characterize voriconazole K</a:t>
            </a:r>
            <a:r>
              <a:rPr lang="en-IT" altLang="en-IT" sz="2400" b="1" i="1" baseline="-25000">
                <a:solidFill>
                  <a:schemeClr val="bg1"/>
                </a:solidFill>
              </a:rPr>
              <a:t>m</a:t>
            </a:r>
            <a:r>
              <a:rPr lang="en-IT" altLang="en-IT" sz="2400" b="1">
                <a:solidFill>
                  <a:schemeClr val="bg1"/>
                </a:solidFill>
              </a:rPr>
              <a:t>-V</a:t>
            </a:r>
            <a:r>
              <a:rPr lang="en-IT" altLang="en-IT" sz="2400" b="1" i="1" baseline="-25000">
                <a:solidFill>
                  <a:schemeClr val="bg1"/>
                </a:solidFill>
              </a:rPr>
              <a:t>max</a:t>
            </a:r>
            <a:r>
              <a:rPr lang="en-IT" altLang="en-IT" sz="2400" b="1" i="1">
                <a:solidFill>
                  <a:schemeClr val="bg1"/>
                </a:solidFill>
              </a:rPr>
              <a:t>?</a:t>
            </a:r>
            <a:endParaRPr lang="en-GB" sz="2400" b="1" dirty="0">
              <a:solidFill>
                <a:schemeClr val="bg1"/>
              </a:solidFill>
            </a:endParaRPr>
          </a:p>
        </p:txBody>
      </p:sp>
      <p:cxnSp>
        <p:nvCxnSpPr>
          <p:cNvPr id="5" name="Straight Arrow Connector 4">
            <a:extLst>
              <a:ext uri="{FF2B5EF4-FFF2-40B4-BE49-F238E27FC236}">
                <a16:creationId xmlns:a16="http://schemas.microsoft.com/office/drawing/2014/main" id="{0A510771-CA66-F08F-0274-1D6C35568708}"/>
              </a:ext>
            </a:extLst>
          </p:cNvPr>
          <p:cNvCxnSpPr>
            <a:cxnSpLocks noChangeShapeType="1"/>
          </p:cNvCxnSpPr>
          <p:nvPr/>
        </p:nvCxnSpPr>
        <p:spPr bwMode="auto">
          <a:xfrm>
            <a:off x="4682331" y="4091740"/>
            <a:ext cx="5321452" cy="0"/>
          </a:xfrm>
          <a:prstGeom prst="straightConnector1">
            <a:avLst/>
          </a:prstGeom>
          <a:noFill/>
          <a:ln w="38100" algn="ctr">
            <a:solidFill>
              <a:srgbClr val="004D7F"/>
            </a:solidFill>
            <a:round/>
            <a:headEnd/>
            <a:tailEnd type="triangle" w="med" len="med"/>
          </a:ln>
          <a:extLst>
            <a:ext uri="{909E8E84-426E-40DD-AFC4-6F175D3DCCD1}">
              <a14:hiddenFill xmlns:a14="http://schemas.microsoft.com/office/drawing/2010/main">
                <a:noFill/>
              </a14:hiddenFill>
            </a:ext>
          </a:extLst>
        </p:spPr>
      </p:cxnSp>
      <p:sp>
        <p:nvSpPr>
          <p:cNvPr id="7" name="TextBox 10">
            <a:extLst>
              <a:ext uri="{FF2B5EF4-FFF2-40B4-BE49-F238E27FC236}">
                <a16:creationId xmlns:a16="http://schemas.microsoft.com/office/drawing/2014/main" id="{951F1D6F-EE91-2761-C65C-5AC5EB4AD002}"/>
              </a:ext>
            </a:extLst>
          </p:cNvPr>
          <p:cNvSpPr txBox="1">
            <a:spLocks noChangeArrowheads="1"/>
          </p:cNvSpPr>
          <p:nvPr/>
        </p:nvSpPr>
        <p:spPr bwMode="auto">
          <a:xfrm>
            <a:off x="5226869" y="4206446"/>
            <a:ext cx="9492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800">
                <a:solidFill>
                  <a:srgbClr val="004D7F"/>
                </a:solidFill>
              </a:rPr>
              <a:t>4 timed</a:t>
            </a:r>
          </a:p>
          <a:p>
            <a:pPr eaLnBrk="1" hangingPunct="1">
              <a:lnSpc>
                <a:spcPct val="100000"/>
              </a:lnSpc>
              <a:spcBef>
                <a:spcPct val="0"/>
              </a:spcBef>
              <a:buFontTx/>
              <a:buNone/>
            </a:pPr>
            <a:r>
              <a:rPr lang="en-IT" altLang="en-IT" sz="1800">
                <a:solidFill>
                  <a:srgbClr val="004D7F"/>
                </a:solidFill>
              </a:rPr>
              <a:t>samples</a:t>
            </a:r>
          </a:p>
          <a:p>
            <a:pPr eaLnBrk="1" hangingPunct="1">
              <a:lnSpc>
                <a:spcPct val="100000"/>
              </a:lnSpc>
              <a:spcBef>
                <a:spcPct val="0"/>
              </a:spcBef>
              <a:buFontTx/>
              <a:buNone/>
            </a:pPr>
            <a:endParaRPr lang="en-IT" altLang="en-IT" sz="1800">
              <a:solidFill>
                <a:srgbClr val="004D7F"/>
              </a:solidFill>
            </a:endParaRPr>
          </a:p>
        </p:txBody>
      </p:sp>
      <p:sp>
        <p:nvSpPr>
          <p:cNvPr id="15" name="TextBox 20">
            <a:extLst>
              <a:ext uri="{FF2B5EF4-FFF2-40B4-BE49-F238E27FC236}">
                <a16:creationId xmlns:a16="http://schemas.microsoft.com/office/drawing/2014/main" id="{104F234C-F496-DDDA-2CD8-36312D1C5B6D}"/>
              </a:ext>
            </a:extLst>
          </p:cNvPr>
          <p:cNvSpPr txBox="1">
            <a:spLocks noChangeArrowheads="1"/>
          </p:cNvSpPr>
          <p:nvPr/>
        </p:nvSpPr>
        <p:spPr bwMode="auto">
          <a:xfrm>
            <a:off x="8505031" y="4231440"/>
            <a:ext cx="9492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800">
                <a:solidFill>
                  <a:srgbClr val="004D7F"/>
                </a:solidFill>
              </a:rPr>
              <a:t>4 timed</a:t>
            </a:r>
          </a:p>
          <a:p>
            <a:pPr eaLnBrk="1" hangingPunct="1">
              <a:lnSpc>
                <a:spcPct val="100000"/>
              </a:lnSpc>
              <a:spcBef>
                <a:spcPct val="0"/>
              </a:spcBef>
              <a:buFontTx/>
              <a:buNone/>
            </a:pPr>
            <a:r>
              <a:rPr lang="en-IT" altLang="en-IT" sz="1800">
                <a:solidFill>
                  <a:srgbClr val="004D7F"/>
                </a:solidFill>
              </a:rPr>
              <a:t>samples</a:t>
            </a:r>
          </a:p>
        </p:txBody>
      </p:sp>
      <p:pic>
        <p:nvPicPr>
          <p:cNvPr id="16" name="Picture 22" descr="A picture containing silhouette, night sky&#10;&#10;Description automatically generated">
            <a:extLst>
              <a:ext uri="{FF2B5EF4-FFF2-40B4-BE49-F238E27FC236}">
                <a16:creationId xmlns:a16="http://schemas.microsoft.com/office/drawing/2014/main" id="{9B3B0A51-BA5A-7F81-BCA5-3AB238085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5226" t="37770" r="39165" b="40152"/>
          <a:stretch>
            <a:fillRect/>
          </a:stretch>
        </p:blipFill>
        <p:spPr bwMode="auto">
          <a:xfrm>
            <a:off x="3536605" y="3156210"/>
            <a:ext cx="14271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3">
            <a:extLst>
              <a:ext uri="{FF2B5EF4-FFF2-40B4-BE49-F238E27FC236}">
                <a16:creationId xmlns:a16="http://schemas.microsoft.com/office/drawing/2014/main" id="{E046E562-A7A7-5C5D-6765-A2143CF5B151}"/>
              </a:ext>
            </a:extLst>
          </p:cNvPr>
          <p:cNvSpPr txBox="1">
            <a:spLocks noChangeArrowheads="1"/>
          </p:cNvSpPr>
          <p:nvPr/>
        </p:nvSpPr>
        <p:spPr bwMode="auto">
          <a:xfrm>
            <a:off x="3873315" y="4441178"/>
            <a:ext cx="15504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800">
                <a:solidFill>
                  <a:srgbClr val="004D7F"/>
                </a:solidFill>
              </a:rPr>
              <a:t>Pop-PK</a:t>
            </a:r>
          </a:p>
          <a:p>
            <a:pPr eaLnBrk="1" hangingPunct="1">
              <a:lnSpc>
                <a:spcPct val="100000"/>
              </a:lnSpc>
              <a:spcBef>
                <a:spcPct val="0"/>
              </a:spcBef>
              <a:buFontTx/>
              <a:buNone/>
            </a:pPr>
            <a:r>
              <a:rPr lang="en-IT" altLang="en-IT" sz="1800">
                <a:solidFill>
                  <a:srgbClr val="004D7F"/>
                </a:solidFill>
              </a:rPr>
              <a:t>Model </a:t>
            </a:r>
            <a:r>
              <a:rPr lang="en-IT" altLang="en-IT" sz="1800" i="1">
                <a:solidFill>
                  <a:srgbClr val="004D7F"/>
                </a:solidFill>
              </a:rPr>
              <a:t>a priori</a:t>
            </a:r>
          </a:p>
        </p:txBody>
      </p:sp>
      <p:pic>
        <p:nvPicPr>
          <p:cNvPr id="18" name="Picture 24" descr="A picture containing silhouette, night sky&#10;&#10;Description automatically generated">
            <a:extLst>
              <a:ext uri="{FF2B5EF4-FFF2-40B4-BE49-F238E27FC236}">
                <a16:creationId xmlns:a16="http://schemas.microsoft.com/office/drawing/2014/main" id="{0FB5E4D1-C48A-95BE-FB4A-09719FAE8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5226" t="37770" r="39165" b="40152"/>
          <a:stretch>
            <a:fillRect/>
          </a:stretch>
        </p:blipFill>
        <p:spPr bwMode="auto">
          <a:xfrm>
            <a:off x="6298459" y="3156209"/>
            <a:ext cx="14271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5">
            <a:extLst>
              <a:ext uri="{FF2B5EF4-FFF2-40B4-BE49-F238E27FC236}">
                <a16:creationId xmlns:a16="http://schemas.microsoft.com/office/drawing/2014/main" id="{0DB66473-F9FE-BF05-7141-2F15F1FC67E5}"/>
              </a:ext>
            </a:extLst>
          </p:cNvPr>
          <p:cNvSpPr txBox="1">
            <a:spLocks noChangeArrowheads="1"/>
          </p:cNvSpPr>
          <p:nvPr/>
        </p:nvSpPr>
        <p:spPr bwMode="auto">
          <a:xfrm>
            <a:off x="6394309" y="4415590"/>
            <a:ext cx="19563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800">
                <a:solidFill>
                  <a:srgbClr val="004D7F"/>
                </a:solidFill>
              </a:rPr>
              <a:t>Bayes estimate</a:t>
            </a:r>
          </a:p>
          <a:p>
            <a:pPr eaLnBrk="1" hangingPunct="1">
              <a:lnSpc>
                <a:spcPct val="100000"/>
              </a:lnSpc>
              <a:spcBef>
                <a:spcPct val="0"/>
              </a:spcBef>
              <a:buFontTx/>
              <a:buNone/>
            </a:pPr>
            <a:r>
              <a:rPr lang="en-GB" altLang="en-IT" sz="1800" i="1" dirty="0">
                <a:solidFill>
                  <a:srgbClr val="004D7F"/>
                </a:solidFill>
              </a:rPr>
              <a:t>a posteriori </a:t>
            </a:r>
          </a:p>
          <a:p>
            <a:pPr eaLnBrk="1" hangingPunct="1">
              <a:lnSpc>
                <a:spcPct val="100000"/>
              </a:lnSpc>
              <a:spcBef>
                <a:spcPct val="0"/>
              </a:spcBef>
              <a:buFontTx/>
              <a:buNone/>
            </a:pPr>
            <a:r>
              <a:rPr lang="en-GB" altLang="en-IT" sz="1800" dirty="0">
                <a:solidFill>
                  <a:srgbClr val="004D7F"/>
                </a:solidFill>
              </a:rPr>
              <a:t>of K</a:t>
            </a:r>
            <a:r>
              <a:rPr lang="en-GB" altLang="en-IT" sz="1800" i="1" dirty="0">
                <a:solidFill>
                  <a:srgbClr val="004D7F"/>
                </a:solidFill>
              </a:rPr>
              <a:t>m-Vmax</a:t>
            </a:r>
            <a:r>
              <a:rPr lang="en-GB" altLang="en-IT" sz="1800" dirty="0">
                <a:solidFill>
                  <a:srgbClr val="004D7F"/>
                </a:solidFill>
              </a:rPr>
              <a:t> </a:t>
            </a:r>
          </a:p>
          <a:p>
            <a:pPr eaLnBrk="1" hangingPunct="1">
              <a:lnSpc>
                <a:spcPct val="100000"/>
              </a:lnSpc>
              <a:spcBef>
                <a:spcPct val="0"/>
              </a:spcBef>
              <a:buFontTx/>
              <a:buNone/>
            </a:pPr>
            <a:r>
              <a:rPr lang="en-GB" altLang="en-IT" sz="1800" dirty="0">
                <a:solidFill>
                  <a:srgbClr val="004D7F"/>
                </a:solidFill>
              </a:rPr>
              <a:t>and PK parameters</a:t>
            </a:r>
            <a:endParaRPr lang="en-IT" altLang="en-IT" sz="1800">
              <a:solidFill>
                <a:srgbClr val="004D7F"/>
              </a:solidFill>
            </a:endParaRPr>
          </a:p>
        </p:txBody>
      </p:sp>
      <p:pic>
        <p:nvPicPr>
          <p:cNvPr id="20" name="Picture 6">
            <a:extLst>
              <a:ext uri="{FF2B5EF4-FFF2-40B4-BE49-F238E27FC236}">
                <a16:creationId xmlns:a16="http://schemas.microsoft.com/office/drawing/2014/main" id="{4A9CE179-0CB6-202C-A9E7-09096C3CCC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363" t="20477" r="16547" b="40266"/>
          <a:stretch>
            <a:fillRect/>
          </a:stretch>
        </p:blipFill>
        <p:spPr bwMode="auto">
          <a:xfrm>
            <a:off x="5240657" y="3356727"/>
            <a:ext cx="3349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a:extLst>
              <a:ext uri="{FF2B5EF4-FFF2-40B4-BE49-F238E27FC236}">
                <a16:creationId xmlns:a16="http://schemas.microsoft.com/office/drawing/2014/main" id="{02BBAD88-44F6-093E-F150-D06DC000C8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363" t="20477" r="16547" b="40266"/>
          <a:stretch>
            <a:fillRect/>
          </a:stretch>
        </p:blipFill>
        <p:spPr bwMode="auto">
          <a:xfrm>
            <a:off x="5427768" y="3356727"/>
            <a:ext cx="336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a:extLst>
              <a:ext uri="{FF2B5EF4-FFF2-40B4-BE49-F238E27FC236}">
                <a16:creationId xmlns:a16="http://schemas.microsoft.com/office/drawing/2014/main" id="{4C7D5B1E-2D84-F9A6-7E02-A5BE4B2E61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363" t="20477" r="16547" b="40266"/>
          <a:stretch>
            <a:fillRect/>
          </a:stretch>
        </p:blipFill>
        <p:spPr bwMode="auto">
          <a:xfrm>
            <a:off x="5627793" y="3356727"/>
            <a:ext cx="336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a:extLst>
              <a:ext uri="{FF2B5EF4-FFF2-40B4-BE49-F238E27FC236}">
                <a16:creationId xmlns:a16="http://schemas.microsoft.com/office/drawing/2014/main" id="{C378DC9B-4970-E821-3542-0D86063555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363" t="20477" r="16547" b="40266"/>
          <a:stretch>
            <a:fillRect/>
          </a:stretch>
        </p:blipFill>
        <p:spPr bwMode="auto">
          <a:xfrm>
            <a:off x="5828760" y="3356727"/>
            <a:ext cx="336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a:extLst>
              <a:ext uri="{FF2B5EF4-FFF2-40B4-BE49-F238E27FC236}">
                <a16:creationId xmlns:a16="http://schemas.microsoft.com/office/drawing/2014/main" id="{45B52F29-C7BC-0C98-A7C8-AD324857CD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363" t="20477" r="16547" b="40266"/>
          <a:stretch>
            <a:fillRect/>
          </a:stretch>
        </p:blipFill>
        <p:spPr bwMode="auto">
          <a:xfrm>
            <a:off x="8466926" y="3373008"/>
            <a:ext cx="336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7">
            <a:extLst>
              <a:ext uri="{FF2B5EF4-FFF2-40B4-BE49-F238E27FC236}">
                <a16:creationId xmlns:a16="http://schemas.microsoft.com/office/drawing/2014/main" id="{7D8D38C0-96B6-1899-E83C-B4C13B5642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363" t="20477" r="16547" b="40266"/>
          <a:stretch>
            <a:fillRect/>
          </a:stretch>
        </p:blipFill>
        <p:spPr bwMode="auto">
          <a:xfrm>
            <a:off x="8678063" y="3373008"/>
            <a:ext cx="336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8">
            <a:extLst>
              <a:ext uri="{FF2B5EF4-FFF2-40B4-BE49-F238E27FC236}">
                <a16:creationId xmlns:a16="http://schemas.microsoft.com/office/drawing/2014/main" id="{47DB9FF3-978A-46B6-30D4-99A26BB4CA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363" t="20477" r="16547" b="40266"/>
          <a:stretch>
            <a:fillRect/>
          </a:stretch>
        </p:blipFill>
        <p:spPr bwMode="auto">
          <a:xfrm>
            <a:off x="8876501" y="3373008"/>
            <a:ext cx="336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9">
            <a:extLst>
              <a:ext uri="{FF2B5EF4-FFF2-40B4-BE49-F238E27FC236}">
                <a16:creationId xmlns:a16="http://schemas.microsoft.com/office/drawing/2014/main" id="{4594409D-02E8-D206-10F4-E4BCF984A4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363" t="20477" r="16547" b="40266"/>
          <a:stretch>
            <a:fillRect/>
          </a:stretch>
        </p:blipFill>
        <p:spPr bwMode="auto">
          <a:xfrm>
            <a:off x="9068706" y="3379865"/>
            <a:ext cx="336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2">
            <a:extLst>
              <a:ext uri="{FF2B5EF4-FFF2-40B4-BE49-F238E27FC236}">
                <a16:creationId xmlns:a16="http://schemas.microsoft.com/office/drawing/2014/main" id="{8ECB80CC-B6AD-3B19-DB6F-201BDA984AFB}"/>
              </a:ext>
            </a:extLst>
          </p:cNvPr>
          <p:cNvSpPr txBox="1">
            <a:spLocks noChangeArrowheads="1"/>
          </p:cNvSpPr>
          <p:nvPr/>
        </p:nvSpPr>
        <p:spPr bwMode="auto">
          <a:xfrm>
            <a:off x="9792683" y="4381568"/>
            <a:ext cx="19008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GB" altLang="en-IT" sz="1800" dirty="0">
                <a:solidFill>
                  <a:srgbClr val="004D7F"/>
                </a:solidFill>
              </a:rPr>
              <a:t>“Precision dosing</a:t>
            </a:r>
          </a:p>
          <a:p>
            <a:pPr eaLnBrk="1" hangingPunct="1">
              <a:lnSpc>
                <a:spcPct val="100000"/>
              </a:lnSpc>
              <a:spcBef>
                <a:spcPct val="0"/>
              </a:spcBef>
              <a:buFontTx/>
              <a:buNone/>
            </a:pPr>
            <a:r>
              <a:rPr lang="en-GB" altLang="en-IT" sz="1800" dirty="0">
                <a:solidFill>
                  <a:srgbClr val="004D7F"/>
                </a:solidFill>
              </a:rPr>
              <a:t>recommendation”</a:t>
            </a:r>
          </a:p>
        </p:txBody>
      </p:sp>
      <p:sp>
        <p:nvSpPr>
          <p:cNvPr id="29" name="TextBox 43">
            <a:extLst>
              <a:ext uri="{FF2B5EF4-FFF2-40B4-BE49-F238E27FC236}">
                <a16:creationId xmlns:a16="http://schemas.microsoft.com/office/drawing/2014/main" id="{0A046137-C736-64F3-79AD-5782CE432B0B}"/>
              </a:ext>
            </a:extLst>
          </p:cNvPr>
          <p:cNvSpPr txBox="1">
            <a:spLocks noChangeArrowheads="1"/>
          </p:cNvSpPr>
          <p:nvPr/>
        </p:nvSpPr>
        <p:spPr bwMode="auto">
          <a:xfrm>
            <a:off x="3617004" y="788126"/>
            <a:ext cx="80511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GB" altLang="en-IT" sz="1800" b="1" dirty="0">
                <a:solidFill>
                  <a:srgbClr val="004D7F"/>
                </a:solidFill>
              </a:rPr>
              <a:t>Observing the transition from linear to nonlinear PK, </a:t>
            </a:r>
          </a:p>
          <a:p>
            <a:pPr eaLnBrk="1" hangingPunct="1">
              <a:lnSpc>
                <a:spcPct val="100000"/>
              </a:lnSpc>
              <a:spcBef>
                <a:spcPct val="0"/>
              </a:spcBef>
              <a:buFontTx/>
              <a:buNone/>
            </a:pPr>
            <a:r>
              <a:rPr lang="en-GB" altLang="en-IT" sz="1800" b="1" dirty="0">
                <a:solidFill>
                  <a:srgbClr val="004D7F"/>
                </a:solidFill>
              </a:rPr>
              <a:t>which is triggered by dosage escalation </a:t>
            </a:r>
            <a:r>
              <a:rPr lang="en-GB" altLang="en-IT" sz="1800" b="1" dirty="0">
                <a:solidFill>
                  <a:srgbClr val="C00000"/>
                </a:solidFill>
              </a:rPr>
              <a:t>or drug clearance over time</a:t>
            </a:r>
            <a:endParaRPr lang="en-IT" altLang="en-IT" sz="1800" b="1">
              <a:solidFill>
                <a:srgbClr val="C00000"/>
              </a:solidFill>
            </a:endParaRPr>
          </a:p>
        </p:txBody>
      </p:sp>
      <p:pic>
        <p:nvPicPr>
          <p:cNvPr id="30" name="Picture 44" descr="A picture containing silhouette, night sky&#10;&#10;Description automatically generated">
            <a:extLst>
              <a:ext uri="{FF2B5EF4-FFF2-40B4-BE49-F238E27FC236}">
                <a16:creationId xmlns:a16="http://schemas.microsoft.com/office/drawing/2014/main" id="{45D4CF63-9045-27D2-ED30-0ADCB6DAA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5226" t="37770" r="39165" b="40152"/>
          <a:stretch>
            <a:fillRect/>
          </a:stretch>
        </p:blipFill>
        <p:spPr bwMode="auto">
          <a:xfrm>
            <a:off x="9789657" y="3114695"/>
            <a:ext cx="14271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858B23F4-6059-1BCC-A41B-FB83BC783168}"/>
              </a:ext>
            </a:extLst>
          </p:cNvPr>
          <p:cNvSpPr>
            <a:spLocks noChangeArrowheads="1"/>
          </p:cNvSpPr>
          <p:nvPr/>
        </p:nvSpPr>
        <p:spPr bwMode="auto">
          <a:xfrm>
            <a:off x="5386644" y="6003145"/>
            <a:ext cx="4884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GB" altLang="en-IT" sz="1800" b="1" dirty="0">
                <a:solidFill>
                  <a:srgbClr val="C00000"/>
                </a:solidFill>
              </a:rPr>
              <a:t>85.7% of patients achieved trough of 1-3 mg/L</a:t>
            </a:r>
            <a:endParaRPr lang="en-IT" altLang="en-IT" sz="1800" b="1">
              <a:solidFill>
                <a:srgbClr val="C00000"/>
              </a:solidFill>
            </a:endParaRPr>
          </a:p>
        </p:txBody>
      </p:sp>
      <p:sp>
        <p:nvSpPr>
          <p:cNvPr id="33" name="TextBox 1">
            <a:extLst>
              <a:ext uri="{FF2B5EF4-FFF2-40B4-BE49-F238E27FC236}">
                <a16:creationId xmlns:a16="http://schemas.microsoft.com/office/drawing/2014/main" id="{856619B3-CB23-8173-AAFD-E99D7025BBCC}"/>
              </a:ext>
            </a:extLst>
          </p:cNvPr>
          <p:cNvSpPr txBox="1">
            <a:spLocks noChangeArrowheads="1"/>
          </p:cNvSpPr>
          <p:nvPr/>
        </p:nvSpPr>
        <p:spPr bwMode="auto">
          <a:xfrm>
            <a:off x="11600656" y="4817227"/>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IT" altLang="en-IT">
              <a:solidFill>
                <a:srgbClr val="004D7F"/>
              </a:solidFill>
              <a:cs typeface="Calibri" panose="020F0502020204030204" pitchFamily="34" charset="0"/>
            </a:endParaRPr>
          </a:p>
        </p:txBody>
      </p:sp>
      <p:sp>
        <p:nvSpPr>
          <p:cNvPr id="34" name="Rectangle 41">
            <a:extLst>
              <a:ext uri="{FF2B5EF4-FFF2-40B4-BE49-F238E27FC236}">
                <a16:creationId xmlns:a16="http://schemas.microsoft.com/office/drawing/2014/main" id="{60A4E2FB-511F-29FA-AFF9-5D84767ACC7C}"/>
              </a:ext>
            </a:extLst>
          </p:cNvPr>
          <p:cNvSpPr>
            <a:spLocks noChangeArrowheads="1"/>
          </p:cNvSpPr>
          <p:nvPr/>
        </p:nvSpPr>
        <p:spPr bwMode="auto">
          <a:xfrm>
            <a:off x="100997" y="5582129"/>
            <a:ext cx="3233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GB" altLang="en-IT" sz="1200" dirty="0">
                <a:solidFill>
                  <a:schemeClr val="bg1"/>
                </a:solidFill>
              </a:rPr>
              <a:t>Hope W et al. Antimicrob Agent Chemother</a:t>
            </a:r>
          </a:p>
          <a:p>
            <a:pPr eaLnBrk="1" hangingPunct="1">
              <a:lnSpc>
                <a:spcPct val="100000"/>
              </a:lnSpc>
              <a:spcBef>
                <a:spcPct val="0"/>
              </a:spcBef>
              <a:buFontTx/>
              <a:buNone/>
            </a:pPr>
            <a:r>
              <a:rPr lang="en-GB" altLang="en-IT" sz="1200" dirty="0">
                <a:solidFill>
                  <a:schemeClr val="bg1"/>
                </a:solidFill>
              </a:rPr>
              <a:t> 2019; 63. </a:t>
            </a:r>
            <a:endParaRPr lang="en-IT" altLang="en-IT" sz="1200" dirty="0">
              <a:solidFill>
                <a:schemeClr val="bg1"/>
              </a:solidFill>
            </a:endParaRPr>
          </a:p>
        </p:txBody>
      </p:sp>
      <p:sp>
        <p:nvSpPr>
          <p:cNvPr id="43" name="TextBox 42">
            <a:extLst>
              <a:ext uri="{FF2B5EF4-FFF2-40B4-BE49-F238E27FC236}">
                <a16:creationId xmlns:a16="http://schemas.microsoft.com/office/drawing/2014/main" id="{CB7A8449-B2C6-08ED-8D4A-AAF7514C37F8}"/>
              </a:ext>
            </a:extLst>
          </p:cNvPr>
          <p:cNvSpPr txBox="1"/>
          <p:nvPr/>
        </p:nvSpPr>
        <p:spPr>
          <a:xfrm>
            <a:off x="5205405" y="2155646"/>
            <a:ext cx="4168252" cy="523220"/>
          </a:xfrm>
          <a:prstGeom prst="rect">
            <a:avLst/>
          </a:prstGeom>
          <a:noFill/>
        </p:spPr>
        <p:txBody>
          <a:bodyPr wrap="square" rtlCol="0">
            <a:spAutoFit/>
          </a:bodyPr>
          <a:lstStyle/>
          <a:p>
            <a:r>
              <a:rPr lang="en-GB" sz="1400" dirty="0">
                <a:solidFill>
                  <a:srgbClr val="004C7F"/>
                </a:solidFill>
                <a:latin typeface="Calibri" panose="020F0502020204030204" pitchFamily="34" charset="0"/>
                <a:cs typeface="Calibri" panose="020F0502020204030204" pitchFamily="34" charset="0"/>
              </a:rPr>
              <a:t>Some patients receiving similar amounts of drug have linear PK, while others have overtly nonlinear PK</a:t>
            </a:r>
          </a:p>
        </p:txBody>
      </p:sp>
      <p:sp>
        <p:nvSpPr>
          <p:cNvPr id="44" name="TextBox 43">
            <a:extLst>
              <a:ext uri="{FF2B5EF4-FFF2-40B4-BE49-F238E27FC236}">
                <a16:creationId xmlns:a16="http://schemas.microsoft.com/office/drawing/2014/main" id="{1028D655-66C3-FABB-805E-8933DA182663}"/>
              </a:ext>
            </a:extLst>
          </p:cNvPr>
          <p:cNvSpPr txBox="1"/>
          <p:nvPr/>
        </p:nvSpPr>
        <p:spPr>
          <a:xfrm>
            <a:off x="3711942" y="1442464"/>
            <a:ext cx="4168252" cy="523220"/>
          </a:xfrm>
          <a:prstGeom prst="rect">
            <a:avLst/>
          </a:prstGeom>
          <a:noFill/>
        </p:spPr>
        <p:txBody>
          <a:bodyPr wrap="square" rtlCol="0">
            <a:spAutoFit/>
          </a:bodyPr>
          <a:lstStyle/>
          <a:p>
            <a:r>
              <a:rPr lang="en-GB" sz="1400" dirty="0">
                <a:solidFill>
                  <a:srgbClr val="004C7F"/>
                </a:solidFill>
                <a:latin typeface="Calibri" panose="020F0502020204030204" pitchFamily="34" charset="0"/>
                <a:cs typeface="Calibri" panose="020F0502020204030204" pitchFamily="34" charset="0"/>
              </a:rPr>
              <a:t>N=19 Allogeneic HSCT patients,</a:t>
            </a:r>
          </a:p>
          <a:p>
            <a:r>
              <a:rPr lang="en-GB" sz="1400" dirty="0">
                <a:solidFill>
                  <a:srgbClr val="004C7F"/>
                </a:solidFill>
                <a:latin typeface="Calibri" panose="020F0502020204030204" pitchFamily="34" charset="0"/>
                <a:cs typeface="Calibri" panose="020F0502020204030204" pitchFamily="34" charset="0"/>
              </a:rPr>
              <a:t>Predominately Caucasian</a:t>
            </a:r>
          </a:p>
        </p:txBody>
      </p:sp>
    </p:spTree>
    <p:extLst>
      <p:ext uri="{BB962C8B-B14F-4D97-AF65-F5344CB8AC3E}">
        <p14:creationId xmlns:p14="http://schemas.microsoft.com/office/powerpoint/2010/main" val="18232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7F10-93E2-DAB4-E89A-7A3E69A04609}"/>
              </a:ext>
            </a:extLst>
          </p:cNvPr>
          <p:cNvSpPr>
            <a:spLocks noGrp="1"/>
          </p:cNvSpPr>
          <p:nvPr>
            <p:ph type="title"/>
          </p:nvPr>
        </p:nvSpPr>
        <p:spPr/>
        <p:txBody>
          <a:bodyPr/>
          <a:lstStyle/>
          <a:p>
            <a:r>
              <a:rPr lang="en-GB" dirty="0"/>
              <a:t>Voriconazole TDM to avoid toxicity?</a:t>
            </a:r>
            <a:br>
              <a:rPr lang="en-GB" dirty="0"/>
            </a:br>
            <a:br>
              <a:rPr lang="en-GB" dirty="0"/>
            </a:br>
            <a:endParaRPr lang="en-GB" dirty="0"/>
          </a:p>
        </p:txBody>
      </p:sp>
      <p:sp>
        <p:nvSpPr>
          <p:cNvPr id="4" name="Freeform 11">
            <a:extLst>
              <a:ext uri="{FF2B5EF4-FFF2-40B4-BE49-F238E27FC236}">
                <a16:creationId xmlns:a16="http://schemas.microsoft.com/office/drawing/2014/main" id="{305BF7B9-E9B6-7647-CE9B-A0736EB05CD5}"/>
              </a:ext>
            </a:extLst>
          </p:cNvPr>
          <p:cNvSpPr>
            <a:spLocks/>
          </p:cNvSpPr>
          <p:nvPr/>
        </p:nvSpPr>
        <p:spPr bwMode="auto">
          <a:xfrm>
            <a:off x="4674870" y="1720114"/>
            <a:ext cx="2232025" cy="2224088"/>
          </a:xfrm>
          <a:custGeom>
            <a:avLst/>
            <a:gdLst>
              <a:gd name="T0" fmla="*/ 24698 w 2232454"/>
              <a:gd name="T1" fmla="*/ 1919084 h 2224217"/>
              <a:gd name="T2" fmla="*/ 518684 w 2232454"/>
              <a:gd name="T3" fmla="*/ 1548444 h 2224217"/>
              <a:gd name="T4" fmla="*/ 971504 w 2232454"/>
              <a:gd name="T5" fmla="*/ 881296 h 2224217"/>
              <a:gd name="T6" fmla="*/ 1333763 w 2232454"/>
              <a:gd name="T7" fmla="*/ 502422 h 2224217"/>
              <a:gd name="T8" fmla="*/ 1687785 w 2232454"/>
              <a:gd name="T9" fmla="*/ 181200 h 2224217"/>
              <a:gd name="T10" fmla="*/ 2124139 w 2232454"/>
              <a:gd name="T11" fmla="*/ 16473 h 2224217"/>
              <a:gd name="T12" fmla="*/ 2231168 w 2232454"/>
              <a:gd name="T13" fmla="*/ 0 h 2224217"/>
              <a:gd name="T14" fmla="*/ 2231168 w 2232454"/>
              <a:gd name="T15" fmla="*/ 782460 h 2224217"/>
              <a:gd name="T16" fmla="*/ 913872 w 2232454"/>
              <a:gd name="T17" fmla="*/ 1622573 h 2224217"/>
              <a:gd name="T18" fmla="*/ 0 w 2232454"/>
              <a:gd name="T19" fmla="*/ 2223830 h 2224217"/>
              <a:gd name="T20" fmla="*/ 24698 w 2232454"/>
              <a:gd name="T21" fmla="*/ 1919084 h 2224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2454" h="2224217">
                <a:moveTo>
                  <a:pt x="24713" y="1919417"/>
                </a:moveTo>
                <a:lnTo>
                  <a:pt x="518984" y="1548714"/>
                </a:lnTo>
                <a:lnTo>
                  <a:pt x="972065" y="881449"/>
                </a:lnTo>
                <a:lnTo>
                  <a:pt x="1334530" y="502509"/>
                </a:lnTo>
                <a:lnTo>
                  <a:pt x="1688757" y="181233"/>
                </a:lnTo>
                <a:lnTo>
                  <a:pt x="2125362" y="16476"/>
                </a:lnTo>
                <a:lnTo>
                  <a:pt x="2232454" y="0"/>
                </a:lnTo>
                <a:lnTo>
                  <a:pt x="2232454" y="782595"/>
                </a:lnTo>
                <a:lnTo>
                  <a:pt x="914400" y="1622855"/>
                </a:lnTo>
                <a:lnTo>
                  <a:pt x="0" y="2224217"/>
                </a:lnTo>
                <a:lnTo>
                  <a:pt x="24713" y="1919417"/>
                </a:lnTo>
                <a:close/>
              </a:path>
            </a:pathLst>
          </a:custGeom>
          <a:solidFill>
            <a:srgbClr val="B9CAFF"/>
          </a:solidFill>
          <a:ln>
            <a:noFill/>
          </a:ln>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Lst>
        </p:spPr>
        <p:txBody>
          <a:bodyPr/>
          <a:lstStyle/>
          <a:p>
            <a:endParaRPr lang="en-IT">
              <a:latin typeface="Lato" panose="020F0502020204030203" pitchFamily="34" charset="77"/>
            </a:endParaRPr>
          </a:p>
        </p:txBody>
      </p:sp>
      <p:sp>
        <p:nvSpPr>
          <p:cNvPr id="5" name="Freeform 9">
            <a:extLst>
              <a:ext uri="{FF2B5EF4-FFF2-40B4-BE49-F238E27FC236}">
                <a16:creationId xmlns:a16="http://schemas.microsoft.com/office/drawing/2014/main" id="{1F9604AB-1CB8-F0E9-AB7D-A2361831CF8F}"/>
              </a:ext>
            </a:extLst>
          </p:cNvPr>
          <p:cNvSpPr>
            <a:spLocks/>
          </p:cNvSpPr>
          <p:nvPr/>
        </p:nvSpPr>
        <p:spPr bwMode="auto">
          <a:xfrm>
            <a:off x="4700270" y="1975702"/>
            <a:ext cx="2214563" cy="1828800"/>
          </a:xfrm>
          <a:custGeom>
            <a:avLst/>
            <a:gdLst>
              <a:gd name="T0" fmla="*/ 0 w 2215979"/>
              <a:gd name="T1" fmla="*/ 1828800 h 1828800"/>
              <a:gd name="T2" fmla="*/ 443992 w 2215979"/>
              <a:gd name="T3" fmla="*/ 1515763 h 1828800"/>
              <a:gd name="T4" fmla="*/ 937315 w 2215979"/>
              <a:gd name="T5" fmla="*/ 1029730 h 1828800"/>
              <a:gd name="T6" fmla="*/ 1364861 w 2215979"/>
              <a:gd name="T7" fmla="*/ 560173 h 1828800"/>
              <a:gd name="T8" fmla="*/ 1734854 w 2215979"/>
              <a:gd name="T9" fmla="*/ 288325 h 1828800"/>
              <a:gd name="T10" fmla="*/ 2030848 w 2215979"/>
              <a:gd name="T11" fmla="*/ 90617 h 1828800"/>
              <a:gd name="T12" fmla="*/ 2211734 w 2215979"/>
              <a:gd name="T13" fmla="*/ 0 h 1828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5979" h="1828800">
                <a:moveTo>
                  <a:pt x="0" y="1828800"/>
                </a:moveTo>
                <a:cubicBezTo>
                  <a:pt x="144162" y="1738870"/>
                  <a:pt x="288325" y="1648941"/>
                  <a:pt x="444844" y="1515763"/>
                </a:cubicBezTo>
                <a:cubicBezTo>
                  <a:pt x="601363" y="1382585"/>
                  <a:pt x="785341" y="1188995"/>
                  <a:pt x="939114" y="1029730"/>
                </a:cubicBezTo>
                <a:cubicBezTo>
                  <a:pt x="1092887" y="870465"/>
                  <a:pt x="1234303" y="683740"/>
                  <a:pt x="1367481" y="560173"/>
                </a:cubicBezTo>
                <a:cubicBezTo>
                  <a:pt x="1500659" y="436606"/>
                  <a:pt x="1626973" y="366584"/>
                  <a:pt x="1738184" y="288325"/>
                </a:cubicBezTo>
                <a:cubicBezTo>
                  <a:pt x="1849395" y="210066"/>
                  <a:pt x="1955114" y="138671"/>
                  <a:pt x="2034746" y="90617"/>
                </a:cubicBezTo>
                <a:cubicBezTo>
                  <a:pt x="2114378" y="42563"/>
                  <a:pt x="2165178" y="21281"/>
                  <a:pt x="2215979" y="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T">
              <a:latin typeface="Lato" panose="020F0502020204030203" pitchFamily="34" charset="77"/>
            </a:endParaRPr>
          </a:p>
        </p:txBody>
      </p:sp>
      <p:grpSp>
        <p:nvGrpSpPr>
          <p:cNvPr id="6" name="Group 78">
            <a:extLst>
              <a:ext uri="{FF2B5EF4-FFF2-40B4-BE49-F238E27FC236}">
                <a16:creationId xmlns:a16="http://schemas.microsoft.com/office/drawing/2014/main" id="{3F568353-6D68-1DF2-8BDB-FEED6C681C0B}"/>
              </a:ext>
            </a:extLst>
          </p:cNvPr>
          <p:cNvGrpSpPr>
            <a:grpSpLocks/>
          </p:cNvGrpSpPr>
          <p:nvPr/>
        </p:nvGrpSpPr>
        <p:grpSpPr bwMode="auto">
          <a:xfrm>
            <a:off x="4095433" y="1502627"/>
            <a:ext cx="496887" cy="2892425"/>
            <a:chOff x="1137157" y="2373919"/>
            <a:chExt cx="496397" cy="2892216"/>
          </a:xfrm>
        </p:grpSpPr>
        <p:cxnSp>
          <p:nvCxnSpPr>
            <p:cNvPr id="7" name="Straight Connector 20">
              <a:extLst>
                <a:ext uri="{FF2B5EF4-FFF2-40B4-BE49-F238E27FC236}">
                  <a16:creationId xmlns:a16="http://schemas.microsoft.com/office/drawing/2014/main" id="{3EE8A081-D953-D006-1096-60CE8ECD3F62}"/>
                </a:ext>
              </a:extLst>
            </p:cNvPr>
            <p:cNvCxnSpPr>
              <a:cxnSpLocks/>
            </p:cNvCxnSpPr>
            <p:nvPr/>
          </p:nvCxnSpPr>
          <p:spPr bwMode="auto">
            <a:xfrm>
              <a:off x="1551175" y="2499887"/>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21">
              <a:extLst>
                <a:ext uri="{FF2B5EF4-FFF2-40B4-BE49-F238E27FC236}">
                  <a16:creationId xmlns:a16="http://schemas.microsoft.com/office/drawing/2014/main" id="{F7601E20-7811-7579-5EA2-A927AA5B4BBB}"/>
                </a:ext>
              </a:extLst>
            </p:cNvPr>
            <p:cNvCxnSpPr>
              <a:cxnSpLocks/>
            </p:cNvCxnSpPr>
            <p:nvPr/>
          </p:nvCxnSpPr>
          <p:spPr bwMode="auto">
            <a:xfrm>
              <a:off x="1551175" y="3022508"/>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22">
              <a:extLst>
                <a:ext uri="{FF2B5EF4-FFF2-40B4-BE49-F238E27FC236}">
                  <a16:creationId xmlns:a16="http://schemas.microsoft.com/office/drawing/2014/main" id="{687F7636-D4C7-7DBB-B251-47BA3D52F1ED}"/>
                </a:ext>
              </a:extLst>
            </p:cNvPr>
            <p:cNvCxnSpPr>
              <a:cxnSpLocks/>
            </p:cNvCxnSpPr>
            <p:nvPr/>
          </p:nvCxnSpPr>
          <p:spPr bwMode="auto">
            <a:xfrm>
              <a:off x="1551175" y="4062546"/>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23">
              <a:extLst>
                <a:ext uri="{FF2B5EF4-FFF2-40B4-BE49-F238E27FC236}">
                  <a16:creationId xmlns:a16="http://schemas.microsoft.com/office/drawing/2014/main" id="{D086CA45-831D-0D4D-60F1-CC61469DF5C3}"/>
                </a:ext>
              </a:extLst>
            </p:cNvPr>
            <p:cNvCxnSpPr>
              <a:cxnSpLocks/>
            </p:cNvCxnSpPr>
            <p:nvPr/>
          </p:nvCxnSpPr>
          <p:spPr bwMode="auto">
            <a:xfrm>
              <a:off x="1551175" y="3536951"/>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24">
              <a:extLst>
                <a:ext uri="{FF2B5EF4-FFF2-40B4-BE49-F238E27FC236}">
                  <a16:creationId xmlns:a16="http://schemas.microsoft.com/office/drawing/2014/main" id="{7B6A8B33-D938-D4F5-7742-0C131032F1BC}"/>
                </a:ext>
              </a:extLst>
            </p:cNvPr>
            <p:cNvCxnSpPr>
              <a:cxnSpLocks/>
            </p:cNvCxnSpPr>
            <p:nvPr/>
          </p:nvCxnSpPr>
          <p:spPr bwMode="auto">
            <a:xfrm>
              <a:off x="1551175" y="4580706"/>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25">
              <a:extLst>
                <a:ext uri="{FF2B5EF4-FFF2-40B4-BE49-F238E27FC236}">
                  <a16:creationId xmlns:a16="http://schemas.microsoft.com/office/drawing/2014/main" id="{7D582385-B532-AC97-9324-A36670B6A0EC}"/>
                </a:ext>
              </a:extLst>
            </p:cNvPr>
            <p:cNvCxnSpPr>
              <a:cxnSpLocks/>
            </p:cNvCxnSpPr>
            <p:nvPr/>
          </p:nvCxnSpPr>
          <p:spPr bwMode="auto">
            <a:xfrm>
              <a:off x="1551175" y="5112247"/>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3" name="TextBox 34">
              <a:extLst>
                <a:ext uri="{FF2B5EF4-FFF2-40B4-BE49-F238E27FC236}">
                  <a16:creationId xmlns:a16="http://schemas.microsoft.com/office/drawing/2014/main" id="{2F7A02EA-B2D3-4B43-6883-BAF8C318387A}"/>
                </a:ext>
              </a:extLst>
            </p:cNvPr>
            <p:cNvSpPr txBox="1">
              <a:spLocks noChangeArrowheads="1"/>
            </p:cNvSpPr>
            <p:nvPr/>
          </p:nvSpPr>
          <p:spPr bwMode="auto">
            <a:xfrm>
              <a:off x="1138570" y="4958358"/>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0.0</a:t>
              </a:r>
            </a:p>
          </p:txBody>
        </p:sp>
        <p:sp>
          <p:nvSpPr>
            <p:cNvPr id="14" name="TextBox 35">
              <a:extLst>
                <a:ext uri="{FF2B5EF4-FFF2-40B4-BE49-F238E27FC236}">
                  <a16:creationId xmlns:a16="http://schemas.microsoft.com/office/drawing/2014/main" id="{623B46E9-A7E7-1A5E-B84E-6E8F717CCCB4}"/>
                </a:ext>
              </a:extLst>
            </p:cNvPr>
            <p:cNvSpPr txBox="1">
              <a:spLocks noChangeArrowheads="1"/>
            </p:cNvSpPr>
            <p:nvPr/>
          </p:nvSpPr>
          <p:spPr bwMode="auto">
            <a:xfrm>
              <a:off x="1150524" y="4423875"/>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0.2</a:t>
              </a:r>
            </a:p>
          </p:txBody>
        </p:sp>
        <p:sp>
          <p:nvSpPr>
            <p:cNvPr id="15" name="TextBox 36">
              <a:extLst>
                <a:ext uri="{FF2B5EF4-FFF2-40B4-BE49-F238E27FC236}">
                  <a16:creationId xmlns:a16="http://schemas.microsoft.com/office/drawing/2014/main" id="{FC940398-D16A-FAC4-2233-0EACD5922F04}"/>
                </a:ext>
              </a:extLst>
            </p:cNvPr>
            <p:cNvSpPr txBox="1">
              <a:spLocks noChangeArrowheads="1"/>
            </p:cNvSpPr>
            <p:nvPr/>
          </p:nvSpPr>
          <p:spPr bwMode="auto">
            <a:xfrm>
              <a:off x="1137157" y="3907194"/>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0.4</a:t>
              </a:r>
            </a:p>
          </p:txBody>
        </p:sp>
        <p:sp>
          <p:nvSpPr>
            <p:cNvPr id="16" name="TextBox 37">
              <a:extLst>
                <a:ext uri="{FF2B5EF4-FFF2-40B4-BE49-F238E27FC236}">
                  <a16:creationId xmlns:a16="http://schemas.microsoft.com/office/drawing/2014/main" id="{520CB738-2944-1942-8831-C670072D0589}"/>
                </a:ext>
              </a:extLst>
            </p:cNvPr>
            <p:cNvSpPr txBox="1">
              <a:spLocks noChangeArrowheads="1"/>
            </p:cNvSpPr>
            <p:nvPr/>
          </p:nvSpPr>
          <p:spPr bwMode="auto">
            <a:xfrm>
              <a:off x="1159232" y="3390498"/>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0.6</a:t>
              </a:r>
            </a:p>
          </p:txBody>
        </p:sp>
        <p:sp>
          <p:nvSpPr>
            <p:cNvPr id="17" name="TextBox 38">
              <a:extLst>
                <a:ext uri="{FF2B5EF4-FFF2-40B4-BE49-F238E27FC236}">
                  <a16:creationId xmlns:a16="http://schemas.microsoft.com/office/drawing/2014/main" id="{B8DBFC0A-3BDB-9236-22AB-32B1554D86CD}"/>
                </a:ext>
              </a:extLst>
            </p:cNvPr>
            <p:cNvSpPr txBox="1">
              <a:spLocks noChangeArrowheads="1"/>
            </p:cNvSpPr>
            <p:nvPr/>
          </p:nvSpPr>
          <p:spPr bwMode="auto">
            <a:xfrm>
              <a:off x="1154848" y="2900585"/>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0.8</a:t>
              </a:r>
            </a:p>
          </p:txBody>
        </p:sp>
        <p:sp>
          <p:nvSpPr>
            <p:cNvPr id="18" name="TextBox 39">
              <a:extLst>
                <a:ext uri="{FF2B5EF4-FFF2-40B4-BE49-F238E27FC236}">
                  <a16:creationId xmlns:a16="http://schemas.microsoft.com/office/drawing/2014/main" id="{D7DDFF62-9AAF-683D-5F21-22C210B421A7}"/>
                </a:ext>
              </a:extLst>
            </p:cNvPr>
            <p:cNvSpPr txBox="1">
              <a:spLocks noChangeArrowheads="1"/>
            </p:cNvSpPr>
            <p:nvPr/>
          </p:nvSpPr>
          <p:spPr bwMode="auto">
            <a:xfrm>
              <a:off x="1159232" y="2373919"/>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1.0</a:t>
              </a:r>
            </a:p>
          </p:txBody>
        </p:sp>
      </p:grpSp>
      <p:sp>
        <p:nvSpPr>
          <p:cNvPr id="19" name="TextBox 46">
            <a:extLst>
              <a:ext uri="{FF2B5EF4-FFF2-40B4-BE49-F238E27FC236}">
                <a16:creationId xmlns:a16="http://schemas.microsoft.com/office/drawing/2014/main" id="{581F9CF0-9B03-EBA8-058A-44F122646337}"/>
              </a:ext>
            </a:extLst>
          </p:cNvPr>
          <p:cNvSpPr txBox="1">
            <a:spLocks noChangeArrowheads="1"/>
          </p:cNvSpPr>
          <p:nvPr/>
        </p:nvSpPr>
        <p:spPr bwMode="auto">
          <a:xfrm>
            <a:off x="4503420" y="4383939"/>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a:t>
            </a:r>
          </a:p>
        </p:txBody>
      </p:sp>
      <p:sp>
        <p:nvSpPr>
          <p:cNvPr id="20" name="TextBox 47">
            <a:extLst>
              <a:ext uri="{FF2B5EF4-FFF2-40B4-BE49-F238E27FC236}">
                <a16:creationId xmlns:a16="http://schemas.microsoft.com/office/drawing/2014/main" id="{4C41BFFB-0B07-F053-D97C-EAD8754D2B1F}"/>
              </a:ext>
            </a:extLst>
          </p:cNvPr>
          <p:cNvSpPr txBox="1">
            <a:spLocks noChangeArrowheads="1"/>
          </p:cNvSpPr>
          <p:nvPr/>
        </p:nvSpPr>
        <p:spPr bwMode="auto">
          <a:xfrm>
            <a:off x="4882833" y="4383939"/>
            <a:ext cx="359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  2</a:t>
            </a:r>
          </a:p>
        </p:txBody>
      </p:sp>
      <p:sp>
        <p:nvSpPr>
          <p:cNvPr id="21" name="TextBox 48">
            <a:extLst>
              <a:ext uri="{FF2B5EF4-FFF2-40B4-BE49-F238E27FC236}">
                <a16:creationId xmlns:a16="http://schemas.microsoft.com/office/drawing/2014/main" id="{70A51C46-09F5-A0EA-4C97-498D9244CA51}"/>
              </a:ext>
            </a:extLst>
          </p:cNvPr>
          <p:cNvSpPr txBox="1">
            <a:spLocks noChangeArrowheads="1"/>
          </p:cNvSpPr>
          <p:nvPr/>
        </p:nvSpPr>
        <p:spPr bwMode="auto">
          <a:xfrm>
            <a:off x="5220970" y="4383939"/>
            <a:ext cx="465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     4</a:t>
            </a:r>
          </a:p>
        </p:txBody>
      </p:sp>
      <p:sp>
        <p:nvSpPr>
          <p:cNvPr id="22" name="TextBox 49">
            <a:extLst>
              <a:ext uri="{FF2B5EF4-FFF2-40B4-BE49-F238E27FC236}">
                <a16:creationId xmlns:a16="http://schemas.microsoft.com/office/drawing/2014/main" id="{E1B8BB86-7689-B1F7-F39B-59B273AB1C5C}"/>
              </a:ext>
            </a:extLst>
          </p:cNvPr>
          <p:cNvSpPr txBox="1">
            <a:spLocks noChangeArrowheads="1"/>
          </p:cNvSpPr>
          <p:nvPr/>
        </p:nvSpPr>
        <p:spPr bwMode="auto">
          <a:xfrm>
            <a:off x="5894070" y="4383939"/>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 6</a:t>
            </a:r>
          </a:p>
        </p:txBody>
      </p:sp>
      <p:sp>
        <p:nvSpPr>
          <p:cNvPr id="23" name="TextBox 50">
            <a:extLst>
              <a:ext uri="{FF2B5EF4-FFF2-40B4-BE49-F238E27FC236}">
                <a16:creationId xmlns:a16="http://schemas.microsoft.com/office/drawing/2014/main" id="{618D5C0A-22A8-F681-CD20-456167072909}"/>
              </a:ext>
            </a:extLst>
          </p:cNvPr>
          <p:cNvSpPr txBox="1">
            <a:spLocks noChangeArrowheads="1"/>
          </p:cNvSpPr>
          <p:nvPr/>
        </p:nvSpPr>
        <p:spPr bwMode="auto">
          <a:xfrm>
            <a:off x="6384608" y="4383939"/>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 8</a:t>
            </a:r>
          </a:p>
        </p:txBody>
      </p:sp>
      <p:sp>
        <p:nvSpPr>
          <p:cNvPr id="24" name="TextBox 51">
            <a:extLst>
              <a:ext uri="{FF2B5EF4-FFF2-40B4-BE49-F238E27FC236}">
                <a16:creationId xmlns:a16="http://schemas.microsoft.com/office/drawing/2014/main" id="{1A034A28-8807-5309-66B1-16CBCB4C174C}"/>
              </a:ext>
            </a:extLst>
          </p:cNvPr>
          <p:cNvSpPr txBox="1">
            <a:spLocks noChangeArrowheads="1"/>
          </p:cNvSpPr>
          <p:nvPr/>
        </p:nvSpPr>
        <p:spPr bwMode="auto">
          <a:xfrm>
            <a:off x="6868795" y="4383939"/>
            <a:ext cx="39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10</a:t>
            </a:r>
          </a:p>
        </p:txBody>
      </p:sp>
      <p:grpSp>
        <p:nvGrpSpPr>
          <p:cNvPr id="25" name="Group 24">
            <a:extLst>
              <a:ext uri="{FF2B5EF4-FFF2-40B4-BE49-F238E27FC236}">
                <a16:creationId xmlns:a16="http://schemas.microsoft.com/office/drawing/2014/main" id="{09EBDD1A-311B-0F42-7513-73FAE7481070}"/>
              </a:ext>
            </a:extLst>
          </p:cNvPr>
          <p:cNvGrpSpPr/>
          <p:nvPr/>
        </p:nvGrpSpPr>
        <p:grpSpPr>
          <a:xfrm>
            <a:off x="8460256" y="1219753"/>
            <a:ext cx="2699957" cy="3394020"/>
            <a:chOff x="5268097" y="2080054"/>
            <a:chExt cx="2699957" cy="3394019"/>
          </a:xfrm>
          <a:noFill/>
        </p:grpSpPr>
        <p:sp>
          <p:nvSpPr>
            <p:cNvPr id="26" name="Freeform 25">
              <a:extLst>
                <a:ext uri="{FF2B5EF4-FFF2-40B4-BE49-F238E27FC236}">
                  <a16:creationId xmlns:a16="http://schemas.microsoft.com/office/drawing/2014/main" id="{2AA9F0B7-0323-FB77-A0F0-857AC96854E9}"/>
                </a:ext>
              </a:extLst>
            </p:cNvPr>
            <p:cNvSpPr/>
            <p:nvPr/>
          </p:nvSpPr>
          <p:spPr bwMode="auto">
            <a:xfrm>
              <a:off x="5379308" y="2413686"/>
              <a:ext cx="2388973" cy="2553730"/>
            </a:xfrm>
            <a:custGeom>
              <a:avLst/>
              <a:gdLst>
                <a:gd name="connsiteX0" fmla="*/ 0 w 2388973"/>
                <a:gd name="connsiteY0" fmla="*/ 2314833 h 2553730"/>
                <a:gd name="connsiteX1" fmla="*/ 8238 w 2388973"/>
                <a:gd name="connsiteY1" fmla="*/ 2553730 h 2553730"/>
                <a:gd name="connsiteX2" fmla="*/ 486033 w 2388973"/>
                <a:gd name="connsiteY2" fmla="*/ 2421925 h 2553730"/>
                <a:gd name="connsiteX3" fmla="*/ 1087395 w 2388973"/>
                <a:gd name="connsiteY3" fmla="*/ 2281882 h 2553730"/>
                <a:gd name="connsiteX4" fmla="*/ 1787611 w 2388973"/>
                <a:gd name="connsiteY4" fmla="*/ 2183028 h 2553730"/>
                <a:gd name="connsiteX5" fmla="*/ 1902941 w 2388973"/>
                <a:gd name="connsiteY5" fmla="*/ 2158314 h 2553730"/>
                <a:gd name="connsiteX6" fmla="*/ 2372497 w 2388973"/>
                <a:gd name="connsiteY6" fmla="*/ 2100649 h 2553730"/>
                <a:gd name="connsiteX7" fmla="*/ 2388973 w 2388973"/>
                <a:gd name="connsiteY7" fmla="*/ 0 h 2553730"/>
                <a:gd name="connsiteX8" fmla="*/ 2034746 w 2388973"/>
                <a:gd name="connsiteY8" fmla="*/ 205946 h 2553730"/>
                <a:gd name="connsiteX9" fmla="*/ 1614616 w 2388973"/>
                <a:gd name="connsiteY9" fmla="*/ 601363 h 2553730"/>
                <a:gd name="connsiteX10" fmla="*/ 1243914 w 2388973"/>
                <a:gd name="connsiteY10" fmla="*/ 1210963 h 2553730"/>
                <a:gd name="connsiteX11" fmla="*/ 815546 w 2388973"/>
                <a:gd name="connsiteY11" fmla="*/ 1804087 h 2553730"/>
                <a:gd name="connsiteX12" fmla="*/ 172995 w 2388973"/>
                <a:gd name="connsiteY12" fmla="*/ 2281882 h 2553730"/>
                <a:gd name="connsiteX13" fmla="*/ 0 w 2388973"/>
                <a:gd name="connsiteY13" fmla="*/ 2314833 h 25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8973" h="2553730">
                  <a:moveTo>
                    <a:pt x="0" y="2314833"/>
                  </a:moveTo>
                  <a:lnTo>
                    <a:pt x="8238" y="2553730"/>
                  </a:lnTo>
                  <a:lnTo>
                    <a:pt x="486033" y="2421925"/>
                  </a:lnTo>
                  <a:lnTo>
                    <a:pt x="1087395" y="2281882"/>
                  </a:lnTo>
                  <a:lnTo>
                    <a:pt x="1787611" y="2183028"/>
                  </a:lnTo>
                  <a:lnTo>
                    <a:pt x="1902941" y="2158314"/>
                  </a:lnTo>
                  <a:lnTo>
                    <a:pt x="2372497" y="2100649"/>
                  </a:lnTo>
                  <a:lnTo>
                    <a:pt x="2388973" y="0"/>
                  </a:lnTo>
                  <a:lnTo>
                    <a:pt x="2034746" y="205946"/>
                  </a:lnTo>
                  <a:lnTo>
                    <a:pt x="1614616" y="601363"/>
                  </a:lnTo>
                  <a:lnTo>
                    <a:pt x="1243914" y="1210963"/>
                  </a:lnTo>
                  <a:lnTo>
                    <a:pt x="815546" y="1804087"/>
                  </a:lnTo>
                  <a:lnTo>
                    <a:pt x="172995" y="2281882"/>
                  </a:lnTo>
                  <a:lnTo>
                    <a:pt x="0" y="2314833"/>
                  </a:lnTo>
                  <a:close/>
                </a:path>
              </a:pathLst>
            </a:custGeom>
            <a:solidFill>
              <a:srgbClr val="B9CAFF"/>
            </a:solidFill>
            <a:ln w="12700"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IT">
                <a:latin typeface="Lato" panose="020F0502020204030203" pitchFamily="34" charset="77"/>
              </a:endParaRPr>
            </a:p>
          </p:txBody>
        </p:sp>
        <p:sp>
          <p:nvSpPr>
            <p:cNvPr id="27" name="Freeform 26">
              <a:extLst>
                <a:ext uri="{FF2B5EF4-FFF2-40B4-BE49-F238E27FC236}">
                  <a16:creationId xmlns:a16="http://schemas.microsoft.com/office/drawing/2014/main" id="{7A218076-EEC6-C4CD-B39D-4074B39AF435}"/>
                </a:ext>
              </a:extLst>
            </p:cNvPr>
            <p:cNvSpPr/>
            <p:nvPr/>
          </p:nvSpPr>
          <p:spPr bwMode="auto">
            <a:xfrm>
              <a:off x="5379308" y="2973859"/>
              <a:ext cx="2387409" cy="1878227"/>
            </a:xfrm>
            <a:custGeom>
              <a:avLst/>
              <a:gdLst>
                <a:gd name="connsiteX0" fmla="*/ 0 w 2413687"/>
                <a:gd name="connsiteY0" fmla="*/ 1878227 h 1878227"/>
                <a:gd name="connsiteX1" fmla="*/ 461319 w 2413687"/>
                <a:gd name="connsiteY1" fmla="*/ 1729946 h 1878227"/>
                <a:gd name="connsiteX2" fmla="*/ 955589 w 2413687"/>
                <a:gd name="connsiteY2" fmla="*/ 1400433 h 1878227"/>
                <a:gd name="connsiteX3" fmla="*/ 1589903 w 2413687"/>
                <a:gd name="connsiteY3" fmla="*/ 840260 h 1878227"/>
                <a:gd name="connsiteX4" fmla="*/ 1977081 w 2413687"/>
                <a:gd name="connsiteY4" fmla="*/ 378941 h 1878227"/>
                <a:gd name="connsiteX5" fmla="*/ 2166551 w 2413687"/>
                <a:gd name="connsiteY5" fmla="*/ 181233 h 1878227"/>
                <a:gd name="connsiteX6" fmla="*/ 2413687 w 2413687"/>
                <a:gd name="connsiteY6" fmla="*/ 0 h 187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687" h="1878227">
                  <a:moveTo>
                    <a:pt x="0" y="1878227"/>
                  </a:moveTo>
                  <a:cubicBezTo>
                    <a:pt x="151027" y="1843902"/>
                    <a:pt x="302054" y="1809578"/>
                    <a:pt x="461319" y="1729946"/>
                  </a:cubicBezTo>
                  <a:cubicBezTo>
                    <a:pt x="620584" y="1650314"/>
                    <a:pt x="767492" y="1548714"/>
                    <a:pt x="955589" y="1400433"/>
                  </a:cubicBezTo>
                  <a:cubicBezTo>
                    <a:pt x="1143686" y="1252152"/>
                    <a:pt x="1419654" y="1010509"/>
                    <a:pt x="1589903" y="840260"/>
                  </a:cubicBezTo>
                  <a:cubicBezTo>
                    <a:pt x="1760152" y="670011"/>
                    <a:pt x="1880973" y="488779"/>
                    <a:pt x="1977081" y="378941"/>
                  </a:cubicBezTo>
                  <a:cubicBezTo>
                    <a:pt x="2073189" y="269103"/>
                    <a:pt x="2093783" y="244390"/>
                    <a:pt x="2166551" y="181233"/>
                  </a:cubicBezTo>
                  <a:cubicBezTo>
                    <a:pt x="2239319" y="118076"/>
                    <a:pt x="2326503" y="59038"/>
                    <a:pt x="2413687" y="0"/>
                  </a:cubicBezTo>
                </a:path>
              </a:pathLst>
            </a:custGeom>
            <a:grpFill/>
            <a:ln w="38100" cap="flat" cmpd="sng" algn="ctr">
              <a:solidFill>
                <a:srgbClr val="FF0000"/>
              </a:solidFill>
              <a:prstDash val="solid"/>
              <a:round/>
              <a:headEnd type="none" w="med" len="med"/>
              <a:tailEnd type="none" w="med" len="med"/>
            </a:ln>
            <a:effectLst/>
          </p:spPr>
          <p:txBody>
            <a:bodyPr/>
            <a:lstStyle/>
            <a:p>
              <a:pPr eaLnBrk="1" fontAlgn="auto" hangingPunct="1">
                <a:spcBef>
                  <a:spcPts val="0"/>
                </a:spcBef>
                <a:spcAft>
                  <a:spcPts val="0"/>
                </a:spcAft>
                <a:defRPr/>
              </a:pPr>
              <a:endParaRPr lang="en-IT">
                <a:latin typeface="Lato" panose="020F0502020204030203" pitchFamily="34" charset="77"/>
              </a:endParaRPr>
            </a:p>
          </p:txBody>
        </p:sp>
        <p:sp>
          <p:nvSpPr>
            <p:cNvPr id="28" name="Rectangle 27">
              <a:extLst>
                <a:ext uri="{FF2B5EF4-FFF2-40B4-BE49-F238E27FC236}">
                  <a16:creationId xmlns:a16="http://schemas.microsoft.com/office/drawing/2014/main" id="{65B2ACC5-EBA8-6DC0-E400-9501DE8FA65D}"/>
                </a:ext>
              </a:extLst>
            </p:cNvPr>
            <p:cNvSpPr/>
            <p:nvPr/>
          </p:nvSpPr>
          <p:spPr bwMode="auto">
            <a:xfrm>
              <a:off x="5268097" y="2080054"/>
              <a:ext cx="2599038" cy="3060358"/>
            </a:xfrm>
            <a:prstGeom prst="rect">
              <a:avLst/>
            </a:prstGeom>
            <a:grpFill/>
            <a:ln w="12700"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endParaRPr lang="en-IT">
                <a:latin typeface="Lato" panose="020F0502020204030203" pitchFamily="34" charset="77"/>
              </a:endParaRPr>
            </a:p>
          </p:txBody>
        </p:sp>
        <p:sp>
          <p:nvSpPr>
            <p:cNvPr id="29" name="TextBox 28">
              <a:extLst>
                <a:ext uri="{FF2B5EF4-FFF2-40B4-BE49-F238E27FC236}">
                  <a16:creationId xmlns:a16="http://schemas.microsoft.com/office/drawing/2014/main" id="{A1DD9D01-F395-5C2F-F477-F76BFDA53309}"/>
                </a:ext>
              </a:extLst>
            </p:cNvPr>
            <p:cNvSpPr txBox="1"/>
            <p:nvPr/>
          </p:nvSpPr>
          <p:spPr>
            <a:xfrm>
              <a:off x="5272842" y="5166296"/>
              <a:ext cx="288862" cy="307777"/>
            </a:xfrm>
            <a:prstGeom prst="rect">
              <a:avLst/>
            </a:prstGeom>
            <a:grpFill/>
          </p:spPr>
          <p:txBody>
            <a:bodyPr wrap="none">
              <a:spAutoFit/>
            </a:bodyPr>
            <a:lstStyle/>
            <a:p>
              <a:pPr eaLnBrk="1" fontAlgn="auto" hangingPunct="1">
                <a:spcBef>
                  <a:spcPts val="0"/>
                </a:spcBef>
                <a:spcAft>
                  <a:spcPts val="0"/>
                </a:spcAft>
                <a:defRPr/>
              </a:pPr>
              <a:r>
                <a:rPr lang="en-IT" sz="1400">
                  <a:latin typeface="Lato" panose="020F0502020204030203" pitchFamily="34" charset="77"/>
                  <a:cs typeface="Arial" panose="020B0604020202020204" pitchFamily="34" charset="0"/>
                </a:rPr>
                <a:t>0</a:t>
              </a:r>
            </a:p>
          </p:txBody>
        </p:sp>
        <p:sp>
          <p:nvSpPr>
            <p:cNvPr id="30" name="TextBox 29">
              <a:extLst>
                <a:ext uri="{FF2B5EF4-FFF2-40B4-BE49-F238E27FC236}">
                  <a16:creationId xmlns:a16="http://schemas.microsoft.com/office/drawing/2014/main" id="{6DA7C5AF-BB99-30DD-C08C-681C76B262E8}"/>
                </a:ext>
              </a:extLst>
            </p:cNvPr>
            <p:cNvSpPr txBox="1"/>
            <p:nvPr/>
          </p:nvSpPr>
          <p:spPr>
            <a:xfrm>
              <a:off x="5651712" y="5166296"/>
              <a:ext cx="359394" cy="307777"/>
            </a:xfrm>
            <a:prstGeom prst="rect">
              <a:avLst/>
            </a:prstGeom>
            <a:grpFill/>
          </p:spPr>
          <p:txBody>
            <a:bodyPr wrap="none">
              <a:spAutoFit/>
            </a:bodyPr>
            <a:lstStyle/>
            <a:p>
              <a:pPr eaLnBrk="1" fontAlgn="auto" hangingPunct="1">
                <a:spcBef>
                  <a:spcPts val="0"/>
                </a:spcBef>
                <a:spcAft>
                  <a:spcPts val="0"/>
                </a:spcAft>
                <a:defRPr/>
              </a:pPr>
              <a:r>
                <a:rPr lang="en-IT" sz="1400">
                  <a:latin typeface="Lato" panose="020F0502020204030203" pitchFamily="34" charset="77"/>
                  <a:cs typeface="Arial" panose="020B0604020202020204" pitchFamily="34" charset="0"/>
                </a:rPr>
                <a:t>  2</a:t>
              </a:r>
            </a:p>
          </p:txBody>
        </p:sp>
        <p:sp>
          <p:nvSpPr>
            <p:cNvPr id="31" name="TextBox 30">
              <a:extLst>
                <a:ext uri="{FF2B5EF4-FFF2-40B4-BE49-F238E27FC236}">
                  <a16:creationId xmlns:a16="http://schemas.microsoft.com/office/drawing/2014/main" id="{FEEEC760-E5C1-8B3F-6CA8-4A4753336476}"/>
                </a:ext>
              </a:extLst>
            </p:cNvPr>
            <p:cNvSpPr txBox="1"/>
            <p:nvPr/>
          </p:nvSpPr>
          <p:spPr>
            <a:xfrm>
              <a:off x="6025208" y="5166296"/>
              <a:ext cx="429926" cy="307777"/>
            </a:xfrm>
            <a:prstGeom prst="rect">
              <a:avLst/>
            </a:prstGeom>
            <a:grpFill/>
          </p:spPr>
          <p:txBody>
            <a:bodyPr wrap="none">
              <a:spAutoFit/>
            </a:bodyPr>
            <a:lstStyle/>
            <a:p>
              <a:pPr eaLnBrk="1" fontAlgn="auto" hangingPunct="1">
                <a:spcBef>
                  <a:spcPts val="0"/>
                </a:spcBef>
                <a:spcAft>
                  <a:spcPts val="0"/>
                </a:spcAft>
                <a:defRPr/>
              </a:pPr>
              <a:r>
                <a:rPr lang="en-IT" sz="1400">
                  <a:latin typeface="Lato" panose="020F0502020204030203" pitchFamily="34" charset="77"/>
                  <a:cs typeface="Arial" panose="020B0604020202020204" pitchFamily="34" charset="0"/>
                </a:rPr>
                <a:t>    4</a:t>
              </a:r>
            </a:p>
          </p:txBody>
        </p:sp>
        <p:sp>
          <p:nvSpPr>
            <p:cNvPr id="32" name="TextBox 31">
              <a:extLst>
                <a:ext uri="{FF2B5EF4-FFF2-40B4-BE49-F238E27FC236}">
                  <a16:creationId xmlns:a16="http://schemas.microsoft.com/office/drawing/2014/main" id="{58466C7C-C07B-0AFC-E2CF-1708165D3771}"/>
                </a:ext>
              </a:extLst>
            </p:cNvPr>
            <p:cNvSpPr txBox="1"/>
            <p:nvPr/>
          </p:nvSpPr>
          <p:spPr>
            <a:xfrm>
              <a:off x="6663136" y="5166296"/>
              <a:ext cx="288862" cy="307777"/>
            </a:xfrm>
            <a:prstGeom prst="rect">
              <a:avLst/>
            </a:prstGeom>
            <a:grpFill/>
          </p:spPr>
          <p:txBody>
            <a:bodyPr wrap="none">
              <a:spAutoFit/>
            </a:bodyPr>
            <a:lstStyle/>
            <a:p>
              <a:pPr eaLnBrk="1" fontAlgn="auto" hangingPunct="1">
                <a:spcBef>
                  <a:spcPts val="0"/>
                </a:spcBef>
                <a:spcAft>
                  <a:spcPts val="0"/>
                </a:spcAft>
                <a:defRPr/>
              </a:pPr>
              <a:r>
                <a:rPr lang="en-IT" sz="1400">
                  <a:latin typeface="Lato" panose="020F0502020204030203" pitchFamily="34" charset="77"/>
                  <a:cs typeface="Arial" panose="020B0604020202020204" pitchFamily="34" charset="0"/>
                </a:rPr>
                <a:t>6</a:t>
              </a:r>
            </a:p>
          </p:txBody>
        </p:sp>
        <p:sp>
          <p:nvSpPr>
            <p:cNvPr id="33" name="TextBox 32">
              <a:extLst>
                <a:ext uri="{FF2B5EF4-FFF2-40B4-BE49-F238E27FC236}">
                  <a16:creationId xmlns:a16="http://schemas.microsoft.com/office/drawing/2014/main" id="{B4A7B60E-4FBA-2F3B-73B6-5D5A7B268778}"/>
                </a:ext>
              </a:extLst>
            </p:cNvPr>
            <p:cNvSpPr txBox="1"/>
            <p:nvPr/>
          </p:nvSpPr>
          <p:spPr>
            <a:xfrm>
              <a:off x="7125390" y="5166296"/>
              <a:ext cx="288862" cy="307777"/>
            </a:xfrm>
            <a:prstGeom prst="rect">
              <a:avLst/>
            </a:prstGeom>
            <a:grpFill/>
          </p:spPr>
          <p:txBody>
            <a:bodyPr wrap="none">
              <a:spAutoFit/>
            </a:bodyPr>
            <a:lstStyle/>
            <a:p>
              <a:pPr eaLnBrk="1" fontAlgn="auto" hangingPunct="1">
                <a:spcBef>
                  <a:spcPts val="0"/>
                </a:spcBef>
                <a:spcAft>
                  <a:spcPts val="0"/>
                </a:spcAft>
                <a:defRPr/>
              </a:pPr>
              <a:r>
                <a:rPr lang="en-IT" sz="1400">
                  <a:latin typeface="Lato" panose="020F0502020204030203" pitchFamily="34" charset="77"/>
                  <a:cs typeface="Arial" panose="020B0604020202020204" pitchFamily="34" charset="0"/>
                </a:rPr>
                <a:t>8</a:t>
              </a:r>
            </a:p>
          </p:txBody>
        </p:sp>
        <p:sp>
          <p:nvSpPr>
            <p:cNvPr id="34" name="TextBox 33">
              <a:extLst>
                <a:ext uri="{FF2B5EF4-FFF2-40B4-BE49-F238E27FC236}">
                  <a16:creationId xmlns:a16="http://schemas.microsoft.com/office/drawing/2014/main" id="{6AC6AF75-593A-D56F-B425-0DCBDDE66A44}"/>
                </a:ext>
              </a:extLst>
            </p:cNvPr>
            <p:cNvSpPr txBox="1"/>
            <p:nvPr/>
          </p:nvSpPr>
          <p:spPr>
            <a:xfrm>
              <a:off x="7574998" y="5166296"/>
              <a:ext cx="393056" cy="307777"/>
            </a:xfrm>
            <a:prstGeom prst="rect">
              <a:avLst/>
            </a:prstGeom>
            <a:grpFill/>
          </p:spPr>
          <p:txBody>
            <a:bodyPr wrap="none">
              <a:spAutoFit/>
            </a:bodyPr>
            <a:lstStyle/>
            <a:p>
              <a:pPr eaLnBrk="1" fontAlgn="auto" hangingPunct="1">
                <a:spcBef>
                  <a:spcPts val="0"/>
                </a:spcBef>
                <a:spcAft>
                  <a:spcPts val="0"/>
                </a:spcAft>
                <a:defRPr/>
              </a:pPr>
              <a:r>
                <a:rPr lang="en-IT" sz="1400">
                  <a:latin typeface="Lato" panose="020F0502020204030203" pitchFamily="34" charset="77"/>
                  <a:cs typeface="Arial" panose="020B0604020202020204" pitchFamily="34" charset="0"/>
                </a:rPr>
                <a:t>10</a:t>
              </a:r>
            </a:p>
          </p:txBody>
        </p:sp>
        <p:grpSp>
          <p:nvGrpSpPr>
            <p:cNvPr id="35" name="Group 34">
              <a:extLst>
                <a:ext uri="{FF2B5EF4-FFF2-40B4-BE49-F238E27FC236}">
                  <a16:creationId xmlns:a16="http://schemas.microsoft.com/office/drawing/2014/main" id="{6EF53723-175F-6512-18C8-9FDD558B6C60}"/>
                </a:ext>
              </a:extLst>
            </p:cNvPr>
            <p:cNvGrpSpPr/>
            <p:nvPr/>
          </p:nvGrpSpPr>
          <p:grpSpPr>
            <a:xfrm>
              <a:off x="5379308" y="5140412"/>
              <a:ext cx="2387409" cy="67774"/>
              <a:chOff x="5379308" y="5140412"/>
              <a:chExt cx="2387409" cy="67774"/>
            </a:xfrm>
            <a:grpFill/>
          </p:grpSpPr>
          <p:cxnSp>
            <p:nvCxnSpPr>
              <p:cNvPr id="36" name="Straight Connector 35">
                <a:extLst>
                  <a:ext uri="{FF2B5EF4-FFF2-40B4-BE49-F238E27FC236}">
                    <a16:creationId xmlns:a16="http://schemas.microsoft.com/office/drawing/2014/main" id="{C9090607-643E-646D-AD26-02A3D6D41778}"/>
                  </a:ext>
                </a:extLst>
              </p:cNvPr>
              <p:cNvCxnSpPr>
                <a:cxnSpLocks/>
              </p:cNvCxnSpPr>
              <p:nvPr/>
            </p:nvCxnSpPr>
            <p:spPr bwMode="auto">
              <a:xfrm>
                <a:off x="5385420" y="5140412"/>
                <a:ext cx="1317" cy="0"/>
              </a:xfrm>
              <a:prstGeom prst="line">
                <a:avLst/>
              </a:prstGeom>
              <a:grpFill/>
              <a:ln w="127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1C116111-4D7F-0CDD-8203-839F8B0EA35B}"/>
                  </a:ext>
                </a:extLst>
              </p:cNvPr>
              <p:cNvCxnSpPr>
                <a:cxnSpLocks/>
              </p:cNvCxnSpPr>
              <p:nvPr/>
            </p:nvCxnSpPr>
            <p:spPr bwMode="auto">
              <a:xfrm>
                <a:off x="5379308" y="5140412"/>
                <a:ext cx="0" cy="67774"/>
              </a:xfrm>
              <a:prstGeom prst="line">
                <a:avLst/>
              </a:prstGeom>
              <a:grpFill/>
              <a:ln w="12700"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9FFF608-8ED9-6632-BE13-2057403E5BD3}"/>
                  </a:ext>
                </a:extLst>
              </p:cNvPr>
              <p:cNvCxnSpPr>
                <a:cxnSpLocks/>
              </p:cNvCxnSpPr>
              <p:nvPr/>
            </p:nvCxnSpPr>
            <p:spPr bwMode="auto">
              <a:xfrm>
                <a:off x="5856173" y="5140412"/>
                <a:ext cx="0" cy="67774"/>
              </a:xfrm>
              <a:prstGeom prst="line">
                <a:avLst/>
              </a:prstGeom>
              <a:grpFill/>
              <a:ln w="127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4F75664A-53C4-7BE2-9B52-D9941EB7BFE2}"/>
                  </a:ext>
                </a:extLst>
              </p:cNvPr>
              <p:cNvCxnSpPr>
                <a:cxnSpLocks/>
              </p:cNvCxnSpPr>
              <p:nvPr/>
            </p:nvCxnSpPr>
            <p:spPr bwMode="auto">
              <a:xfrm>
                <a:off x="6316182" y="5140412"/>
                <a:ext cx="0" cy="67774"/>
              </a:xfrm>
              <a:prstGeom prst="line">
                <a:avLst/>
              </a:prstGeom>
              <a:grpFill/>
              <a:ln w="12700"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92007A37-7B4D-CC78-708C-3BFD8D56FA0B}"/>
                  </a:ext>
                </a:extLst>
              </p:cNvPr>
              <p:cNvCxnSpPr>
                <a:cxnSpLocks/>
              </p:cNvCxnSpPr>
              <p:nvPr/>
            </p:nvCxnSpPr>
            <p:spPr bwMode="auto">
              <a:xfrm>
                <a:off x="6801475" y="5140412"/>
                <a:ext cx="0" cy="67774"/>
              </a:xfrm>
              <a:prstGeom prst="line">
                <a:avLst/>
              </a:prstGeom>
              <a:grpFill/>
              <a:ln w="12700"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0E08224A-370F-4632-3877-D177C19864AD}"/>
                  </a:ext>
                </a:extLst>
              </p:cNvPr>
              <p:cNvCxnSpPr>
                <a:cxnSpLocks/>
              </p:cNvCxnSpPr>
              <p:nvPr/>
            </p:nvCxnSpPr>
            <p:spPr bwMode="auto">
              <a:xfrm>
                <a:off x="7266582" y="5140412"/>
                <a:ext cx="0" cy="67774"/>
              </a:xfrm>
              <a:prstGeom prst="line">
                <a:avLst/>
              </a:prstGeom>
              <a:grpFill/>
              <a:ln w="127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735D7567-8E9B-BF25-2414-AE02C54D526F}"/>
                  </a:ext>
                </a:extLst>
              </p:cNvPr>
              <p:cNvCxnSpPr>
                <a:cxnSpLocks/>
              </p:cNvCxnSpPr>
              <p:nvPr/>
            </p:nvCxnSpPr>
            <p:spPr bwMode="auto">
              <a:xfrm>
                <a:off x="7766717" y="5140412"/>
                <a:ext cx="0" cy="67774"/>
              </a:xfrm>
              <a:prstGeom prst="line">
                <a:avLst/>
              </a:prstGeom>
              <a:grpFill/>
              <a:ln w="12700" cap="flat" cmpd="sng" algn="ctr">
                <a:solidFill>
                  <a:schemeClr val="tx1"/>
                </a:solidFill>
                <a:prstDash val="solid"/>
                <a:round/>
                <a:headEnd type="none" w="med" len="med"/>
                <a:tailEnd type="none" w="med" len="med"/>
              </a:ln>
              <a:effectLst/>
            </p:spPr>
          </p:cxnSp>
        </p:grpSp>
      </p:grpSp>
      <p:grpSp>
        <p:nvGrpSpPr>
          <p:cNvPr id="43" name="Group 63">
            <a:extLst>
              <a:ext uri="{FF2B5EF4-FFF2-40B4-BE49-F238E27FC236}">
                <a16:creationId xmlns:a16="http://schemas.microsoft.com/office/drawing/2014/main" id="{D5817E4A-5E32-BD9F-DDB0-43D91A8C9793}"/>
              </a:ext>
            </a:extLst>
          </p:cNvPr>
          <p:cNvGrpSpPr>
            <a:grpSpLocks/>
          </p:cNvGrpSpPr>
          <p:nvPr/>
        </p:nvGrpSpPr>
        <p:grpSpPr bwMode="auto">
          <a:xfrm>
            <a:off x="4652645" y="4349014"/>
            <a:ext cx="2387600" cy="68263"/>
            <a:chOff x="5379308" y="5140412"/>
            <a:chExt cx="2387409" cy="67774"/>
          </a:xfrm>
        </p:grpSpPr>
        <p:cxnSp>
          <p:nvCxnSpPr>
            <p:cNvPr id="44" name="Straight Connector 64">
              <a:extLst>
                <a:ext uri="{FF2B5EF4-FFF2-40B4-BE49-F238E27FC236}">
                  <a16:creationId xmlns:a16="http://schemas.microsoft.com/office/drawing/2014/main" id="{B290BB11-8875-AEB0-29AB-C05DB6BF8BAE}"/>
                </a:ext>
              </a:extLst>
            </p:cNvPr>
            <p:cNvCxnSpPr>
              <a:cxnSpLocks/>
            </p:cNvCxnSpPr>
            <p:nvPr/>
          </p:nvCxnSpPr>
          <p:spPr bwMode="auto">
            <a:xfrm>
              <a:off x="5385420" y="5140412"/>
              <a:ext cx="131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5" name="Straight Connector 65">
              <a:extLst>
                <a:ext uri="{FF2B5EF4-FFF2-40B4-BE49-F238E27FC236}">
                  <a16:creationId xmlns:a16="http://schemas.microsoft.com/office/drawing/2014/main" id="{373C3C84-3B62-EF55-3A5E-FBBB9D9C6CC8}"/>
                </a:ext>
              </a:extLst>
            </p:cNvPr>
            <p:cNvCxnSpPr>
              <a:cxnSpLocks/>
            </p:cNvCxnSpPr>
            <p:nvPr/>
          </p:nvCxnSpPr>
          <p:spPr bwMode="auto">
            <a:xfrm>
              <a:off x="5379308" y="5140412"/>
              <a:ext cx="0" cy="6777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66">
              <a:extLst>
                <a:ext uri="{FF2B5EF4-FFF2-40B4-BE49-F238E27FC236}">
                  <a16:creationId xmlns:a16="http://schemas.microsoft.com/office/drawing/2014/main" id="{FE228666-ECF9-2F83-FE99-C4BDDA46FCF6}"/>
                </a:ext>
              </a:extLst>
            </p:cNvPr>
            <p:cNvCxnSpPr>
              <a:cxnSpLocks/>
            </p:cNvCxnSpPr>
            <p:nvPr/>
          </p:nvCxnSpPr>
          <p:spPr bwMode="auto">
            <a:xfrm>
              <a:off x="5856173" y="5140412"/>
              <a:ext cx="0" cy="6777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67">
              <a:extLst>
                <a:ext uri="{FF2B5EF4-FFF2-40B4-BE49-F238E27FC236}">
                  <a16:creationId xmlns:a16="http://schemas.microsoft.com/office/drawing/2014/main" id="{01587398-1CC7-A801-6B9F-F90989C372F8}"/>
                </a:ext>
              </a:extLst>
            </p:cNvPr>
            <p:cNvCxnSpPr>
              <a:cxnSpLocks/>
            </p:cNvCxnSpPr>
            <p:nvPr/>
          </p:nvCxnSpPr>
          <p:spPr bwMode="auto">
            <a:xfrm>
              <a:off x="6316182" y="5140412"/>
              <a:ext cx="0" cy="6777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68">
              <a:extLst>
                <a:ext uri="{FF2B5EF4-FFF2-40B4-BE49-F238E27FC236}">
                  <a16:creationId xmlns:a16="http://schemas.microsoft.com/office/drawing/2014/main" id="{B46C3A92-875A-14F3-C78A-57676E5B79E1}"/>
                </a:ext>
              </a:extLst>
            </p:cNvPr>
            <p:cNvCxnSpPr>
              <a:cxnSpLocks/>
            </p:cNvCxnSpPr>
            <p:nvPr/>
          </p:nvCxnSpPr>
          <p:spPr bwMode="auto">
            <a:xfrm>
              <a:off x="6801475" y="5140412"/>
              <a:ext cx="0" cy="6777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 name="Straight Connector 69">
              <a:extLst>
                <a:ext uri="{FF2B5EF4-FFF2-40B4-BE49-F238E27FC236}">
                  <a16:creationId xmlns:a16="http://schemas.microsoft.com/office/drawing/2014/main" id="{19ECDE36-C2B5-1ECE-2A4E-78026E32DC39}"/>
                </a:ext>
              </a:extLst>
            </p:cNvPr>
            <p:cNvCxnSpPr>
              <a:cxnSpLocks/>
            </p:cNvCxnSpPr>
            <p:nvPr/>
          </p:nvCxnSpPr>
          <p:spPr bwMode="auto">
            <a:xfrm>
              <a:off x="7266582" y="5140412"/>
              <a:ext cx="0" cy="6777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70">
              <a:extLst>
                <a:ext uri="{FF2B5EF4-FFF2-40B4-BE49-F238E27FC236}">
                  <a16:creationId xmlns:a16="http://schemas.microsoft.com/office/drawing/2014/main" id="{A2C0E506-0B7B-922B-7B61-3A6CC7ACC72E}"/>
                </a:ext>
              </a:extLst>
            </p:cNvPr>
            <p:cNvCxnSpPr>
              <a:cxnSpLocks/>
            </p:cNvCxnSpPr>
            <p:nvPr/>
          </p:nvCxnSpPr>
          <p:spPr bwMode="auto">
            <a:xfrm>
              <a:off x="7766717" y="5140412"/>
              <a:ext cx="0" cy="6777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51" name="Rectangle 71">
            <a:extLst>
              <a:ext uri="{FF2B5EF4-FFF2-40B4-BE49-F238E27FC236}">
                <a16:creationId xmlns:a16="http://schemas.microsoft.com/office/drawing/2014/main" id="{483E658D-695B-E65F-4694-A4559ED62329}"/>
              </a:ext>
            </a:extLst>
          </p:cNvPr>
          <p:cNvSpPr>
            <a:spLocks noChangeArrowheads="1"/>
          </p:cNvSpPr>
          <p:nvPr/>
        </p:nvSpPr>
        <p:spPr bwMode="auto">
          <a:xfrm>
            <a:off x="4600258" y="1283552"/>
            <a:ext cx="2598737" cy="30607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endParaRPr lang="en-IT" altLang="en-IT" sz="1800">
              <a:latin typeface="Lato" panose="020F0502020204030203" pitchFamily="34" charset="77"/>
            </a:endParaRPr>
          </a:p>
        </p:txBody>
      </p:sp>
      <p:sp>
        <p:nvSpPr>
          <p:cNvPr id="52" name="TextBox 73">
            <a:extLst>
              <a:ext uri="{FF2B5EF4-FFF2-40B4-BE49-F238E27FC236}">
                <a16:creationId xmlns:a16="http://schemas.microsoft.com/office/drawing/2014/main" id="{7B75232F-D6DF-6436-69F8-10932644A9D2}"/>
              </a:ext>
            </a:extLst>
          </p:cNvPr>
          <p:cNvSpPr txBox="1">
            <a:spLocks noChangeArrowheads="1"/>
          </p:cNvSpPr>
          <p:nvPr/>
        </p:nvSpPr>
        <p:spPr bwMode="auto">
          <a:xfrm>
            <a:off x="4700270" y="4725252"/>
            <a:ext cx="2333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Voriconazole C</a:t>
            </a:r>
            <a:r>
              <a:rPr lang="en-IT" altLang="en-IT" sz="1400" baseline="-25000">
                <a:latin typeface="Lato" panose="020F0502020204030203" pitchFamily="34" charset="77"/>
                <a:cs typeface="Arial" panose="020B0604020202020204" pitchFamily="34" charset="0"/>
              </a:rPr>
              <a:t>min</a:t>
            </a:r>
            <a:r>
              <a:rPr lang="en-IT" altLang="en-IT" sz="1400">
                <a:latin typeface="Lato" panose="020F0502020204030203" pitchFamily="34" charset="77"/>
                <a:cs typeface="Arial" panose="020B0604020202020204" pitchFamily="34" charset="0"/>
              </a:rPr>
              <a:t> (mg/L)</a:t>
            </a:r>
          </a:p>
        </p:txBody>
      </p:sp>
      <p:sp>
        <p:nvSpPr>
          <p:cNvPr id="53" name="TextBox 74">
            <a:extLst>
              <a:ext uri="{FF2B5EF4-FFF2-40B4-BE49-F238E27FC236}">
                <a16:creationId xmlns:a16="http://schemas.microsoft.com/office/drawing/2014/main" id="{0C7A08DE-76CD-47D1-0A06-C3F38A91A82D}"/>
              </a:ext>
            </a:extLst>
          </p:cNvPr>
          <p:cNvSpPr txBox="1">
            <a:spLocks noChangeArrowheads="1"/>
          </p:cNvSpPr>
          <p:nvPr/>
        </p:nvSpPr>
        <p:spPr bwMode="auto">
          <a:xfrm>
            <a:off x="8815070" y="4626827"/>
            <a:ext cx="2335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Voriconazole C</a:t>
            </a:r>
            <a:r>
              <a:rPr lang="en-IT" altLang="en-IT" sz="1400" baseline="-25000">
                <a:latin typeface="Lato" panose="020F0502020204030203" pitchFamily="34" charset="77"/>
                <a:cs typeface="Arial" panose="020B0604020202020204" pitchFamily="34" charset="0"/>
              </a:rPr>
              <a:t>min</a:t>
            </a:r>
            <a:r>
              <a:rPr lang="en-IT" altLang="en-IT" sz="1400">
                <a:latin typeface="Lato" panose="020F0502020204030203" pitchFamily="34" charset="77"/>
                <a:cs typeface="Arial" panose="020B0604020202020204" pitchFamily="34" charset="0"/>
              </a:rPr>
              <a:t> (mg/L)</a:t>
            </a:r>
          </a:p>
        </p:txBody>
      </p:sp>
      <p:sp>
        <p:nvSpPr>
          <p:cNvPr id="54" name="TextBox 75">
            <a:extLst>
              <a:ext uri="{FF2B5EF4-FFF2-40B4-BE49-F238E27FC236}">
                <a16:creationId xmlns:a16="http://schemas.microsoft.com/office/drawing/2014/main" id="{10D8C253-9E79-2FF5-35CC-96D8624D7D49}"/>
              </a:ext>
            </a:extLst>
          </p:cNvPr>
          <p:cNvSpPr txBox="1">
            <a:spLocks noChangeArrowheads="1"/>
          </p:cNvSpPr>
          <p:nvPr/>
        </p:nvSpPr>
        <p:spPr bwMode="auto">
          <a:xfrm rot="16200000">
            <a:off x="2698522" y="2628164"/>
            <a:ext cx="2335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Probability of treatment-related hepatic AE</a:t>
            </a:r>
          </a:p>
        </p:txBody>
      </p:sp>
      <p:sp>
        <p:nvSpPr>
          <p:cNvPr id="55" name="TextBox 76">
            <a:extLst>
              <a:ext uri="{FF2B5EF4-FFF2-40B4-BE49-F238E27FC236}">
                <a16:creationId xmlns:a16="http://schemas.microsoft.com/office/drawing/2014/main" id="{48CDD025-5676-A685-67E8-43CBD75F7230}"/>
              </a:ext>
            </a:extLst>
          </p:cNvPr>
          <p:cNvSpPr txBox="1">
            <a:spLocks noChangeArrowheads="1"/>
          </p:cNvSpPr>
          <p:nvPr/>
        </p:nvSpPr>
        <p:spPr bwMode="auto">
          <a:xfrm rot="16200000">
            <a:off x="6651308" y="2488464"/>
            <a:ext cx="23352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Probability of treatment-related CNS AE</a:t>
            </a:r>
          </a:p>
        </p:txBody>
      </p:sp>
      <p:sp>
        <p:nvSpPr>
          <p:cNvPr id="56" name="TextBox 77">
            <a:extLst>
              <a:ext uri="{FF2B5EF4-FFF2-40B4-BE49-F238E27FC236}">
                <a16:creationId xmlns:a16="http://schemas.microsoft.com/office/drawing/2014/main" id="{C9B4B157-C3BA-42AD-FB06-92E2352DB8EA}"/>
              </a:ext>
            </a:extLst>
          </p:cNvPr>
          <p:cNvSpPr txBox="1">
            <a:spLocks noChangeArrowheads="1"/>
          </p:cNvSpPr>
          <p:nvPr/>
        </p:nvSpPr>
        <p:spPr bwMode="auto">
          <a:xfrm>
            <a:off x="4698683" y="1321652"/>
            <a:ext cx="2335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solidFill>
                  <a:schemeClr val="tx2"/>
                </a:solidFill>
                <a:latin typeface="Lato" panose="020F0502020204030203" pitchFamily="34" charset="77"/>
                <a:cs typeface="Arial" panose="020B0604020202020204" pitchFamily="34" charset="0"/>
              </a:rPr>
              <a:t>Cause or effect?</a:t>
            </a:r>
          </a:p>
        </p:txBody>
      </p:sp>
      <p:grpSp>
        <p:nvGrpSpPr>
          <p:cNvPr id="57" name="Group 79">
            <a:extLst>
              <a:ext uri="{FF2B5EF4-FFF2-40B4-BE49-F238E27FC236}">
                <a16:creationId xmlns:a16="http://schemas.microsoft.com/office/drawing/2014/main" id="{7EFC82B1-E7A1-7545-AF16-365E9AB07AF5}"/>
              </a:ext>
            </a:extLst>
          </p:cNvPr>
          <p:cNvGrpSpPr>
            <a:grpSpLocks/>
          </p:cNvGrpSpPr>
          <p:nvPr/>
        </p:nvGrpSpPr>
        <p:grpSpPr bwMode="auto">
          <a:xfrm>
            <a:off x="7976870" y="1286727"/>
            <a:ext cx="495300" cy="2892425"/>
            <a:chOff x="1137157" y="2373919"/>
            <a:chExt cx="496397" cy="2892216"/>
          </a:xfrm>
        </p:grpSpPr>
        <p:cxnSp>
          <p:nvCxnSpPr>
            <p:cNvPr id="58" name="Straight Connector 80">
              <a:extLst>
                <a:ext uri="{FF2B5EF4-FFF2-40B4-BE49-F238E27FC236}">
                  <a16:creationId xmlns:a16="http://schemas.microsoft.com/office/drawing/2014/main" id="{45624223-CE1C-129F-D0E8-877D4F10C758}"/>
                </a:ext>
              </a:extLst>
            </p:cNvPr>
            <p:cNvCxnSpPr>
              <a:cxnSpLocks/>
            </p:cNvCxnSpPr>
            <p:nvPr/>
          </p:nvCxnSpPr>
          <p:spPr bwMode="auto">
            <a:xfrm>
              <a:off x="1551175" y="2499887"/>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9" name="Straight Connector 81">
              <a:extLst>
                <a:ext uri="{FF2B5EF4-FFF2-40B4-BE49-F238E27FC236}">
                  <a16:creationId xmlns:a16="http://schemas.microsoft.com/office/drawing/2014/main" id="{93AE43B7-8694-4F91-D78F-B8EA12611956}"/>
                </a:ext>
              </a:extLst>
            </p:cNvPr>
            <p:cNvCxnSpPr>
              <a:cxnSpLocks/>
            </p:cNvCxnSpPr>
            <p:nvPr/>
          </p:nvCxnSpPr>
          <p:spPr bwMode="auto">
            <a:xfrm>
              <a:off x="1551175" y="3022508"/>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0" name="Straight Connector 82">
              <a:extLst>
                <a:ext uri="{FF2B5EF4-FFF2-40B4-BE49-F238E27FC236}">
                  <a16:creationId xmlns:a16="http://schemas.microsoft.com/office/drawing/2014/main" id="{569DADDA-614D-CF36-21B0-2F0D98B31B87}"/>
                </a:ext>
              </a:extLst>
            </p:cNvPr>
            <p:cNvCxnSpPr>
              <a:cxnSpLocks/>
            </p:cNvCxnSpPr>
            <p:nvPr/>
          </p:nvCxnSpPr>
          <p:spPr bwMode="auto">
            <a:xfrm>
              <a:off x="1551175" y="4062546"/>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1" name="Straight Connector 83">
              <a:extLst>
                <a:ext uri="{FF2B5EF4-FFF2-40B4-BE49-F238E27FC236}">
                  <a16:creationId xmlns:a16="http://schemas.microsoft.com/office/drawing/2014/main" id="{D074DE6C-4335-E8D4-F6B9-1888559246D3}"/>
                </a:ext>
              </a:extLst>
            </p:cNvPr>
            <p:cNvCxnSpPr>
              <a:cxnSpLocks/>
            </p:cNvCxnSpPr>
            <p:nvPr/>
          </p:nvCxnSpPr>
          <p:spPr bwMode="auto">
            <a:xfrm>
              <a:off x="1551175" y="3536951"/>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84">
              <a:extLst>
                <a:ext uri="{FF2B5EF4-FFF2-40B4-BE49-F238E27FC236}">
                  <a16:creationId xmlns:a16="http://schemas.microsoft.com/office/drawing/2014/main" id="{673F44E7-64B9-5BAB-F381-00C3A297980D}"/>
                </a:ext>
              </a:extLst>
            </p:cNvPr>
            <p:cNvCxnSpPr>
              <a:cxnSpLocks/>
            </p:cNvCxnSpPr>
            <p:nvPr/>
          </p:nvCxnSpPr>
          <p:spPr bwMode="auto">
            <a:xfrm>
              <a:off x="1551175" y="4580706"/>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85">
              <a:extLst>
                <a:ext uri="{FF2B5EF4-FFF2-40B4-BE49-F238E27FC236}">
                  <a16:creationId xmlns:a16="http://schemas.microsoft.com/office/drawing/2014/main" id="{ADC56C37-BAA3-1F97-DD2A-F5733F32ADE5}"/>
                </a:ext>
              </a:extLst>
            </p:cNvPr>
            <p:cNvCxnSpPr>
              <a:cxnSpLocks/>
            </p:cNvCxnSpPr>
            <p:nvPr/>
          </p:nvCxnSpPr>
          <p:spPr bwMode="auto">
            <a:xfrm>
              <a:off x="1551175" y="5112247"/>
              <a:ext cx="82379"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4" name="TextBox 86">
              <a:extLst>
                <a:ext uri="{FF2B5EF4-FFF2-40B4-BE49-F238E27FC236}">
                  <a16:creationId xmlns:a16="http://schemas.microsoft.com/office/drawing/2014/main" id="{6E6E12A8-285D-F07A-A55D-D5AA17524300}"/>
                </a:ext>
              </a:extLst>
            </p:cNvPr>
            <p:cNvSpPr txBox="1">
              <a:spLocks noChangeArrowheads="1"/>
            </p:cNvSpPr>
            <p:nvPr/>
          </p:nvSpPr>
          <p:spPr bwMode="auto">
            <a:xfrm>
              <a:off x="1138570" y="4958358"/>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0.0</a:t>
              </a:r>
            </a:p>
          </p:txBody>
        </p:sp>
        <p:sp>
          <p:nvSpPr>
            <p:cNvPr id="65" name="TextBox 87">
              <a:extLst>
                <a:ext uri="{FF2B5EF4-FFF2-40B4-BE49-F238E27FC236}">
                  <a16:creationId xmlns:a16="http://schemas.microsoft.com/office/drawing/2014/main" id="{D2FC42B6-37AE-C8E7-2C32-537422EC6367}"/>
                </a:ext>
              </a:extLst>
            </p:cNvPr>
            <p:cNvSpPr txBox="1">
              <a:spLocks noChangeArrowheads="1"/>
            </p:cNvSpPr>
            <p:nvPr/>
          </p:nvSpPr>
          <p:spPr bwMode="auto">
            <a:xfrm>
              <a:off x="1150524" y="4423875"/>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0.2</a:t>
              </a:r>
            </a:p>
          </p:txBody>
        </p:sp>
        <p:sp>
          <p:nvSpPr>
            <p:cNvPr id="66" name="TextBox 88">
              <a:extLst>
                <a:ext uri="{FF2B5EF4-FFF2-40B4-BE49-F238E27FC236}">
                  <a16:creationId xmlns:a16="http://schemas.microsoft.com/office/drawing/2014/main" id="{8E8945BC-5DFE-B4D0-B3CE-930E6080C7EF}"/>
                </a:ext>
              </a:extLst>
            </p:cNvPr>
            <p:cNvSpPr txBox="1">
              <a:spLocks noChangeArrowheads="1"/>
            </p:cNvSpPr>
            <p:nvPr/>
          </p:nvSpPr>
          <p:spPr bwMode="auto">
            <a:xfrm>
              <a:off x="1137157" y="3907194"/>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0.4</a:t>
              </a:r>
            </a:p>
          </p:txBody>
        </p:sp>
        <p:sp>
          <p:nvSpPr>
            <p:cNvPr id="67" name="TextBox 89">
              <a:extLst>
                <a:ext uri="{FF2B5EF4-FFF2-40B4-BE49-F238E27FC236}">
                  <a16:creationId xmlns:a16="http://schemas.microsoft.com/office/drawing/2014/main" id="{3B203769-581E-EA6B-4744-2E6B97F387BD}"/>
                </a:ext>
              </a:extLst>
            </p:cNvPr>
            <p:cNvSpPr txBox="1">
              <a:spLocks noChangeArrowheads="1"/>
            </p:cNvSpPr>
            <p:nvPr/>
          </p:nvSpPr>
          <p:spPr bwMode="auto">
            <a:xfrm>
              <a:off x="1159232" y="3390498"/>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0.6</a:t>
              </a:r>
            </a:p>
          </p:txBody>
        </p:sp>
        <p:sp>
          <p:nvSpPr>
            <p:cNvPr id="68" name="TextBox 90">
              <a:extLst>
                <a:ext uri="{FF2B5EF4-FFF2-40B4-BE49-F238E27FC236}">
                  <a16:creationId xmlns:a16="http://schemas.microsoft.com/office/drawing/2014/main" id="{92D883C9-5CB5-174D-9CBB-E1C8CC5DBCB1}"/>
                </a:ext>
              </a:extLst>
            </p:cNvPr>
            <p:cNvSpPr txBox="1">
              <a:spLocks noChangeArrowheads="1"/>
            </p:cNvSpPr>
            <p:nvPr/>
          </p:nvSpPr>
          <p:spPr bwMode="auto">
            <a:xfrm>
              <a:off x="1154848" y="2900585"/>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0.8</a:t>
              </a:r>
            </a:p>
          </p:txBody>
        </p:sp>
        <p:sp>
          <p:nvSpPr>
            <p:cNvPr id="69" name="TextBox 91">
              <a:extLst>
                <a:ext uri="{FF2B5EF4-FFF2-40B4-BE49-F238E27FC236}">
                  <a16:creationId xmlns:a16="http://schemas.microsoft.com/office/drawing/2014/main" id="{F10897B3-82EF-CBBE-F00B-5A63CB7E2A23}"/>
                </a:ext>
              </a:extLst>
            </p:cNvPr>
            <p:cNvSpPr txBox="1">
              <a:spLocks noChangeArrowheads="1"/>
            </p:cNvSpPr>
            <p:nvPr/>
          </p:nvSpPr>
          <p:spPr bwMode="auto">
            <a:xfrm>
              <a:off x="1159232" y="2373919"/>
              <a:ext cx="433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latin typeface="Lato" panose="020F0502020204030203" pitchFamily="34" charset="77"/>
                  <a:cs typeface="Arial" panose="020B0604020202020204" pitchFamily="34" charset="0"/>
                </a:rPr>
                <a:t>1.0</a:t>
              </a:r>
            </a:p>
          </p:txBody>
        </p:sp>
      </p:grpSp>
      <p:sp>
        <p:nvSpPr>
          <p:cNvPr id="70" name="TextBox 92">
            <a:extLst>
              <a:ext uri="{FF2B5EF4-FFF2-40B4-BE49-F238E27FC236}">
                <a16:creationId xmlns:a16="http://schemas.microsoft.com/office/drawing/2014/main" id="{ECEABD9A-08C3-5642-5AEC-954CEADD81E7}"/>
              </a:ext>
            </a:extLst>
          </p:cNvPr>
          <p:cNvSpPr txBox="1">
            <a:spLocks noChangeArrowheads="1"/>
          </p:cNvSpPr>
          <p:nvPr/>
        </p:nvSpPr>
        <p:spPr bwMode="auto">
          <a:xfrm>
            <a:off x="8500745" y="1274027"/>
            <a:ext cx="2335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IT" altLang="en-IT" sz="1400">
                <a:solidFill>
                  <a:schemeClr val="tx2"/>
                </a:solidFill>
                <a:latin typeface="Lato" panose="020F0502020204030203" pitchFamily="34" charset="77"/>
                <a:cs typeface="Arial" panose="020B0604020202020204" pitchFamily="34" charset="0"/>
              </a:rPr>
              <a:t>Considerable uncertainty</a:t>
            </a:r>
          </a:p>
        </p:txBody>
      </p:sp>
      <p:sp>
        <p:nvSpPr>
          <p:cNvPr id="71" name="Rectangle 93">
            <a:extLst>
              <a:ext uri="{FF2B5EF4-FFF2-40B4-BE49-F238E27FC236}">
                <a16:creationId xmlns:a16="http://schemas.microsoft.com/office/drawing/2014/main" id="{C9FCC079-6D07-7698-EC28-E6D2A935A81D}"/>
              </a:ext>
            </a:extLst>
          </p:cNvPr>
          <p:cNvSpPr>
            <a:spLocks noChangeArrowheads="1"/>
          </p:cNvSpPr>
          <p:nvPr/>
        </p:nvSpPr>
        <p:spPr bwMode="auto">
          <a:xfrm>
            <a:off x="220282" y="619307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FontTx/>
              <a:buNone/>
            </a:pPr>
            <a:r>
              <a:rPr lang="en-GB" altLang="en-IT" sz="1200" dirty="0">
                <a:latin typeface="Lato" panose="020F0502020204030203" pitchFamily="34" charset="77"/>
                <a:cs typeface="Arial" panose="020B0604020202020204" pitchFamily="34" charset="0"/>
              </a:rPr>
              <a:t>1-Liu et al. Antimicrob Agents Chemother 2014; 58:4727–4736.</a:t>
            </a:r>
          </a:p>
          <a:p>
            <a:pPr eaLnBrk="1" hangingPunct="1">
              <a:lnSpc>
                <a:spcPct val="100000"/>
              </a:lnSpc>
              <a:spcBef>
                <a:spcPct val="0"/>
              </a:spcBef>
              <a:buFontTx/>
              <a:buNone/>
            </a:pPr>
            <a:r>
              <a:rPr lang="en-GB" altLang="en-IT" sz="1200" dirty="0">
                <a:latin typeface="Lato" panose="020F0502020204030203" pitchFamily="34" charset="77"/>
                <a:cs typeface="Arial" panose="020B0604020202020204" pitchFamily="34" charset="0"/>
              </a:rPr>
              <a:t>2-Tan et al. J Clin Pharmacol 2006; 46:235–243. </a:t>
            </a:r>
            <a:endParaRPr lang="en-IT" altLang="en-IT" sz="1200" dirty="0">
              <a:latin typeface="Lato" panose="020F0502020204030203" pitchFamily="34" charset="77"/>
              <a:cs typeface="Arial" panose="020B0604020202020204" pitchFamily="34" charset="0"/>
            </a:endParaRPr>
          </a:p>
        </p:txBody>
      </p:sp>
      <p:sp>
        <p:nvSpPr>
          <p:cNvPr id="72" name="Rectangle 94">
            <a:extLst>
              <a:ext uri="{FF2B5EF4-FFF2-40B4-BE49-F238E27FC236}">
                <a16:creationId xmlns:a16="http://schemas.microsoft.com/office/drawing/2014/main" id="{E005E404-2D86-570B-C1DF-F29B0F62B7C0}"/>
              </a:ext>
            </a:extLst>
          </p:cNvPr>
          <p:cNvSpPr>
            <a:spLocks noChangeArrowheads="1"/>
          </p:cNvSpPr>
          <p:nvPr/>
        </p:nvSpPr>
        <p:spPr bwMode="auto">
          <a:xfrm>
            <a:off x="4670108" y="5037989"/>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nSpc>
                <a:spcPct val="100000"/>
              </a:lnSpc>
              <a:spcBef>
                <a:spcPct val="0"/>
              </a:spcBef>
              <a:buNone/>
            </a:pPr>
            <a:r>
              <a:rPr lang="en-GB" altLang="en-IT" sz="1600" dirty="0"/>
              <a:t>In phase II/III trials analysis voriconazole concentrations up to 10 mg/L</a:t>
            </a:r>
            <a:r>
              <a:rPr lang="en-GB" altLang="en-IT" sz="1600" baseline="30000" dirty="0"/>
              <a:t>2  </a:t>
            </a:r>
            <a:r>
              <a:rPr lang="en-GB" altLang="en-IT" sz="1600" dirty="0"/>
              <a:t>were-non discriminative for predicting </a:t>
            </a:r>
            <a:r>
              <a:rPr lang="en-GB" altLang="en-IT" sz="1600" u="sng" dirty="0"/>
              <a:t>predicting</a:t>
            </a:r>
            <a:r>
              <a:rPr lang="en-GB" altLang="en-IT" sz="1600" dirty="0"/>
              <a:t> future liver toxicity (aROC=0.5 )- </a:t>
            </a:r>
            <a:r>
              <a:rPr lang="en-GB" altLang="en-IT" sz="1600" dirty="0">
                <a:solidFill>
                  <a:srgbClr val="C00000"/>
                </a:solidFill>
              </a:rPr>
              <a:t>Ethnic differences- e.g., Asian vs. Caucasian?</a:t>
            </a:r>
            <a:endParaRPr lang="en-IT" altLang="en-IT" sz="1600" dirty="0">
              <a:solidFill>
                <a:srgbClr val="C00000"/>
              </a:solidFill>
            </a:endParaRPr>
          </a:p>
        </p:txBody>
      </p:sp>
    </p:spTree>
    <p:extLst>
      <p:ext uri="{BB962C8B-B14F-4D97-AF65-F5344CB8AC3E}">
        <p14:creationId xmlns:p14="http://schemas.microsoft.com/office/powerpoint/2010/main" val="245030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A4DC-DD8B-5145-F611-03F601D9F654}"/>
              </a:ext>
            </a:extLst>
          </p:cNvPr>
          <p:cNvSpPr>
            <a:spLocks noGrp="1"/>
          </p:cNvSpPr>
          <p:nvPr>
            <p:ph type="title"/>
          </p:nvPr>
        </p:nvSpPr>
        <p:spPr/>
        <p:txBody>
          <a:bodyPr>
            <a:normAutofit/>
          </a:bodyPr>
          <a:lstStyle/>
          <a:p>
            <a:r>
              <a:rPr lang="en-GB" dirty="0"/>
              <a:t>Should elevated voriconazole C</a:t>
            </a:r>
            <a:r>
              <a:rPr lang="en-GB" baseline="-25000" dirty="0"/>
              <a:t>min</a:t>
            </a:r>
            <a:r>
              <a:rPr lang="en-GB" dirty="0"/>
              <a:t> be the sole trigger for dose reduction?</a:t>
            </a:r>
            <a:br>
              <a:rPr lang="en-GB" dirty="0"/>
            </a:br>
            <a:br>
              <a:rPr lang="en-GB" dirty="0"/>
            </a:br>
            <a:endParaRPr lang="en-GB" sz="1300" dirty="0"/>
          </a:p>
        </p:txBody>
      </p:sp>
      <p:sp>
        <p:nvSpPr>
          <p:cNvPr id="6" name="TextBox 5">
            <a:extLst>
              <a:ext uri="{FF2B5EF4-FFF2-40B4-BE49-F238E27FC236}">
                <a16:creationId xmlns:a16="http://schemas.microsoft.com/office/drawing/2014/main" id="{0DA72B79-E9A6-E867-3C76-5C6E058BABA0}"/>
              </a:ext>
            </a:extLst>
          </p:cNvPr>
          <p:cNvSpPr txBox="1"/>
          <p:nvPr/>
        </p:nvSpPr>
        <p:spPr>
          <a:xfrm>
            <a:off x="5913509" y="5636690"/>
            <a:ext cx="5807723" cy="1015663"/>
          </a:xfrm>
          <a:prstGeom prst="rect">
            <a:avLst/>
          </a:prstGeom>
          <a:noFill/>
        </p:spPr>
        <p:txBody>
          <a:bodyPr wrap="square">
            <a:spAutoFit/>
          </a:bodyPr>
          <a:lstStyle/>
          <a:p>
            <a:pPr algn="r"/>
            <a:r>
              <a:rPr lang="en-US" sz="1200" dirty="0">
                <a:latin typeface="Calibri" panose="020F0502020204030204" pitchFamily="34" charset="0"/>
                <a:cs typeface="Calibri" panose="020F0502020204030204" pitchFamily="34" charset="0"/>
              </a:rPr>
              <a:t>Dolton, M. J. et al. Antimicrob. Agents Chemother. 56, 4793–4799 (2012) </a:t>
            </a:r>
          </a:p>
          <a:p>
            <a:pPr algn="r"/>
            <a:r>
              <a:rPr lang="en-GB" sz="1200" dirty="0">
                <a:latin typeface="Calibri" panose="020F0502020204030204" pitchFamily="34" charset="0"/>
                <a:cs typeface="Calibri" panose="020F0502020204030204" pitchFamily="34" charset="0"/>
              </a:rPr>
              <a:t>Park, W. B. </a:t>
            </a:r>
            <a:r>
              <a:rPr lang="en-GB" sz="1200" i="1" dirty="0">
                <a:latin typeface="Calibri" panose="020F0502020204030204" pitchFamily="34" charset="0"/>
                <a:cs typeface="Calibri" panose="020F0502020204030204" pitchFamily="34" charset="0"/>
              </a:rPr>
              <a:t>et al.</a:t>
            </a:r>
            <a:r>
              <a:rPr lang="en-GB" sz="1200" dirty="0">
                <a:latin typeface="Calibri" panose="020F0502020204030204" pitchFamily="34" charset="0"/>
                <a:cs typeface="Calibri" panose="020F0502020204030204" pitchFamily="34" charset="0"/>
              </a:rPr>
              <a:t> </a:t>
            </a:r>
            <a:r>
              <a:rPr lang="en-GB" sz="1200" i="1" dirty="0">
                <a:latin typeface="Calibri" panose="020F0502020204030204" pitchFamily="34" charset="0"/>
                <a:cs typeface="Calibri" panose="020F0502020204030204" pitchFamily="34" charset="0"/>
              </a:rPr>
              <a:t>Clin. Infect. Dis.</a:t>
            </a:r>
            <a:r>
              <a:rPr lang="en-GB" sz="1200" dirty="0">
                <a:latin typeface="Calibri" panose="020F0502020204030204" pitchFamily="34" charset="0"/>
                <a:cs typeface="Calibri" panose="020F0502020204030204" pitchFamily="34" charset="0"/>
              </a:rPr>
              <a:t> 55, 1080–1087 (2012)</a:t>
            </a:r>
            <a:endParaRPr lang="en-US" sz="1200" dirty="0">
              <a:latin typeface="Calibri" panose="020F0502020204030204" pitchFamily="34" charset="0"/>
              <a:cs typeface="Calibri" panose="020F0502020204030204" pitchFamily="34" charset="0"/>
            </a:endParaRPr>
          </a:p>
          <a:p>
            <a:pPr algn="r"/>
            <a:r>
              <a:rPr lang="en-US" sz="1200" dirty="0" err="1">
                <a:latin typeface="Calibri" panose="020F0502020204030204" pitchFamily="34" charset="0"/>
                <a:cs typeface="Calibri" panose="020F0502020204030204" pitchFamily="34" charset="0"/>
              </a:rPr>
              <a:t>Heo</a:t>
            </a:r>
            <a:r>
              <a:rPr lang="en-US" sz="1200" dirty="0">
                <a:latin typeface="Calibri" panose="020F0502020204030204" pitchFamily="34" charset="0"/>
                <a:cs typeface="Calibri" panose="020F0502020204030204" pitchFamily="34" charset="0"/>
              </a:rPr>
              <a:t>, S. T., et al. Clin. </a:t>
            </a:r>
            <a:r>
              <a:rPr lang="en-US" sz="1200" dirty="0" err="1">
                <a:latin typeface="Calibri" panose="020F0502020204030204" pitchFamily="34" charset="0"/>
                <a:cs typeface="Calibri" panose="020F0502020204030204" pitchFamily="34" charset="0"/>
              </a:rPr>
              <a:t>Microbiol</a:t>
            </a:r>
            <a:r>
              <a:rPr lang="en-US" sz="1200" dirty="0">
                <a:latin typeface="Calibri" panose="020F0502020204030204" pitchFamily="34" charset="0"/>
                <a:cs typeface="Calibri" panose="020F0502020204030204" pitchFamily="34" charset="0"/>
              </a:rPr>
              <a:t>. Infect. 23, 387–390 (2017)</a:t>
            </a:r>
          </a:p>
          <a:p>
            <a:pPr algn="r"/>
            <a:r>
              <a:rPr lang="en-GB" sz="1200" dirty="0">
                <a:latin typeface="Calibri" panose="020F0502020204030204" pitchFamily="34" charset="0"/>
                <a:cs typeface="Calibri" panose="020F0502020204030204" pitchFamily="34" charset="0"/>
              </a:rPr>
              <a:t>Kim, S.-H. </a:t>
            </a:r>
            <a:r>
              <a:rPr lang="en-GB" sz="1200" i="1" dirty="0">
                <a:latin typeface="Calibri" panose="020F0502020204030204" pitchFamily="34" charset="0"/>
                <a:cs typeface="Calibri" panose="020F0502020204030204" pitchFamily="34" charset="0"/>
              </a:rPr>
              <a:t>et al.</a:t>
            </a:r>
            <a:r>
              <a:rPr lang="en-GB" sz="1200" dirty="0">
                <a:latin typeface="Calibri" panose="020F0502020204030204" pitchFamily="34" charset="0"/>
                <a:cs typeface="Calibri" panose="020F0502020204030204" pitchFamily="34" charset="0"/>
              </a:rPr>
              <a:t> </a:t>
            </a:r>
            <a:r>
              <a:rPr lang="en-GB" sz="1200" i="1" dirty="0">
                <a:latin typeface="Calibri" panose="020F0502020204030204" pitchFamily="34" charset="0"/>
                <a:cs typeface="Calibri" panose="020F0502020204030204" pitchFamily="34" charset="0"/>
              </a:rPr>
              <a:t>Int. J. Infect. Dis.</a:t>
            </a:r>
            <a:r>
              <a:rPr lang="en-GB" sz="1200" dirty="0">
                <a:latin typeface="Calibri" panose="020F0502020204030204" pitchFamily="34" charset="0"/>
                <a:cs typeface="Calibri" panose="020F0502020204030204" pitchFamily="34" charset="0"/>
              </a:rPr>
              <a:t> 15, e753–8 (2011)</a:t>
            </a:r>
            <a:endParaRPr lang="en-US" sz="1200" dirty="0">
              <a:latin typeface="Calibri" panose="020F0502020204030204" pitchFamily="34" charset="0"/>
              <a:cs typeface="Calibri" panose="020F0502020204030204" pitchFamily="34" charset="0"/>
            </a:endParaRPr>
          </a:p>
          <a:p>
            <a:pPr algn="r"/>
            <a:r>
              <a:rPr lang="en-US" sz="1200" dirty="0">
                <a:latin typeface="Calibri" panose="020F0502020204030204" pitchFamily="34" charset="0"/>
                <a:cs typeface="Calibri" panose="020F0502020204030204" pitchFamily="34" charset="0"/>
              </a:rPr>
              <a:t>  </a:t>
            </a:r>
          </a:p>
        </p:txBody>
      </p:sp>
      <p:grpSp>
        <p:nvGrpSpPr>
          <p:cNvPr id="12" name="Group 11">
            <a:extLst>
              <a:ext uri="{FF2B5EF4-FFF2-40B4-BE49-F238E27FC236}">
                <a16:creationId xmlns:a16="http://schemas.microsoft.com/office/drawing/2014/main" id="{A049AE93-0076-D440-1999-DA4FE6644578}"/>
              </a:ext>
            </a:extLst>
          </p:cNvPr>
          <p:cNvGrpSpPr/>
          <p:nvPr/>
        </p:nvGrpSpPr>
        <p:grpSpPr>
          <a:xfrm>
            <a:off x="3752646" y="1960742"/>
            <a:ext cx="7968585" cy="3272995"/>
            <a:chOff x="6519910" y="2261532"/>
            <a:chExt cx="6354988" cy="2596297"/>
          </a:xfrm>
        </p:grpSpPr>
        <p:pic>
          <p:nvPicPr>
            <p:cNvPr id="8" name="Picture 7" descr="A black text on a white background&#10;&#10;Description automatically generated">
              <a:extLst>
                <a:ext uri="{FF2B5EF4-FFF2-40B4-BE49-F238E27FC236}">
                  <a16:creationId xmlns:a16="http://schemas.microsoft.com/office/drawing/2014/main" id="{3DAA1683-4166-89C1-F1B6-EF16C17C339F}"/>
                </a:ext>
              </a:extLst>
            </p:cNvPr>
            <p:cNvPicPr>
              <a:picLocks noChangeAspect="1"/>
            </p:cNvPicPr>
            <p:nvPr/>
          </p:nvPicPr>
          <p:blipFill rotWithShape="1">
            <a:blip r:embed="rId3">
              <a:extLst>
                <a:ext uri="{28A0092B-C50C-407E-A947-70E740481C1C}">
                  <a14:useLocalDpi xmlns:a14="http://schemas.microsoft.com/office/drawing/2010/main" val="0"/>
                </a:ext>
              </a:extLst>
            </a:blip>
            <a:srcRect r="21367"/>
            <a:stretch/>
          </p:blipFill>
          <p:spPr>
            <a:xfrm>
              <a:off x="6519910" y="2261532"/>
              <a:ext cx="5514195" cy="1330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10EC4456-7F7A-A8C0-4B4E-27E89BF8118C}"/>
                </a:ext>
              </a:extLst>
            </p:cNvPr>
            <p:cNvSpPr txBox="1"/>
            <p:nvPr/>
          </p:nvSpPr>
          <p:spPr>
            <a:xfrm>
              <a:off x="7395834" y="3657500"/>
              <a:ext cx="5479064" cy="1200329"/>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16/ 320 (5%) of patients with multiple</a:t>
              </a:r>
            </a:p>
            <a:p>
              <a:r>
                <a:rPr lang="en-US">
                  <a:latin typeface="Calibri" panose="020F0502020204030204" pitchFamily="34" charset="0"/>
                  <a:cs typeface="Calibri" panose="020F0502020204030204" pitchFamily="34" charset="0"/>
                </a:rPr>
                <a:t>confounders and other possible causes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1433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6954-6691-CE40-F215-7B8FB1B265E9}"/>
              </a:ext>
            </a:extLst>
          </p:cNvPr>
          <p:cNvSpPr>
            <a:spLocks noGrp="1"/>
          </p:cNvSpPr>
          <p:nvPr>
            <p:ph type="title"/>
          </p:nvPr>
        </p:nvSpPr>
        <p:spPr/>
        <p:txBody>
          <a:bodyPr/>
          <a:lstStyle/>
          <a:p>
            <a:r>
              <a:rPr lang="en-GB" b="1"/>
              <a:t>Posaconazole</a:t>
            </a:r>
            <a:br>
              <a:rPr lang="en-GB" b="1"/>
            </a:br>
            <a:r>
              <a:rPr lang="en-GB" b="1"/>
              <a:t>TDM</a:t>
            </a:r>
            <a:br>
              <a:rPr lang="en-GB" b="1"/>
            </a:br>
            <a:br>
              <a:rPr lang="en-GB" b="1"/>
            </a:br>
            <a:r>
              <a:rPr lang="en-GB" sz="2800"/>
              <a:t>Recommendations</a:t>
            </a:r>
            <a:br>
              <a:rPr lang="en-GB" sz="2800"/>
            </a:br>
            <a:br>
              <a:rPr lang="en-GB" sz="2800"/>
            </a:br>
            <a:r>
              <a:rPr lang="en-GB" sz="2400"/>
              <a:t>Use DR tablet, DR suspension &gt; oral suspension</a:t>
            </a:r>
            <a:endParaRPr lang="en-GB" sz="2400" b="1"/>
          </a:p>
        </p:txBody>
      </p:sp>
      <p:pic>
        <p:nvPicPr>
          <p:cNvPr id="7" name="Graphic 6" descr="Stopwatch 75% with solid fill">
            <a:extLst>
              <a:ext uri="{FF2B5EF4-FFF2-40B4-BE49-F238E27FC236}">
                <a16:creationId xmlns:a16="http://schemas.microsoft.com/office/drawing/2014/main" id="{C8DA3761-669E-1FD9-77C4-2DD8D1408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4193" y="2625131"/>
            <a:ext cx="914400" cy="914400"/>
          </a:xfrm>
          <a:prstGeom prst="rect">
            <a:avLst/>
          </a:prstGeom>
        </p:spPr>
      </p:pic>
      <p:grpSp>
        <p:nvGrpSpPr>
          <p:cNvPr id="18" name="Group 17">
            <a:extLst>
              <a:ext uri="{FF2B5EF4-FFF2-40B4-BE49-F238E27FC236}">
                <a16:creationId xmlns:a16="http://schemas.microsoft.com/office/drawing/2014/main" id="{4056E99B-0693-B53C-60E8-93C0474F9314}"/>
              </a:ext>
            </a:extLst>
          </p:cNvPr>
          <p:cNvGrpSpPr/>
          <p:nvPr/>
        </p:nvGrpSpPr>
        <p:grpSpPr>
          <a:xfrm>
            <a:off x="3725327" y="1468456"/>
            <a:ext cx="1486891" cy="811037"/>
            <a:chOff x="3834476" y="612967"/>
            <a:chExt cx="838205" cy="457206"/>
          </a:xfrm>
          <a:solidFill>
            <a:schemeClr val="tx2"/>
          </a:solidFill>
        </p:grpSpPr>
        <p:sp>
          <p:nvSpPr>
            <p:cNvPr id="11" name="Freeform 10">
              <a:extLst>
                <a:ext uri="{FF2B5EF4-FFF2-40B4-BE49-F238E27FC236}">
                  <a16:creationId xmlns:a16="http://schemas.microsoft.com/office/drawing/2014/main" id="{AFFBD04B-4827-32C2-8072-C7295001F30F}"/>
                </a:ext>
              </a:extLst>
            </p:cNvPr>
            <p:cNvSpPr/>
            <p:nvPr/>
          </p:nvSpPr>
          <p:spPr>
            <a:xfrm>
              <a:off x="4196431" y="755848"/>
              <a:ext cx="476250" cy="314325"/>
            </a:xfrm>
            <a:custGeom>
              <a:avLst/>
              <a:gdLst>
                <a:gd name="connsiteX0" fmla="*/ 438150 w 476250"/>
                <a:gd name="connsiteY0" fmla="*/ 0 h 314325"/>
                <a:gd name="connsiteX1" fmla="*/ 0 w 476250"/>
                <a:gd name="connsiteY1" fmla="*/ 0 h 314325"/>
                <a:gd name="connsiteX2" fmla="*/ 0 w 476250"/>
                <a:gd name="connsiteY2" fmla="*/ 228600 h 314325"/>
                <a:gd name="connsiteX3" fmla="*/ 38100 w 476250"/>
                <a:gd name="connsiteY3" fmla="*/ 266700 h 314325"/>
                <a:gd name="connsiteX4" fmla="*/ 419100 w 476250"/>
                <a:gd name="connsiteY4" fmla="*/ 266700 h 314325"/>
                <a:gd name="connsiteX5" fmla="*/ 419100 w 476250"/>
                <a:gd name="connsiteY5" fmla="*/ 314325 h 314325"/>
                <a:gd name="connsiteX6" fmla="*/ 476250 w 476250"/>
                <a:gd name="connsiteY6" fmla="*/ 314325 h 314325"/>
                <a:gd name="connsiteX7" fmla="*/ 476250 w 476250"/>
                <a:gd name="connsiteY7" fmla="*/ 38100 h 314325"/>
                <a:gd name="connsiteX8" fmla="*/ 438150 w 476250"/>
                <a:gd name="connsiteY8"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0" h="314325">
                  <a:moveTo>
                    <a:pt x="438150" y="0"/>
                  </a:moveTo>
                  <a:lnTo>
                    <a:pt x="0" y="0"/>
                  </a:lnTo>
                  <a:lnTo>
                    <a:pt x="0" y="228600"/>
                  </a:lnTo>
                  <a:cubicBezTo>
                    <a:pt x="63" y="249616"/>
                    <a:pt x="17084" y="266637"/>
                    <a:pt x="38100" y="266700"/>
                  </a:cubicBezTo>
                  <a:lnTo>
                    <a:pt x="419100" y="266700"/>
                  </a:lnTo>
                  <a:lnTo>
                    <a:pt x="419100" y="314325"/>
                  </a:lnTo>
                  <a:lnTo>
                    <a:pt x="476250" y="314325"/>
                  </a:lnTo>
                  <a:lnTo>
                    <a:pt x="476250" y="38100"/>
                  </a:lnTo>
                  <a:cubicBezTo>
                    <a:pt x="476187" y="17084"/>
                    <a:pt x="459166" y="63"/>
                    <a:pt x="438150" y="0"/>
                  </a:cubicBezTo>
                  <a:close/>
                </a:path>
              </a:pathLst>
            </a:custGeom>
            <a:grpFill/>
            <a:ln w="9525"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4A508F03-992F-3C0F-E665-9F4B60DF1856}"/>
                </a:ext>
              </a:extLst>
            </p:cNvPr>
            <p:cNvSpPr/>
            <p:nvPr/>
          </p:nvSpPr>
          <p:spPr>
            <a:xfrm>
              <a:off x="3834476" y="612967"/>
              <a:ext cx="333379" cy="457205"/>
            </a:xfrm>
            <a:custGeom>
              <a:avLst/>
              <a:gdLst>
                <a:gd name="connsiteX0" fmla="*/ 57155 w 333379"/>
                <a:gd name="connsiteY0" fmla="*/ 28580 h 457205"/>
                <a:gd name="connsiteX1" fmla="*/ 29618 w 333379"/>
                <a:gd name="connsiteY1" fmla="*/ 5 h 457205"/>
                <a:gd name="connsiteX2" fmla="*/ 28580 w 333379"/>
                <a:gd name="connsiteY2" fmla="*/ 5 h 457205"/>
                <a:gd name="connsiteX3" fmla="*/ 5 w 333379"/>
                <a:gd name="connsiteY3" fmla="*/ 27542 h 457205"/>
                <a:gd name="connsiteX4" fmla="*/ 5 w 333379"/>
                <a:gd name="connsiteY4" fmla="*/ 28580 h 457205"/>
                <a:gd name="connsiteX5" fmla="*/ 5 w 333379"/>
                <a:gd name="connsiteY5" fmla="*/ 457205 h 457205"/>
                <a:gd name="connsiteX6" fmla="*/ 57155 w 333379"/>
                <a:gd name="connsiteY6" fmla="*/ 457205 h 457205"/>
                <a:gd name="connsiteX7" fmla="*/ 57155 w 333379"/>
                <a:gd name="connsiteY7" fmla="*/ 361955 h 457205"/>
                <a:gd name="connsiteX8" fmla="*/ 333380 w 333379"/>
                <a:gd name="connsiteY8" fmla="*/ 361955 h 457205"/>
                <a:gd name="connsiteX9" fmla="*/ 333380 w 333379"/>
                <a:gd name="connsiteY9" fmla="*/ 266705 h 457205"/>
                <a:gd name="connsiteX10" fmla="*/ 57155 w 333379"/>
                <a:gd name="connsiteY10" fmla="*/ 152405 h 45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79" h="457205">
                  <a:moveTo>
                    <a:pt x="57155" y="28580"/>
                  </a:moveTo>
                  <a:cubicBezTo>
                    <a:pt x="57441" y="13085"/>
                    <a:pt x="45113" y="292"/>
                    <a:pt x="29618" y="5"/>
                  </a:cubicBezTo>
                  <a:cubicBezTo>
                    <a:pt x="29272" y="-2"/>
                    <a:pt x="28926" y="-2"/>
                    <a:pt x="28580" y="5"/>
                  </a:cubicBezTo>
                  <a:cubicBezTo>
                    <a:pt x="13085" y="-282"/>
                    <a:pt x="291" y="12046"/>
                    <a:pt x="5" y="27542"/>
                  </a:cubicBezTo>
                  <a:cubicBezTo>
                    <a:pt x="-2" y="27888"/>
                    <a:pt x="-2" y="28234"/>
                    <a:pt x="5" y="28580"/>
                  </a:cubicBezTo>
                  <a:lnTo>
                    <a:pt x="5" y="457205"/>
                  </a:lnTo>
                  <a:lnTo>
                    <a:pt x="57155" y="457205"/>
                  </a:lnTo>
                  <a:lnTo>
                    <a:pt x="57155" y="361955"/>
                  </a:lnTo>
                  <a:lnTo>
                    <a:pt x="333380" y="361955"/>
                  </a:lnTo>
                  <a:lnTo>
                    <a:pt x="333380" y="266705"/>
                  </a:lnTo>
                  <a:lnTo>
                    <a:pt x="57155" y="152405"/>
                  </a:lnTo>
                  <a:close/>
                </a:path>
              </a:pathLst>
            </a:custGeom>
            <a:grpFill/>
            <a:ln w="9525"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9298B85B-3C3A-D6A1-1FDB-727931563D49}"/>
                </a:ext>
              </a:extLst>
            </p:cNvPr>
            <p:cNvSpPr/>
            <p:nvPr/>
          </p:nvSpPr>
          <p:spPr>
            <a:xfrm>
              <a:off x="3928568" y="653816"/>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032100D7-58ED-1186-7CA6-A0A97183E627}"/>
                </a:ext>
              </a:extLst>
            </p:cNvPr>
            <p:cNvSpPr/>
            <p:nvPr/>
          </p:nvSpPr>
          <p:spPr>
            <a:xfrm>
              <a:off x="4025085" y="733352"/>
              <a:ext cx="142770" cy="118060"/>
            </a:xfrm>
            <a:custGeom>
              <a:avLst/>
              <a:gdLst>
                <a:gd name="connsiteX0" fmla="*/ 0 w 142770"/>
                <a:gd name="connsiteY0" fmla="*/ 58576 h 118060"/>
                <a:gd name="connsiteX1" fmla="*/ 142770 w 142770"/>
                <a:gd name="connsiteY1" fmla="*/ 118060 h 118060"/>
                <a:gd name="connsiteX2" fmla="*/ 142770 w 142770"/>
                <a:gd name="connsiteY2" fmla="*/ 14876 h 118060"/>
                <a:gd name="connsiteX3" fmla="*/ 124539 w 142770"/>
                <a:gd name="connsiteY3" fmla="*/ 7256 h 118060"/>
                <a:gd name="connsiteX4" fmla="*/ 0 w 142770"/>
                <a:gd name="connsiteY4" fmla="*/ 58576 h 11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70" h="118060">
                  <a:moveTo>
                    <a:pt x="0" y="58576"/>
                  </a:moveTo>
                  <a:lnTo>
                    <a:pt x="142770" y="118060"/>
                  </a:lnTo>
                  <a:lnTo>
                    <a:pt x="142770" y="14876"/>
                  </a:lnTo>
                  <a:lnTo>
                    <a:pt x="124539" y="7256"/>
                  </a:lnTo>
                  <a:cubicBezTo>
                    <a:pt x="75977" y="-12797"/>
                    <a:pt x="20336" y="10132"/>
                    <a:pt x="0" y="58576"/>
                  </a:cubicBezTo>
                  <a:close/>
                </a:path>
              </a:pathLst>
            </a:custGeom>
            <a:grpFill/>
            <a:ln w="9525" cap="flat">
              <a:noFill/>
              <a:prstDash val="solid"/>
              <a:miter/>
            </a:ln>
          </p:spPr>
          <p:txBody>
            <a:bodyPr rtlCol="0" anchor="ctr"/>
            <a:lstStyle/>
            <a:p>
              <a:endParaRPr lang="en-GB"/>
            </a:p>
          </p:txBody>
        </p:sp>
      </p:grpSp>
      <p:pic>
        <p:nvPicPr>
          <p:cNvPr id="17" name="Graphic 16" descr="Bullseye with solid fill">
            <a:extLst>
              <a:ext uri="{FF2B5EF4-FFF2-40B4-BE49-F238E27FC236}">
                <a16:creationId xmlns:a16="http://schemas.microsoft.com/office/drawing/2014/main" id="{2D0FFB32-92F8-EF37-585C-4633482253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6680" y="3879003"/>
            <a:ext cx="914400" cy="914400"/>
          </a:xfrm>
          <a:prstGeom prst="rect">
            <a:avLst/>
          </a:prstGeom>
        </p:spPr>
      </p:pic>
      <p:sp>
        <p:nvSpPr>
          <p:cNvPr id="19" name="TextBox 18">
            <a:extLst>
              <a:ext uri="{FF2B5EF4-FFF2-40B4-BE49-F238E27FC236}">
                <a16:creationId xmlns:a16="http://schemas.microsoft.com/office/drawing/2014/main" id="{2E9C2214-4113-F4D7-CB43-09A30CB797BE}"/>
              </a:ext>
            </a:extLst>
          </p:cNvPr>
          <p:cNvSpPr txBox="1"/>
          <p:nvPr/>
        </p:nvSpPr>
        <p:spPr>
          <a:xfrm>
            <a:off x="5514620" y="1278888"/>
            <a:ext cx="5750980" cy="1015663"/>
          </a:xfrm>
          <a:prstGeom prst="rect">
            <a:avLst/>
          </a:prstGeom>
          <a:solidFill>
            <a:schemeClr val="bg2"/>
          </a:solidFill>
        </p:spPr>
        <p:txBody>
          <a:bodyPr wrap="square" rtlCol="0">
            <a:spAutoFit/>
          </a:bodyPr>
          <a:lstStyle/>
          <a:p>
            <a:pPr marL="342900" indent="-342900">
              <a:buFont typeface="Arial" panose="020B0604020202020204" pitchFamily="34" charset="0"/>
              <a:buChar char="•"/>
            </a:pPr>
            <a:r>
              <a:rPr lang="en-GB" sz="2000">
                <a:solidFill>
                  <a:schemeClr val="tx2"/>
                </a:solidFill>
                <a:latin typeface="Calibri" panose="020F0502020204030204" pitchFamily="34" charset="0"/>
                <a:cs typeface="Calibri" panose="020F0502020204030204" pitchFamily="34" charset="0"/>
              </a:rPr>
              <a:t>Routinely, all patients with oral suspension, </a:t>
            </a:r>
          </a:p>
          <a:p>
            <a:pPr marL="342900" indent="-342900">
              <a:buFont typeface="Arial" panose="020B0604020202020204" pitchFamily="34" charset="0"/>
              <a:buChar char="•"/>
            </a:pPr>
            <a:r>
              <a:rPr lang="en-GB" sz="2000">
                <a:solidFill>
                  <a:schemeClr val="tx2"/>
                </a:solidFill>
                <a:latin typeface="Calibri" panose="020F0502020204030204" pitchFamily="34" charset="0"/>
                <a:cs typeface="Calibri" panose="020F0502020204030204" pitchFamily="34" charset="0"/>
              </a:rPr>
              <a:t>Routinely DR tablet/DR suspension or IV during treatment; Consider for prophylaxis</a:t>
            </a:r>
          </a:p>
        </p:txBody>
      </p:sp>
      <p:sp>
        <p:nvSpPr>
          <p:cNvPr id="20" name="TextBox 19">
            <a:extLst>
              <a:ext uri="{FF2B5EF4-FFF2-40B4-BE49-F238E27FC236}">
                <a16:creationId xmlns:a16="http://schemas.microsoft.com/office/drawing/2014/main" id="{A4D1C0AB-0303-BA40-C68F-CD4DF9F2697A}"/>
              </a:ext>
            </a:extLst>
          </p:cNvPr>
          <p:cNvSpPr txBox="1"/>
          <p:nvPr/>
        </p:nvSpPr>
        <p:spPr>
          <a:xfrm>
            <a:off x="5528286" y="2728388"/>
            <a:ext cx="5737314" cy="707886"/>
          </a:xfrm>
          <a:prstGeom prst="rect">
            <a:avLst/>
          </a:prstGeom>
          <a:solidFill>
            <a:schemeClr val="bg2"/>
          </a:solidFill>
        </p:spPr>
        <p:txBody>
          <a:bodyPr wrap="square" rtlCol="0">
            <a:spAutoFit/>
          </a:bodyPr>
          <a:lstStyle/>
          <a:p>
            <a:r>
              <a:rPr lang="en-GB" sz="2000" err="1">
                <a:solidFill>
                  <a:schemeClr val="tx2"/>
                </a:solidFill>
                <a:latin typeface="Calibri" panose="020F0502020204030204" pitchFamily="34" charset="0"/>
                <a:cs typeface="Calibri" panose="020F0502020204030204" pitchFamily="34" charset="0"/>
              </a:rPr>
              <a:t>C</a:t>
            </a:r>
            <a:r>
              <a:rPr lang="en-GB" sz="2000" baseline="-25000" err="1">
                <a:solidFill>
                  <a:schemeClr val="tx2"/>
                </a:solidFill>
                <a:latin typeface="Calibri" panose="020F0502020204030204" pitchFamily="34" charset="0"/>
                <a:cs typeface="Calibri" panose="020F0502020204030204" pitchFamily="34" charset="0"/>
              </a:rPr>
              <a:t>min</a:t>
            </a:r>
            <a:r>
              <a:rPr lang="en-GB" sz="2000" baseline="-25000">
                <a:solidFill>
                  <a:schemeClr val="tx2"/>
                </a:solidFill>
                <a:latin typeface="Calibri" panose="020F0502020204030204" pitchFamily="34" charset="0"/>
                <a:cs typeface="Calibri" panose="020F0502020204030204" pitchFamily="34" charset="0"/>
              </a:rPr>
              <a:t> </a:t>
            </a:r>
            <a:r>
              <a:rPr lang="en-GB" sz="2000">
                <a:solidFill>
                  <a:schemeClr val="tx2"/>
                </a:solidFill>
                <a:latin typeface="Calibri" panose="020F0502020204030204" pitchFamily="34" charset="0"/>
                <a:cs typeface="Calibri" panose="020F0502020204030204" pitchFamily="34" charset="0"/>
              </a:rPr>
              <a:t>Day #3-5 with loading dose, 7 days without loading dose</a:t>
            </a:r>
          </a:p>
        </p:txBody>
      </p:sp>
      <p:sp>
        <p:nvSpPr>
          <p:cNvPr id="23" name="TextBox 22">
            <a:extLst>
              <a:ext uri="{FF2B5EF4-FFF2-40B4-BE49-F238E27FC236}">
                <a16:creationId xmlns:a16="http://schemas.microsoft.com/office/drawing/2014/main" id="{705314D3-50F1-FBCC-2E5D-AD64E1BDDA9A}"/>
              </a:ext>
            </a:extLst>
          </p:cNvPr>
          <p:cNvSpPr txBox="1"/>
          <p:nvPr/>
        </p:nvSpPr>
        <p:spPr>
          <a:xfrm>
            <a:off x="5528286" y="3851816"/>
            <a:ext cx="5737314" cy="707886"/>
          </a:xfrm>
          <a:prstGeom prst="rect">
            <a:avLst/>
          </a:prstGeom>
          <a:solidFill>
            <a:schemeClr val="bg2"/>
          </a:solidFill>
        </p:spPr>
        <p:txBody>
          <a:bodyPr wrap="square" rtlCol="0">
            <a:spAutoFit/>
          </a:bodyPr>
          <a:lstStyle/>
          <a:p>
            <a:r>
              <a:rPr lang="en-GB" sz="2000" b="1">
                <a:solidFill>
                  <a:schemeClr val="tx2"/>
                </a:solidFill>
                <a:latin typeface="Calibri" panose="020F0502020204030204" pitchFamily="34" charset="0"/>
                <a:cs typeface="Calibri" panose="020F0502020204030204" pitchFamily="34" charset="0"/>
              </a:rPr>
              <a:t>Prophylaxis</a:t>
            </a:r>
            <a:r>
              <a:rPr lang="en-GB" sz="2000">
                <a:solidFill>
                  <a:schemeClr val="tx2"/>
                </a:solidFill>
                <a:latin typeface="Calibri" panose="020F0502020204030204" pitchFamily="34" charset="0"/>
                <a:cs typeface="Calibri" panose="020F0502020204030204" pitchFamily="34" charset="0"/>
              </a:rPr>
              <a:t>: ≥ 0.5-0.7 mg/L; </a:t>
            </a:r>
            <a:r>
              <a:rPr lang="en-GB" sz="2000" b="1">
                <a:solidFill>
                  <a:schemeClr val="tx2"/>
                </a:solidFill>
                <a:latin typeface="Calibri" panose="020F0502020204030204" pitchFamily="34" charset="0"/>
                <a:cs typeface="Calibri" panose="020F0502020204030204" pitchFamily="34" charset="0"/>
              </a:rPr>
              <a:t>Treatment: </a:t>
            </a:r>
            <a:r>
              <a:rPr lang="en-GB" sz="2000">
                <a:solidFill>
                  <a:schemeClr val="tx2"/>
                </a:solidFill>
                <a:latin typeface="Calibri" panose="020F0502020204030204" pitchFamily="34" charset="0"/>
                <a:cs typeface="Calibri" panose="020F0502020204030204" pitchFamily="34" charset="0"/>
              </a:rPr>
              <a:t>≥ 1-1.5 mg/L</a:t>
            </a:r>
          </a:p>
          <a:p>
            <a:r>
              <a:rPr lang="en-GB" sz="2000" b="1">
                <a:solidFill>
                  <a:schemeClr val="tx2"/>
                </a:solidFill>
                <a:latin typeface="Calibri" panose="020F0502020204030204" pitchFamily="34" charset="0"/>
                <a:cs typeface="Calibri" panose="020F0502020204030204" pitchFamily="34" charset="0"/>
              </a:rPr>
              <a:t>Toxicity: </a:t>
            </a:r>
            <a:r>
              <a:rPr lang="en-GB" sz="2000">
                <a:solidFill>
                  <a:schemeClr val="tx2"/>
                </a:solidFill>
                <a:latin typeface="Calibri" panose="020F0502020204030204" pitchFamily="34" charset="0"/>
                <a:cs typeface="Calibri" panose="020F0502020204030204" pitchFamily="34" charset="0"/>
              </a:rPr>
              <a:t>&gt;3-3.75 mg/L  </a:t>
            </a:r>
          </a:p>
        </p:txBody>
      </p:sp>
      <p:sp>
        <p:nvSpPr>
          <p:cNvPr id="26" name="TextBox 25">
            <a:extLst>
              <a:ext uri="{FF2B5EF4-FFF2-40B4-BE49-F238E27FC236}">
                <a16:creationId xmlns:a16="http://schemas.microsoft.com/office/drawing/2014/main" id="{1C1D1959-8043-D54D-6492-3CAF3A53B314}"/>
              </a:ext>
            </a:extLst>
          </p:cNvPr>
          <p:cNvSpPr txBox="1"/>
          <p:nvPr/>
        </p:nvSpPr>
        <p:spPr>
          <a:xfrm>
            <a:off x="3734193" y="1035151"/>
            <a:ext cx="1019831" cy="369332"/>
          </a:xfrm>
          <a:prstGeom prst="rect">
            <a:avLst/>
          </a:prstGeom>
          <a:noFill/>
        </p:spPr>
        <p:txBody>
          <a:bodyPr wrap="none" rtlCol="0">
            <a:spAutoFit/>
          </a:bodyPr>
          <a:lstStyle/>
          <a:p>
            <a:r>
              <a:rPr lang="en-GB" b="1">
                <a:solidFill>
                  <a:schemeClr val="tx2"/>
                </a:solidFill>
              </a:rPr>
              <a:t>Patients</a:t>
            </a:r>
          </a:p>
        </p:txBody>
      </p:sp>
      <p:sp>
        <p:nvSpPr>
          <p:cNvPr id="27" name="TextBox 26">
            <a:extLst>
              <a:ext uri="{FF2B5EF4-FFF2-40B4-BE49-F238E27FC236}">
                <a16:creationId xmlns:a16="http://schemas.microsoft.com/office/drawing/2014/main" id="{20C790BE-411A-3D27-D519-D9DD14DE5F8D}"/>
              </a:ext>
            </a:extLst>
          </p:cNvPr>
          <p:cNvSpPr txBox="1"/>
          <p:nvPr/>
        </p:nvSpPr>
        <p:spPr>
          <a:xfrm>
            <a:off x="3782093" y="2303520"/>
            <a:ext cx="883575" cy="369332"/>
          </a:xfrm>
          <a:prstGeom prst="rect">
            <a:avLst/>
          </a:prstGeom>
          <a:noFill/>
        </p:spPr>
        <p:txBody>
          <a:bodyPr wrap="none" rtlCol="0">
            <a:spAutoFit/>
          </a:bodyPr>
          <a:lstStyle/>
          <a:p>
            <a:r>
              <a:rPr lang="en-GB" b="1">
                <a:solidFill>
                  <a:schemeClr val="tx2"/>
                </a:solidFill>
              </a:rPr>
              <a:t>Timing</a:t>
            </a:r>
          </a:p>
        </p:txBody>
      </p:sp>
      <p:sp>
        <p:nvSpPr>
          <p:cNvPr id="28" name="TextBox 27">
            <a:extLst>
              <a:ext uri="{FF2B5EF4-FFF2-40B4-BE49-F238E27FC236}">
                <a16:creationId xmlns:a16="http://schemas.microsoft.com/office/drawing/2014/main" id="{9B5C7DB3-FCFC-A8F5-D883-289AE940EEAF}"/>
              </a:ext>
            </a:extLst>
          </p:cNvPr>
          <p:cNvSpPr txBox="1"/>
          <p:nvPr/>
        </p:nvSpPr>
        <p:spPr>
          <a:xfrm>
            <a:off x="3774387" y="3611283"/>
            <a:ext cx="929165" cy="369332"/>
          </a:xfrm>
          <a:prstGeom prst="rect">
            <a:avLst/>
          </a:prstGeom>
          <a:noFill/>
        </p:spPr>
        <p:txBody>
          <a:bodyPr wrap="none" rtlCol="0">
            <a:spAutoFit/>
          </a:bodyPr>
          <a:lstStyle/>
          <a:p>
            <a:r>
              <a:rPr lang="en-GB" b="1">
                <a:solidFill>
                  <a:schemeClr val="tx2"/>
                </a:solidFill>
              </a:rPr>
              <a:t>Targets</a:t>
            </a:r>
          </a:p>
        </p:txBody>
      </p:sp>
      <p:sp>
        <p:nvSpPr>
          <p:cNvPr id="3" name="TextBox 2">
            <a:extLst>
              <a:ext uri="{FF2B5EF4-FFF2-40B4-BE49-F238E27FC236}">
                <a16:creationId xmlns:a16="http://schemas.microsoft.com/office/drawing/2014/main" id="{40242216-9B7C-B4EC-DA9C-4823DFEF786E}"/>
              </a:ext>
            </a:extLst>
          </p:cNvPr>
          <p:cNvSpPr txBox="1"/>
          <p:nvPr/>
        </p:nvSpPr>
        <p:spPr>
          <a:xfrm>
            <a:off x="200631" y="6248500"/>
            <a:ext cx="7383212" cy="461665"/>
          </a:xfrm>
          <a:prstGeom prst="rect">
            <a:avLst/>
          </a:prstGeom>
          <a:noFill/>
        </p:spPr>
        <p:txBody>
          <a:bodyPr wrap="square">
            <a:spAutoFit/>
          </a:bodyPr>
          <a:lstStyle/>
          <a:p>
            <a:r>
              <a:rPr lang="en-GB" sz="1200">
                <a:solidFill>
                  <a:schemeClr val="tx2"/>
                </a:solidFill>
                <a:latin typeface="Calibri" panose="020F0502020204030204" pitchFamily="34" charset="0"/>
                <a:cs typeface="Calibri" panose="020F0502020204030204" pitchFamily="34" charset="0"/>
              </a:rPr>
              <a:t>McCreary, E. K. </a:t>
            </a:r>
            <a:r>
              <a:rPr lang="en-GB" sz="1200" i="1">
                <a:solidFill>
                  <a:schemeClr val="tx2"/>
                </a:solidFill>
                <a:latin typeface="Calibri" panose="020F0502020204030204" pitchFamily="34" charset="0"/>
                <a:cs typeface="Calibri" panose="020F0502020204030204" pitchFamily="34" charset="0"/>
              </a:rPr>
              <a:t>et al. </a:t>
            </a:r>
          </a:p>
          <a:p>
            <a:r>
              <a:rPr lang="en-GB" sz="1200" i="1">
                <a:solidFill>
                  <a:schemeClr val="tx2"/>
                </a:solidFill>
                <a:latin typeface="Calibri" panose="020F0502020204030204" pitchFamily="34" charset="0"/>
                <a:cs typeface="Calibri" panose="020F0502020204030204" pitchFamily="34" charset="0"/>
              </a:rPr>
              <a:t>Pharmacotherapy</a:t>
            </a:r>
            <a:r>
              <a:rPr lang="en-GB" sz="1200">
                <a:solidFill>
                  <a:schemeClr val="tx2"/>
                </a:solidFill>
                <a:latin typeface="Calibri" panose="020F0502020204030204" pitchFamily="34" charset="0"/>
                <a:cs typeface="Calibri" panose="020F0502020204030204" pitchFamily="34" charset="0"/>
              </a:rPr>
              <a:t> 43, 1043–1050 (2023)</a:t>
            </a:r>
          </a:p>
        </p:txBody>
      </p:sp>
      <p:pic>
        <p:nvPicPr>
          <p:cNvPr id="4" name="Picture 2">
            <a:extLst>
              <a:ext uri="{FF2B5EF4-FFF2-40B4-BE49-F238E27FC236}">
                <a16:creationId xmlns:a16="http://schemas.microsoft.com/office/drawing/2014/main" id="{25F00B74-264E-3DBE-0F57-386923088800}"/>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492980" y="5479734"/>
            <a:ext cx="2455651" cy="50885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2DB449B-DD7B-443F-EC14-70DE82EB891B}"/>
              </a:ext>
            </a:extLst>
          </p:cNvPr>
          <p:cNvGrpSpPr/>
          <p:nvPr/>
        </p:nvGrpSpPr>
        <p:grpSpPr>
          <a:xfrm>
            <a:off x="4238969" y="5716733"/>
            <a:ext cx="209550" cy="531767"/>
            <a:chOff x="5880710" y="928279"/>
            <a:chExt cx="209550" cy="531767"/>
          </a:xfrm>
        </p:grpSpPr>
        <p:sp>
          <p:nvSpPr>
            <p:cNvPr id="6" name="Freeform 5">
              <a:extLst>
                <a:ext uri="{FF2B5EF4-FFF2-40B4-BE49-F238E27FC236}">
                  <a16:creationId xmlns:a16="http://schemas.microsoft.com/office/drawing/2014/main" id="{7905F45D-1C00-F841-BE11-54CF04180F2E}"/>
                </a:ext>
              </a:extLst>
            </p:cNvPr>
            <p:cNvSpPr/>
            <p:nvPr/>
          </p:nvSpPr>
          <p:spPr>
            <a:xfrm>
              <a:off x="5880710" y="928279"/>
              <a:ext cx="209550" cy="228600"/>
            </a:xfrm>
            <a:custGeom>
              <a:avLst/>
              <a:gdLst>
                <a:gd name="connsiteX0" fmla="*/ 76200 w 209550"/>
                <a:gd name="connsiteY0" fmla="*/ 228600 h 228600"/>
                <a:gd name="connsiteX1" fmla="*/ 133350 w 209550"/>
                <a:gd name="connsiteY1" fmla="*/ 228600 h 228600"/>
                <a:gd name="connsiteX2" fmla="*/ 133350 w 209550"/>
                <a:gd name="connsiteY2" fmla="*/ 104775 h 228600"/>
                <a:gd name="connsiteX3" fmla="*/ 209550 w 209550"/>
                <a:gd name="connsiteY3" fmla="*/ 104775 h 228600"/>
                <a:gd name="connsiteX4" fmla="*/ 104775 w 209550"/>
                <a:gd name="connsiteY4" fmla="*/ 0 h 228600"/>
                <a:gd name="connsiteX5" fmla="*/ 0 w 209550"/>
                <a:gd name="connsiteY5" fmla="*/ 104775 h 228600"/>
                <a:gd name="connsiteX6" fmla="*/ 76200 w 209550"/>
                <a:gd name="connsiteY6" fmla="*/ 104775 h 228600"/>
                <a:gd name="connsiteX7" fmla="*/ 76200 w 209550"/>
                <a:gd name="connsiteY7"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228600">
                  <a:moveTo>
                    <a:pt x="76200" y="228600"/>
                  </a:moveTo>
                  <a:lnTo>
                    <a:pt x="133350" y="228600"/>
                  </a:lnTo>
                  <a:lnTo>
                    <a:pt x="133350" y="104775"/>
                  </a:lnTo>
                  <a:lnTo>
                    <a:pt x="209550" y="104775"/>
                  </a:lnTo>
                  <a:lnTo>
                    <a:pt x="104775" y="0"/>
                  </a:lnTo>
                  <a:lnTo>
                    <a:pt x="0" y="104775"/>
                  </a:lnTo>
                  <a:lnTo>
                    <a:pt x="76200" y="104775"/>
                  </a:lnTo>
                  <a:lnTo>
                    <a:pt x="76200" y="228600"/>
                  </a:lnTo>
                  <a:close/>
                </a:path>
              </a:pathLst>
            </a:custGeom>
            <a:solidFill>
              <a:srgbClr val="44546A"/>
            </a:solidFill>
            <a:ln w="9525"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F18445F0-4FB4-BA0F-03E5-4E33D3EEF73E}"/>
                </a:ext>
              </a:extLst>
            </p:cNvPr>
            <p:cNvSpPr/>
            <p:nvPr/>
          </p:nvSpPr>
          <p:spPr>
            <a:xfrm>
              <a:off x="5880710" y="1231446"/>
              <a:ext cx="209550" cy="228600"/>
            </a:xfrm>
            <a:custGeom>
              <a:avLst/>
              <a:gdLst>
                <a:gd name="connsiteX0" fmla="*/ 133350 w 209550"/>
                <a:gd name="connsiteY0" fmla="*/ 0 h 228600"/>
                <a:gd name="connsiteX1" fmla="*/ 76200 w 209550"/>
                <a:gd name="connsiteY1" fmla="*/ 0 h 228600"/>
                <a:gd name="connsiteX2" fmla="*/ 76200 w 209550"/>
                <a:gd name="connsiteY2" fmla="*/ 123825 h 228600"/>
                <a:gd name="connsiteX3" fmla="*/ 0 w 209550"/>
                <a:gd name="connsiteY3" fmla="*/ 123825 h 228600"/>
                <a:gd name="connsiteX4" fmla="*/ 104775 w 209550"/>
                <a:gd name="connsiteY4" fmla="*/ 228600 h 228600"/>
                <a:gd name="connsiteX5" fmla="*/ 209550 w 209550"/>
                <a:gd name="connsiteY5" fmla="*/ 123825 h 228600"/>
                <a:gd name="connsiteX6" fmla="*/ 133350 w 209550"/>
                <a:gd name="connsiteY6" fmla="*/ 123825 h 228600"/>
                <a:gd name="connsiteX7" fmla="*/ 133350 w 209550"/>
                <a:gd name="connsiteY7"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228600">
                  <a:moveTo>
                    <a:pt x="133350" y="0"/>
                  </a:moveTo>
                  <a:lnTo>
                    <a:pt x="76200" y="0"/>
                  </a:lnTo>
                  <a:lnTo>
                    <a:pt x="76200" y="123825"/>
                  </a:lnTo>
                  <a:lnTo>
                    <a:pt x="0" y="123825"/>
                  </a:lnTo>
                  <a:lnTo>
                    <a:pt x="104775" y="228600"/>
                  </a:lnTo>
                  <a:lnTo>
                    <a:pt x="209550" y="123825"/>
                  </a:lnTo>
                  <a:lnTo>
                    <a:pt x="133350" y="123825"/>
                  </a:lnTo>
                  <a:lnTo>
                    <a:pt x="133350" y="0"/>
                  </a:lnTo>
                  <a:close/>
                </a:path>
              </a:pathLst>
            </a:custGeom>
            <a:solidFill>
              <a:srgbClr val="44546A"/>
            </a:solidFill>
            <a:ln w="9525" cap="flat">
              <a:noFill/>
              <a:prstDash val="solid"/>
              <a:miter/>
            </a:ln>
          </p:spPr>
          <p:txBody>
            <a:bodyPr rtlCol="0" anchor="ctr"/>
            <a:lstStyle/>
            <a:p>
              <a:endParaRPr lang="en-GB"/>
            </a:p>
          </p:txBody>
        </p:sp>
      </p:grpSp>
      <p:sp>
        <p:nvSpPr>
          <p:cNvPr id="9" name="TextBox 8">
            <a:extLst>
              <a:ext uri="{FF2B5EF4-FFF2-40B4-BE49-F238E27FC236}">
                <a16:creationId xmlns:a16="http://schemas.microsoft.com/office/drawing/2014/main" id="{84A05E80-1D6F-1F16-4831-F28D332FEA5F}"/>
              </a:ext>
            </a:extLst>
          </p:cNvPr>
          <p:cNvSpPr txBox="1"/>
          <p:nvPr/>
        </p:nvSpPr>
        <p:spPr>
          <a:xfrm>
            <a:off x="3553764" y="4990222"/>
            <a:ext cx="1607492" cy="646331"/>
          </a:xfrm>
          <a:prstGeom prst="rect">
            <a:avLst/>
          </a:prstGeom>
          <a:noFill/>
        </p:spPr>
        <p:txBody>
          <a:bodyPr wrap="none" rtlCol="0">
            <a:spAutoFit/>
          </a:bodyPr>
          <a:lstStyle/>
          <a:p>
            <a:pPr algn="ctr"/>
            <a:r>
              <a:rPr lang="en-GB" b="1">
                <a:solidFill>
                  <a:schemeClr val="tx2"/>
                </a:solidFill>
                <a:latin typeface="Calibri" panose="020F0502020204030204" pitchFamily="34" charset="0"/>
                <a:cs typeface="Calibri" panose="020F0502020204030204" pitchFamily="34" charset="0"/>
              </a:rPr>
              <a:t>Adjustments</a:t>
            </a:r>
          </a:p>
          <a:p>
            <a:pPr algn="ctr"/>
            <a:r>
              <a:rPr lang="en-GB" b="1">
                <a:solidFill>
                  <a:schemeClr val="tx2"/>
                </a:solidFill>
                <a:latin typeface="Calibri" panose="020F0502020204030204" pitchFamily="34" charset="0"/>
                <a:cs typeface="Calibri" panose="020F0502020204030204" pitchFamily="34" charset="0"/>
              </a:rPr>
              <a:t>(100 tablet, IV)</a:t>
            </a:r>
          </a:p>
        </p:txBody>
      </p:sp>
      <p:sp>
        <p:nvSpPr>
          <p:cNvPr id="10" name="TextBox 9">
            <a:extLst>
              <a:ext uri="{FF2B5EF4-FFF2-40B4-BE49-F238E27FC236}">
                <a16:creationId xmlns:a16="http://schemas.microsoft.com/office/drawing/2014/main" id="{3A001194-31AF-8176-F721-E3A6F988E5D3}"/>
              </a:ext>
            </a:extLst>
          </p:cNvPr>
          <p:cNvSpPr txBox="1"/>
          <p:nvPr/>
        </p:nvSpPr>
        <p:spPr>
          <a:xfrm>
            <a:off x="5487087" y="4974833"/>
            <a:ext cx="5737314" cy="1323439"/>
          </a:xfrm>
          <a:prstGeom prst="rect">
            <a:avLst/>
          </a:prstGeom>
          <a:solidFill>
            <a:schemeClr val="bg2"/>
          </a:solidFill>
        </p:spPr>
        <p:txBody>
          <a:bodyPr wrap="square" rtlCol="0">
            <a:spAutoFit/>
          </a:bodyPr>
          <a:lstStyle/>
          <a:p>
            <a:pPr marL="342900" indent="-342900">
              <a:buFont typeface="Arial" panose="020B0604020202020204" pitchFamily="34" charset="0"/>
              <a:buChar char="•"/>
            </a:pPr>
            <a:r>
              <a:rPr lang="en-GB" sz="2000" b="1">
                <a:solidFill>
                  <a:schemeClr val="tx2"/>
                </a:solidFill>
                <a:latin typeface="Calibri" panose="020F0502020204030204" pitchFamily="34" charset="0"/>
                <a:cs typeface="Calibri" panose="020F0502020204030204" pitchFamily="34" charset="0"/>
              </a:rPr>
              <a:t>100 mg tablet, IV, DR suspension</a:t>
            </a:r>
          </a:p>
          <a:p>
            <a:pPr marL="342900" indent="-342900">
              <a:buFont typeface="Arial" panose="020B0604020202020204" pitchFamily="34" charset="0"/>
              <a:buChar char="•"/>
            </a:pPr>
            <a:r>
              <a:rPr lang="en-GB" sz="2000">
                <a:solidFill>
                  <a:schemeClr val="tx2"/>
                </a:solidFill>
                <a:latin typeface="Calibri" panose="020F0502020204030204" pitchFamily="34" charset="0"/>
                <a:cs typeface="Calibri" panose="020F0502020204030204" pitchFamily="34" charset="0"/>
              </a:rPr>
              <a:t>Linear-dose adjustments, consider q12h dosing for very low </a:t>
            </a:r>
            <a:r>
              <a:rPr lang="en-GB" sz="2000" err="1">
                <a:solidFill>
                  <a:schemeClr val="tx2"/>
                </a:solidFill>
                <a:latin typeface="Calibri" panose="020F0502020204030204" pitchFamily="34" charset="0"/>
                <a:cs typeface="Calibri" panose="020F0502020204030204" pitchFamily="34" charset="0"/>
              </a:rPr>
              <a:t>C</a:t>
            </a:r>
            <a:r>
              <a:rPr lang="en-GB" sz="2000" baseline="-25000" err="1">
                <a:solidFill>
                  <a:schemeClr val="tx2"/>
                </a:solidFill>
                <a:latin typeface="Calibri" panose="020F0502020204030204" pitchFamily="34" charset="0"/>
                <a:cs typeface="Calibri" panose="020F0502020204030204" pitchFamily="34" charset="0"/>
              </a:rPr>
              <a:t>min</a:t>
            </a:r>
            <a:endParaRPr lang="en-GB" sz="2000" baseline="-25000">
              <a:solidFill>
                <a:schemeClr val="tx2"/>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a:solidFill>
                  <a:schemeClr val="tx2"/>
                </a:solidFill>
                <a:latin typeface="Calibri" panose="020F0502020204030204" pitchFamily="34" charset="0"/>
                <a:cs typeface="Calibri" panose="020F0502020204030204" pitchFamily="34" charset="0"/>
              </a:rPr>
              <a:t>NLME models more fit for purpose</a:t>
            </a:r>
            <a:r>
              <a:rPr lang="en-GB" sz="2000" baseline="30000">
                <a:solidFill>
                  <a:schemeClr val="tx2"/>
                </a:solidFill>
                <a:latin typeface="Calibri" panose="020F0502020204030204" pitchFamily="34" charset="0"/>
                <a:cs typeface="Calibri" panose="020F0502020204030204" pitchFamily="34" charset="0"/>
              </a:rPr>
              <a:t>1</a:t>
            </a:r>
            <a:endParaRPr lang="en-GB" sz="200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74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3CB7-0BF9-4118-E0BD-CEFC5305DADF}"/>
              </a:ext>
            </a:extLst>
          </p:cNvPr>
          <p:cNvSpPr>
            <a:spLocks noGrp="1"/>
          </p:cNvSpPr>
          <p:nvPr>
            <p:ph type="title"/>
          </p:nvPr>
        </p:nvSpPr>
        <p:spPr>
          <a:xfrm>
            <a:off x="252919" y="1123837"/>
            <a:ext cx="2947482" cy="3652879"/>
          </a:xfrm>
        </p:spPr>
        <p:txBody>
          <a:bodyPr/>
          <a:lstStyle/>
          <a:p>
            <a:r>
              <a:rPr lang="en-GB"/>
              <a:t>Conditions that strongly favour TDM with DR tablets? </a:t>
            </a:r>
          </a:p>
        </p:txBody>
      </p:sp>
      <p:sp>
        <p:nvSpPr>
          <p:cNvPr id="3" name="Content Placeholder 2">
            <a:extLst>
              <a:ext uri="{FF2B5EF4-FFF2-40B4-BE49-F238E27FC236}">
                <a16:creationId xmlns:a16="http://schemas.microsoft.com/office/drawing/2014/main" id="{B47F830F-65F8-A700-8267-96D606FD5910}"/>
              </a:ext>
            </a:extLst>
          </p:cNvPr>
          <p:cNvSpPr>
            <a:spLocks noGrp="1"/>
          </p:cNvSpPr>
          <p:nvPr>
            <p:ph idx="1"/>
          </p:nvPr>
        </p:nvSpPr>
        <p:spPr>
          <a:xfrm>
            <a:off x="3892237" y="325093"/>
            <a:ext cx="8382238" cy="2909426"/>
          </a:xfrm>
        </p:spPr>
        <p:txBody>
          <a:bodyPr>
            <a:noAutofit/>
          </a:bodyPr>
          <a:lstStyle/>
          <a:p>
            <a:pPr>
              <a:spcBef>
                <a:spcPts val="600"/>
              </a:spcBef>
            </a:pPr>
            <a:r>
              <a:rPr lang="en-GB" sz="1800" b="1"/>
              <a:t>Poor appetite, not taken with food</a:t>
            </a:r>
          </a:p>
          <a:p>
            <a:pPr>
              <a:spcBef>
                <a:spcPts val="600"/>
              </a:spcBef>
            </a:pPr>
            <a:r>
              <a:rPr lang="en-GB" sz="1800" b="1"/>
              <a:t>Concomitant acid suppression therapy</a:t>
            </a:r>
          </a:p>
          <a:p>
            <a:pPr>
              <a:spcBef>
                <a:spcPts val="600"/>
              </a:spcBef>
            </a:pPr>
            <a:r>
              <a:rPr lang="en-GB" sz="1800" b="1"/>
              <a:t>Obesity</a:t>
            </a:r>
          </a:p>
          <a:p>
            <a:pPr>
              <a:spcBef>
                <a:spcPts val="600"/>
              </a:spcBef>
            </a:pPr>
            <a:r>
              <a:rPr lang="en-GB" sz="1800" b="1"/>
              <a:t>Refractory/resistant infections</a:t>
            </a:r>
          </a:p>
          <a:p>
            <a:pPr>
              <a:spcBef>
                <a:spcPts val="600"/>
              </a:spcBef>
            </a:pPr>
            <a:r>
              <a:rPr lang="en-GB" sz="1800" b="1"/>
              <a:t>Toxicity (e.g., pseudohyperaldosteronism, hepatic injury)</a:t>
            </a:r>
          </a:p>
          <a:p>
            <a:pPr>
              <a:spcBef>
                <a:spcPts val="600"/>
              </a:spcBef>
            </a:pPr>
            <a:r>
              <a:rPr lang="en-GB" sz="1800" b="1"/>
              <a:t>Crushed DR tabs with enteral feeding tubes</a:t>
            </a:r>
          </a:p>
          <a:p>
            <a:pPr>
              <a:spcBef>
                <a:spcPts val="600"/>
              </a:spcBef>
            </a:pPr>
            <a:r>
              <a:rPr lang="en-GB" sz="1800" b="1"/>
              <a:t>Toxicity or breakthrough infections</a:t>
            </a:r>
          </a:p>
          <a:p>
            <a:pPr>
              <a:spcBef>
                <a:spcPts val="600"/>
              </a:spcBef>
            </a:pPr>
            <a:r>
              <a:rPr lang="en-GB" sz="1800" b="1"/>
              <a:t>Severe diarrhea/intestinal mucositis</a:t>
            </a:r>
          </a:p>
          <a:p>
            <a:pPr lvl="1"/>
            <a:r>
              <a:rPr lang="en-GB"/>
              <a:t>400 mg BID day #1, then 400 mg twice daily</a:t>
            </a:r>
            <a:r>
              <a:rPr lang="en-GB" baseline="30000"/>
              <a:t>1</a:t>
            </a:r>
          </a:p>
        </p:txBody>
      </p:sp>
      <p:pic>
        <p:nvPicPr>
          <p:cNvPr id="1026" name="Picture 2">
            <a:extLst>
              <a:ext uri="{FF2B5EF4-FFF2-40B4-BE49-F238E27FC236}">
                <a16:creationId xmlns:a16="http://schemas.microsoft.com/office/drawing/2014/main" id="{18658C88-E434-D7A8-9700-8E0F78D321C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2919" y="4404800"/>
            <a:ext cx="2967390" cy="1483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1E022F-8F38-73B6-4A38-861E14ADC54C}"/>
              </a:ext>
            </a:extLst>
          </p:cNvPr>
          <p:cNvSpPr txBox="1"/>
          <p:nvPr/>
        </p:nvSpPr>
        <p:spPr>
          <a:xfrm>
            <a:off x="200631" y="6259293"/>
            <a:ext cx="7383212" cy="461665"/>
          </a:xfrm>
          <a:prstGeom prst="rect">
            <a:avLst/>
          </a:prstGeom>
          <a:noFill/>
        </p:spPr>
        <p:txBody>
          <a:bodyPr wrap="square">
            <a:spAutoFit/>
          </a:bodyPr>
          <a:lstStyle/>
          <a:p>
            <a:r>
              <a:rPr lang="en-GB" sz="1200">
                <a:solidFill>
                  <a:schemeClr val="tx2"/>
                </a:solidFill>
                <a:latin typeface="Calibri" panose="020F0502020204030204" pitchFamily="34" charset="0"/>
                <a:cs typeface="Calibri" panose="020F0502020204030204" pitchFamily="34" charset="0"/>
              </a:rPr>
              <a:t>McCreary, E. K. </a:t>
            </a:r>
            <a:r>
              <a:rPr lang="en-GB" sz="1200" i="1">
                <a:solidFill>
                  <a:schemeClr val="tx2"/>
                </a:solidFill>
                <a:latin typeface="Calibri" panose="020F0502020204030204" pitchFamily="34" charset="0"/>
                <a:cs typeface="Calibri" panose="020F0502020204030204" pitchFamily="34" charset="0"/>
              </a:rPr>
              <a:t>et al. </a:t>
            </a:r>
          </a:p>
          <a:p>
            <a:r>
              <a:rPr lang="en-GB" sz="1200" i="1">
                <a:solidFill>
                  <a:schemeClr val="tx2"/>
                </a:solidFill>
                <a:latin typeface="Calibri" panose="020F0502020204030204" pitchFamily="34" charset="0"/>
                <a:cs typeface="Calibri" panose="020F0502020204030204" pitchFamily="34" charset="0"/>
              </a:rPr>
              <a:t>Pharmacotherapy</a:t>
            </a:r>
            <a:r>
              <a:rPr lang="en-GB" sz="1200">
                <a:solidFill>
                  <a:schemeClr val="tx2"/>
                </a:solidFill>
                <a:latin typeface="Calibri" panose="020F0502020204030204" pitchFamily="34" charset="0"/>
                <a:cs typeface="Calibri" panose="020F0502020204030204" pitchFamily="34" charset="0"/>
              </a:rPr>
              <a:t> 43, 1043–1050 (2023)</a:t>
            </a:r>
          </a:p>
        </p:txBody>
      </p:sp>
      <p:sp>
        <p:nvSpPr>
          <p:cNvPr id="5" name="TextBox 4">
            <a:extLst>
              <a:ext uri="{FF2B5EF4-FFF2-40B4-BE49-F238E27FC236}">
                <a16:creationId xmlns:a16="http://schemas.microsoft.com/office/drawing/2014/main" id="{EE03A709-17E5-D056-6F8F-9D6A4910DC66}"/>
              </a:ext>
            </a:extLst>
          </p:cNvPr>
          <p:cNvSpPr txBox="1"/>
          <p:nvPr/>
        </p:nvSpPr>
        <p:spPr>
          <a:xfrm>
            <a:off x="4498446" y="6428153"/>
            <a:ext cx="4464556" cy="461665"/>
          </a:xfrm>
          <a:prstGeom prst="rect">
            <a:avLst/>
          </a:prstGeom>
          <a:noFill/>
        </p:spPr>
        <p:txBody>
          <a:bodyPr wrap="none" rtlCol="0">
            <a:spAutoFit/>
          </a:bodyPr>
          <a:lstStyle/>
          <a:p>
            <a:r>
              <a:rPr lang="en-GB" sz="1200" baseline="30000">
                <a:solidFill>
                  <a:schemeClr val="tx1">
                    <a:lumMod val="65000"/>
                    <a:lumOff val="35000"/>
                  </a:schemeClr>
                </a:solidFill>
                <a:effectLst/>
                <a:latin typeface="Calibri" panose="020F0502020204030204" pitchFamily="34" charset="0"/>
                <a:cs typeface="Calibri" panose="020F0502020204030204" pitchFamily="34" charset="0"/>
              </a:rPr>
              <a:t>1</a:t>
            </a:r>
            <a:r>
              <a:rPr lang="en-GB" sz="1200">
                <a:solidFill>
                  <a:schemeClr val="tx1">
                    <a:lumMod val="65000"/>
                    <a:lumOff val="35000"/>
                  </a:schemeClr>
                </a:solidFill>
                <a:effectLst/>
                <a:latin typeface="Calibri" panose="020F0502020204030204" pitchFamily="34" charset="0"/>
                <a:cs typeface="Calibri" panose="020F0502020204030204" pitchFamily="34" charset="0"/>
              </a:rPr>
              <a:t>Jansen, A. M. E (2022). Et al. </a:t>
            </a:r>
            <a:r>
              <a:rPr lang="en-GB" sz="1200" i="1">
                <a:solidFill>
                  <a:schemeClr val="tx1">
                    <a:lumMod val="65000"/>
                    <a:lumOff val="35000"/>
                  </a:schemeClr>
                </a:solidFill>
                <a:effectLst/>
                <a:latin typeface="Calibri" panose="020F0502020204030204" pitchFamily="34" charset="0"/>
                <a:cs typeface="Calibri" panose="020F0502020204030204" pitchFamily="34" charset="0"/>
              </a:rPr>
              <a:t>Clin </a:t>
            </a:r>
            <a:r>
              <a:rPr lang="en-GB" sz="1200" i="1" err="1">
                <a:solidFill>
                  <a:schemeClr val="tx1">
                    <a:lumMod val="65000"/>
                    <a:lumOff val="35000"/>
                  </a:schemeClr>
                </a:solidFill>
                <a:effectLst/>
                <a:latin typeface="Calibri" panose="020F0502020204030204" pitchFamily="34" charset="0"/>
                <a:cs typeface="Calibri" panose="020F0502020204030204" pitchFamily="34" charset="0"/>
              </a:rPr>
              <a:t>Microbiol</a:t>
            </a:r>
            <a:r>
              <a:rPr lang="en-GB" sz="1200" i="1">
                <a:solidFill>
                  <a:schemeClr val="tx1">
                    <a:lumMod val="65000"/>
                    <a:lumOff val="35000"/>
                  </a:schemeClr>
                </a:solidFill>
                <a:effectLst/>
                <a:latin typeface="Calibri" panose="020F0502020204030204" pitchFamily="34" charset="0"/>
                <a:cs typeface="Calibri" panose="020F0502020204030204" pitchFamily="34" charset="0"/>
              </a:rPr>
              <a:t> Infect</a:t>
            </a:r>
            <a:r>
              <a:rPr lang="en-GB" sz="1200">
                <a:solidFill>
                  <a:schemeClr val="tx1">
                    <a:lumMod val="65000"/>
                    <a:lumOff val="35000"/>
                  </a:schemeClr>
                </a:solidFill>
                <a:effectLst/>
                <a:latin typeface="Calibri" panose="020F0502020204030204" pitchFamily="34" charset="0"/>
                <a:cs typeface="Calibri" panose="020F0502020204030204" pitchFamily="34" charset="0"/>
              </a:rPr>
              <a:t>, </a:t>
            </a:r>
            <a:r>
              <a:rPr lang="en-GB" sz="1200" i="1">
                <a:solidFill>
                  <a:schemeClr val="tx1">
                    <a:lumMod val="65000"/>
                    <a:lumOff val="35000"/>
                  </a:schemeClr>
                </a:solidFill>
                <a:effectLst/>
                <a:latin typeface="Calibri" panose="020F0502020204030204" pitchFamily="34" charset="0"/>
                <a:cs typeface="Calibri" panose="020F0502020204030204" pitchFamily="34" charset="0"/>
              </a:rPr>
              <a:t>28</a:t>
            </a:r>
            <a:r>
              <a:rPr lang="en-GB" sz="1200">
                <a:solidFill>
                  <a:schemeClr val="tx1">
                    <a:lumMod val="65000"/>
                    <a:lumOff val="35000"/>
                  </a:schemeClr>
                </a:solidFill>
                <a:effectLst/>
                <a:latin typeface="Calibri" panose="020F0502020204030204" pitchFamily="34" charset="0"/>
                <a:cs typeface="Calibri" panose="020F0502020204030204" pitchFamily="34" charset="0"/>
              </a:rPr>
              <a:t>(7), 1003-1009.</a:t>
            </a:r>
          </a:p>
          <a:p>
            <a:endParaRPr lang="en-GB" sz="120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7" name="Picture 6" descr="A diagram of a chart&#10;&#10;Description automatically generated with medium confidence">
            <a:extLst>
              <a:ext uri="{FF2B5EF4-FFF2-40B4-BE49-F238E27FC236}">
                <a16:creationId xmlns:a16="http://schemas.microsoft.com/office/drawing/2014/main" id="{E0E11F29-4133-60A7-C610-62D9B60AE628}"/>
              </a:ext>
            </a:extLst>
          </p:cNvPr>
          <p:cNvPicPr>
            <a:picLocks noChangeAspect="1"/>
          </p:cNvPicPr>
          <p:nvPr/>
        </p:nvPicPr>
        <p:blipFill>
          <a:blip r:embed="rId4"/>
          <a:stretch>
            <a:fillRect/>
          </a:stretch>
        </p:blipFill>
        <p:spPr>
          <a:xfrm>
            <a:off x="4086279" y="3155634"/>
            <a:ext cx="5640542" cy="3272519"/>
          </a:xfrm>
          <a:prstGeom prst="rect">
            <a:avLst/>
          </a:prstGeom>
        </p:spPr>
      </p:pic>
      <p:sp>
        <p:nvSpPr>
          <p:cNvPr id="8" name="TextBox 7">
            <a:extLst>
              <a:ext uri="{FF2B5EF4-FFF2-40B4-BE49-F238E27FC236}">
                <a16:creationId xmlns:a16="http://schemas.microsoft.com/office/drawing/2014/main" id="{796956EA-5E62-1330-6140-5BE3269ABCD3}"/>
              </a:ext>
            </a:extLst>
          </p:cNvPr>
          <p:cNvSpPr txBox="1"/>
          <p:nvPr/>
        </p:nvSpPr>
        <p:spPr>
          <a:xfrm>
            <a:off x="9782613" y="3782728"/>
            <a:ext cx="1701235" cy="646331"/>
          </a:xfrm>
          <a:prstGeom prst="rect">
            <a:avLst/>
          </a:prstGeom>
          <a:noFill/>
        </p:spPr>
        <p:txBody>
          <a:bodyPr wrap="none" rtlCol="0">
            <a:spAutoFit/>
          </a:bodyPr>
          <a:lstStyle/>
          <a:p>
            <a:r>
              <a:rPr lang="en-GB">
                <a:latin typeface="Calibri" panose="020F0502020204030204" pitchFamily="34" charset="0"/>
                <a:cs typeface="Calibri" panose="020F0502020204030204" pitchFamily="34" charset="0"/>
              </a:rPr>
              <a:t>67.6% vs. 51.4%</a:t>
            </a:r>
          </a:p>
          <a:p>
            <a:r>
              <a:rPr lang="en-GB">
                <a:latin typeface="Calibri" panose="020F0502020204030204" pitchFamily="34" charset="0"/>
                <a:cs typeface="Calibri" panose="020F0502020204030204" pitchFamily="34" charset="0"/>
              </a:rPr>
              <a:t>bioavailability</a:t>
            </a:r>
          </a:p>
        </p:txBody>
      </p:sp>
      <p:sp>
        <p:nvSpPr>
          <p:cNvPr id="9" name="Rectangle 8">
            <a:extLst>
              <a:ext uri="{FF2B5EF4-FFF2-40B4-BE49-F238E27FC236}">
                <a16:creationId xmlns:a16="http://schemas.microsoft.com/office/drawing/2014/main" id="{463F93BB-585D-6B09-AC8A-5B294565AAF7}"/>
              </a:ext>
            </a:extLst>
          </p:cNvPr>
          <p:cNvSpPr/>
          <p:nvPr/>
        </p:nvSpPr>
        <p:spPr>
          <a:xfrm>
            <a:off x="3892237" y="3155634"/>
            <a:ext cx="464610" cy="273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28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C431-D626-03E0-871E-AB76E32B5437}"/>
              </a:ext>
            </a:extLst>
          </p:cNvPr>
          <p:cNvSpPr>
            <a:spLocks noGrp="1"/>
          </p:cNvSpPr>
          <p:nvPr>
            <p:ph type="title"/>
          </p:nvPr>
        </p:nvSpPr>
        <p:spPr/>
        <p:txBody>
          <a:bodyPr/>
          <a:lstStyle/>
          <a:p>
            <a:r>
              <a:rPr lang="en-GB" b="1" dirty="0"/>
              <a:t>Disclosures</a:t>
            </a:r>
          </a:p>
        </p:txBody>
      </p:sp>
      <p:sp>
        <p:nvSpPr>
          <p:cNvPr id="3" name="Content Placeholder 2">
            <a:extLst>
              <a:ext uri="{FF2B5EF4-FFF2-40B4-BE49-F238E27FC236}">
                <a16:creationId xmlns:a16="http://schemas.microsoft.com/office/drawing/2014/main" id="{3843D09C-1FD6-DE09-3047-EAD9B417A6BD}"/>
              </a:ext>
            </a:extLst>
          </p:cNvPr>
          <p:cNvSpPr>
            <a:spLocks noGrp="1"/>
          </p:cNvSpPr>
          <p:nvPr>
            <p:ph idx="1"/>
          </p:nvPr>
        </p:nvSpPr>
        <p:spPr>
          <a:xfrm>
            <a:off x="3869267" y="864108"/>
            <a:ext cx="7802779" cy="5120640"/>
          </a:xfrm>
        </p:spPr>
        <p:txBody>
          <a:bodyPr>
            <a:normAutofit/>
          </a:bodyPr>
          <a:lstStyle/>
          <a:p>
            <a:r>
              <a:rPr lang="en-GB" sz="2400" b="1" dirty="0"/>
              <a:t>Speaking fees: </a:t>
            </a:r>
            <a:r>
              <a:rPr lang="en-GB" sz="2400" dirty="0"/>
              <a:t>Pfizer Inc., Gilead Inc., Mundipharma, Avir</a:t>
            </a:r>
          </a:p>
          <a:p>
            <a:r>
              <a:rPr lang="en-GB" sz="2400" b="1" dirty="0"/>
              <a:t>Advisory boards</a:t>
            </a:r>
            <a:r>
              <a:rPr lang="en-GB" sz="2400" dirty="0"/>
              <a:t>: Gilead Inc, F2G, Basilea, </a:t>
            </a:r>
            <a:r>
              <a:rPr lang="en-GB" sz="2400" dirty="0" err="1"/>
              <a:t>Scynexis</a:t>
            </a:r>
            <a:endParaRPr lang="en-GB" sz="2400" dirty="0"/>
          </a:p>
          <a:p>
            <a:endParaRPr lang="en-GB" sz="2400" dirty="0"/>
          </a:p>
          <a:p>
            <a:pPr marL="0" indent="0">
              <a:buNone/>
            </a:pPr>
            <a:endParaRPr lang="en-GB" sz="2400" dirty="0"/>
          </a:p>
        </p:txBody>
      </p:sp>
    </p:spTree>
    <p:extLst>
      <p:ext uri="{BB962C8B-B14F-4D97-AF65-F5344CB8AC3E}">
        <p14:creationId xmlns:p14="http://schemas.microsoft.com/office/powerpoint/2010/main" val="160971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number of black and white bars&#10;&#10;Description automatically generated with medium confidence">
            <a:extLst>
              <a:ext uri="{FF2B5EF4-FFF2-40B4-BE49-F238E27FC236}">
                <a16:creationId xmlns:a16="http://schemas.microsoft.com/office/drawing/2014/main" id="{ED97D882-AED8-98E8-A229-C2D6A3169282}"/>
              </a:ext>
            </a:extLst>
          </p:cNvPr>
          <p:cNvPicPr>
            <a:picLocks noGrp="1" noChangeAspect="1"/>
          </p:cNvPicPr>
          <p:nvPr>
            <p:ph idx="1"/>
          </p:nvPr>
        </p:nvPicPr>
        <p:blipFill rotWithShape="1">
          <a:blip r:embed="rId2"/>
          <a:srcRect r="3073"/>
          <a:stretch/>
        </p:blipFill>
        <p:spPr>
          <a:xfrm>
            <a:off x="3668356" y="1873740"/>
            <a:ext cx="8035962" cy="4153100"/>
          </a:xfrm>
        </p:spPr>
      </p:pic>
      <p:sp>
        <p:nvSpPr>
          <p:cNvPr id="2" name="Title 1">
            <a:extLst>
              <a:ext uri="{FF2B5EF4-FFF2-40B4-BE49-F238E27FC236}">
                <a16:creationId xmlns:a16="http://schemas.microsoft.com/office/drawing/2014/main" id="{1D9E2B6A-6AFB-217C-1005-A502A3267ED8}"/>
              </a:ext>
            </a:extLst>
          </p:cNvPr>
          <p:cNvSpPr>
            <a:spLocks noGrp="1"/>
          </p:cNvSpPr>
          <p:nvPr>
            <p:ph type="title"/>
          </p:nvPr>
        </p:nvSpPr>
        <p:spPr/>
        <p:txBody>
          <a:bodyPr/>
          <a:lstStyle/>
          <a:p>
            <a:r>
              <a:rPr lang="en-GB"/>
              <a:t>No exposure-response relationship with posaconazole DR tablets?</a:t>
            </a:r>
          </a:p>
        </p:txBody>
      </p:sp>
      <p:sp>
        <p:nvSpPr>
          <p:cNvPr id="6" name="TextBox 5">
            <a:extLst>
              <a:ext uri="{FF2B5EF4-FFF2-40B4-BE49-F238E27FC236}">
                <a16:creationId xmlns:a16="http://schemas.microsoft.com/office/drawing/2014/main" id="{43D25062-106C-52E0-760E-ADFCD2FD96B7}"/>
              </a:ext>
            </a:extLst>
          </p:cNvPr>
          <p:cNvSpPr txBox="1"/>
          <p:nvPr/>
        </p:nvSpPr>
        <p:spPr>
          <a:xfrm>
            <a:off x="5346549" y="6370688"/>
            <a:ext cx="4679577" cy="307777"/>
          </a:xfrm>
          <a:prstGeom prst="rect">
            <a:avLst/>
          </a:prstGeom>
          <a:noFill/>
        </p:spPr>
        <p:txBody>
          <a:bodyPr wrap="square" rtlCol="0">
            <a:spAutoFit/>
          </a:bodyPr>
          <a:lstStyle/>
          <a:p>
            <a:r>
              <a:rPr lang="en-GB" sz="1400" err="1">
                <a:solidFill>
                  <a:srgbClr val="000000"/>
                </a:solidFill>
                <a:effectLst/>
                <a:latin typeface="Calibri" panose="020F0502020204030204" pitchFamily="34" charset="0"/>
                <a:cs typeface="Calibri" panose="020F0502020204030204" pitchFamily="34" charset="0"/>
              </a:rPr>
              <a:t>Maertens</a:t>
            </a:r>
            <a:r>
              <a:rPr lang="en-GB" sz="1400">
                <a:solidFill>
                  <a:srgbClr val="000000"/>
                </a:solidFill>
                <a:effectLst/>
                <a:latin typeface="Calibri" panose="020F0502020204030204" pitchFamily="34" charset="0"/>
                <a:cs typeface="Calibri" panose="020F0502020204030204" pitchFamily="34" charset="0"/>
              </a:rPr>
              <a:t>, J. A. et al. </a:t>
            </a:r>
            <a:r>
              <a:rPr lang="en-GB" sz="1400" i="1">
                <a:solidFill>
                  <a:srgbClr val="000000"/>
                </a:solidFill>
                <a:effectLst/>
                <a:latin typeface="Calibri" panose="020F0502020204030204" pitchFamily="34" charset="0"/>
                <a:cs typeface="Calibri" panose="020F0502020204030204" pitchFamily="34" charset="0"/>
              </a:rPr>
              <a:t>Clin Drug </a:t>
            </a:r>
            <a:r>
              <a:rPr lang="en-GB" sz="1400" i="1" err="1">
                <a:solidFill>
                  <a:srgbClr val="000000"/>
                </a:solidFill>
                <a:effectLst/>
                <a:latin typeface="Calibri" panose="020F0502020204030204" pitchFamily="34" charset="0"/>
                <a:cs typeface="Calibri" panose="020F0502020204030204" pitchFamily="34" charset="0"/>
              </a:rPr>
              <a:t>Investig</a:t>
            </a:r>
            <a:r>
              <a:rPr lang="en-GB" sz="1400">
                <a:solidFill>
                  <a:srgbClr val="000000"/>
                </a:solidFill>
                <a:effectLst/>
                <a:latin typeface="Calibri" panose="020F0502020204030204" pitchFamily="34" charset="0"/>
                <a:cs typeface="Calibri" panose="020F0502020204030204" pitchFamily="34" charset="0"/>
              </a:rPr>
              <a:t>, </a:t>
            </a:r>
            <a:r>
              <a:rPr lang="en-GB" sz="1400" i="1">
                <a:solidFill>
                  <a:srgbClr val="000000"/>
                </a:solidFill>
                <a:effectLst/>
                <a:latin typeface="Calibri" panose="020F0502020204030204" pitchFamily="34" charset="0"/>
                <a:cs typeface="Calibri" panose="020F0502020204030204" pitchFamily="34" charset="0"/>
              </a:rPr>
              <a:t>43</a:t>
            </a:r>
            <a:r>
              <a:rPr lang="en-GB" sz="1400">
                <a:solidFill>
                  <a:srgbClr val="000000"/>
                </a:solidFill>
                <a:effectLst/>
                <a:latin typeface="Calibri" panose="020F0502020204030204" pitchFamily="34" charset="0"/>
                <a:cs typeface="Calibri" panose="020F0502020204030204" pitchFamily="34" charset="0"/>
              </a:rPr>
              <a:t>(9), 681-690.</a:t>
            </a:r>
          </a:p>
        </p:txBody>
      </p:sp>
      <p:sp>
        <p:nvSpPr>
          <p:cNvPr id="7" name="Rectangle 6">
            <a:extLst>
              <a:ext uri="{FF2B5EF4-FFF2-40B4-BE49-F238E27FC236}">
                <a16:creationId xmlns:a16="http://schemas.microsoft.com/office/drawing/2014/main" id="{4A778163-AECA-2EAA-BBAF-69CDCF4209FC}"/>
              </a:ext>
            </a:extLst>
          </p:cNvPr>
          <p:cNvSpPr/>
          <p:nvPr/>
        </p:nvSpPr>
        <p:spPr>
          <a:xfrm>
            <a:off x="3765177" y="1873740"/>
            <a:ext cx="484094" cy="451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B4EF3BC-A561-11F5-6131-8574FBBF0E75}"/>
              </a:ext>
            </a:extLst>
          </p:cNvPr>
          <p:cNvSpPr txBox="1"/>
          <p:nvPr/>
        </p:nvSpPr>
        <p:spPr>
          <a:xfrm>
            <a:off x="4007224" y="831160"/>
            <a:ext cx="6459968" cy="923330"/>
          </a:xfrm>
          <a:prstGeom prst="rect">
            <a:avLst/>
          </a:prstGeom>
          <a:noFill/>
        </p:spPr>
        <p:txBody>
          <a:bodyPr wrap="square" rtlCol="0">
            <a:spAutoFit/>
          </a:bodyPr>
          <a:lstStyle/>
          <a:p>
            <a:r>
              <a:rPr lang="en-GB" sz="1800">
                <a:effectLst/>
                <a:latin typeface="Calibri" panose="020F0502020204030204" pitchFamily="34" charset="0"/>
                <a:cs typeface="Calibri" panose="020F0502020204030204" pitchFamily="34" charset="0"/>
              </a:rPr>
              <a:t>Global clinical response at week 6 by quartile of within-participant mean posaconazole plasma </a:t>
            </a:r>
            <a:r>
              <a:rPr lang="en-GB" sz="1800" i="1" err="1">
                <a:effectLst/>
                <a:latin typeface="Calibri" panose="020F0502020204030204" pitchFamily="34" charset="0"/>
                <a:cs typeface="Calibri" panose="020F0502020204030204" pitchFamily="34" charset="0"/>
              </a:rPr>
              <a:t>C</a:t>
            </a:r>
            <a:r>
              <a:rPr lang="en-GB" sz="1800" baseline="-25000" err="1">
                <a:effectLst/>
                <a:latin typeface="Calibri" panose="020F0502020204030204" pitchFamily="34" charset="0"/>
                <a:cs typeface="Calibri" panose="020F0502020204030204" pitchFamily="34" charset="0"/>
              </a:rPr>
              <a:t>min</a:t>
            </a:r>
            <a:endParaRPr lang="en-GB" baseline="-25000">
              <a:latin typeface="Calibri" panose="020F0502020204030204" pitchFamily="34" charset="0"/>
              <a:cs typeface="Calibri" panose="020F0502020204030204" pitchFamily="34" charset="0"/>
            </a:endParaRPr>
          </a:p>
          <a:p>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41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0582-DD6D-A8AF-18B2-D22F9C84E1CC}"/>
              </a:ext>
            </a:extLst>
          </p:cNvPr>
          <p:cNvSpPr>
            <a:spLocks noGrp="1"/>
          </p:cNvSpPr>
          <p:nvPr>
            <p:ph type="title"/>
          </p:nvPr>
        </p:nvSpPr>
        <p:spPr/>
        <p:txBody>
          <a:bodyPr>
            <a:normAutofit fontScale="90000"/>
          </a:bodyPr>
          <a:lstStyle/>
          <a:p>
            <a:r>
              <a:rPr lang="en-US" b="1"/>
              <a:t>TDM is not widely available across EU</a:t>
            </a:r>
            <a:br>
              <a:rPr lang="en-US"/>
            </a:br>
            <a:br>
              <a:rPr lang="en-US"/>
            </a:br>
            <a:br>
              <a:rPr lang="en-US"/>
            </a:br>
            <a:r>
              <a:rPr lang="en-US" sz="2000"/>
              <a:t>ECMM survey of Antifungal access, susceptibility testing and TDM strongly linked to GDP</a:t>
            </a:r>
            <a:br>
              <a:rPr lang="en-US"/>
            </a:br>
            <a:br>
              <a:rPr lang="en-US"/>
            </a:br>
            <a:endParaRPr lang="en-US"/>
          </a:p>
        </p:txBody>
      </p:sp>
      <p:pic>
        <p:nvPicPr>
          <p:cNvPr id="4" name="Picture 3" descr="A graph of a number of patients&#10;&#10;Description automatically generated with medium confidence">
            <a:extLst>
              <a:ext uri="{FF2B5EF4-FFF2-40B4-BE49-F238E27FC236}">
                <a16:creationId xmlns:a16="http://schemas.microsoft.com/office/drawing/2014/main" id="{07A8AB00-D952-7AB5-22BE-4AAE76C69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94" y="871538"/>
            <a:ext cx="7834507" cy="5213350"/>
          </a:xfrm>
          <a:prstGeom prst="rect">
            <a:avLst/>
          </a:prstGeom>
        </p:spPr>
      </p:pic>
      <p:sp>
        <p:nvSpPr>
          <p:cNvPr id="5" name="Footer Placeholder 3">
            <a:extLst>
              <a:ext uri="{FF2B5EF4-FFF2-40B4-BE49-F238E27FC236}">
                <a16:creationId xmlns:a16="http://schemas.microsoft.com/office/drawing/2014/main" id="{19F49497-2246-7251-C8CF-45CA1FFD53BB}"/>
              </a:ext>
            </a:extLst>
          </p:cNvPr>
          <p:cNvSpPr>
            <a:spLocks noGrp="1"/>
          </p:cNvSpPr>
          <p:nvPr>
            <p:ph type="ftr" sz="quarter" idx="11"/>
          </p:nvPr>
        </p:nvSpPr>
        <p:spPr>
          <a:xfrm>
            <a:off x="2706832" y="6334919"/>
            <a:ext cx="8679414" cy="365125"/>
          </a:xfrm>
        </p:spPr>
        <p:txBody>
          <a:bodyPr/>
          <a:lstStyle/>
          <a:p>
            <a:pPr algn="r"/>
            <a:r>
              <a:rPr lang="en-US" err="1">
                <a:latin typeface="Calibri" panose="020F0502020204030204" pitchFamily="34" charset="0"/>
                <a:ea typeface="Calibri" panose="020F0502020204030204" pitchFamily="34" charset="0"/>
                <a:cs typeface="Calibri" panose="020F0502020204030204" pitchFamily="34" charset="0"/>
              </a:rPr>
              <a:t>Salmanton</a:t>
            </a:r>
            <a:r>
              <a:rPr lang="en-US">
                <a:latin typeface="Calibri" panose="020F0502020204030204" pitchFamily="34" charset="0"/>
                <a:ea typeface="Calibri" panose="020F0502020204030204" pitchFamily="34" charset="0"/>
                <a:cs typeface="Calibri" panose="020F0502020204030204" pitchFamily="34" charset="0"/>
              </a:rPr>
              <a:t>-García, J. et al. Lancet Microbe 4, e47–e56 (2023)</a:t>
            </a:r>
          </a:p>
        </p:txBody>
      </p:sp>
      <p:sp>
        <p:nvSpPr>
          <p:cNvPr id="3" name="TextBox 2">
            <a:extLst>
              <a:ext uri="{FF2B5EF4-FFF2-40B4-BE49-F238E27FC236}">
                <a16:creationId xmlns:a16="http://schemas.microsoft.com/office/drawing/2014/main" id="{B51F3A7E-179C-23CE-5FAD-752CDB95DBD6}"/>
              </a:ext>
            </a:extLst>
          </p:cNvPr>
          <p:cNvSpPr txBox="1"/>
          <p:nvPr/>
        </p:nvSpPr>
        <p:spPr>
          <a:xfrm>
            <a:off x="812568" y="6204706"/>
            <a:ext cx="5665269" cy="646331"/>
          </a:xfrm>
          <a:prstGeom prst="rect">
            <a:avLst/>
          </a:prstGeom>
          <a:noFill/>
        </p:spPr>
        <p:txBody>
          <a:bodyPr wrap="none" rtlCol="0">
            <a:spAutoFit/>
          </a:bodyPr>
          <a:lstStyle/>
          <a:p>
            <a:r>
              <a:rPr lang="en-GB"/>
              <a:t>Similar patterns seen in surveys of Asian-Pacific countries </a:t>
            </a:r>
          </a:p>
          <a:p>
            <a:endParaRPr lang="en-GB"/>
          </a:p>
        </p:txBody>
      </p:sp>
      <p:sp>
        <p:nvSpPr>
          <p:cNvPr id="7" name="Footer Placeholder 3">
            <a:extLst>
              <a:ext uri="{FF2B5EF4-FFF2-40B4-BE49-F238E27FC236}">
                <a16:creationId xmlns:a16="http://schemas.microsoft.com/office/drawing/2014/main" id="{1098E821-7B23-1E21-9D16-F577734C7DAE}"/>
              </a:ext>
            </a:extLst>
          </p:cNvPr>
          <p:cNvSpPr txBox="1">
            <a:spLocks/>
          </p:cNvSpPr>
          <p:nvPr/>
        </p:nvSpPr>
        <p:spPr>
          <a:xfrm>
            <a:off x="812568" y="6491449"/>
            <a:ext cx="9485661"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err="1"/>
              <a:t>Salmanton</a:t>
            </a:r>
            <a:r>
              <a:rPr lang="en-US"/>
              <a:t>-García, J. et al. Int. J. </a:t>
            </a:r>
            <a:r>
              <a:rPr lang="en-US" err="1"/>
              <a:t>Antimicrob</a:t>
            </a:r>
            <a:r>
              <a:rPr lang="en-US"/>
              <a:t>. Agents 61, 106718 (2023)</a:t>
            </a:r>
          </a:p>
        </p:txBody>
      </p:sp>
    </p:spTree>
    <p:extLst>
      <p:ext uri="{BB962C8B-B14F-4D97-AF65-F5344CB8AC3E}">
        <p14:creationId xmlns:p14="http://schemas.microsoft.com/office/powerpoint/2010/main" val="2349427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60A5-2EEA-3BA7-D59C-FA96BBFF2BAF}"/>
              </a:ext>
            </a:extLst>
          </p:cNvPr>
          <p:cNvSpPr>
            <a:spLocks noGrp="1"/>
          </p:cNvSpPr>
          <p:nvPr>
            <p:ph type="title"/>
          </p:nvPr>
        </p:nvSpPr>
        <p:spPr/>
        <p:txBody>
          <a:bodyPr>
            <a:normAutofit/>
          </a:bodyPr>
          <a:lstStyle/>
          <a:p>
            <a:r>
              <a:rPr lang="en-US"/>
              <a:t>…and infrequently performed in the United States</a:t>
            </a:r>
            <a:br>
              <a:rPr lang="en-US"/>
            </a:br>
            <a:br>
              <a:rPr lang="en-US"/>
            </a:br>
            <a:r>
              <a:rPr lang="en-US" sz="2000"/>
              <a:t>ECMM survey of Antifungal access, susceptibility testing and TDM strongly linked to GDP</a:t>
            </a:r>
          </a:p>
        </p:txBody>
      </p:sp>
      <p:pic>
        <p:nvPicPr>
          <p:cNvPr id="4" name="Picture 3" descr="A screenshot of a medical document&#10;&#10;Description automatically generated">
            <a:extLst>
              <a:ext uri="{FF2B5EF4-FFF2-40B4-BE49-F238E27FC236}">
                <a16:creationId xmlns:a16="http://schemas.microsoft.com/office/drawing/2014/main" id="{904C0CE0-D10E-1ED1-5A31-AED66FF590C5}"/>
              </a:ext>
            </a:extLst>
          </p:cNvPr>
          <p:cNvPicPr>
            <a:picLocks noChangeAspect="1"/>
          </p:cNvPicPr>
          <p:nvPr/>
        </p:nvPicPr>
        <p:blipFill rotWithShape="1">
          <a:blip r:embed="rId3">
            <a:extLst>
              <a:ext uri="{28A0092B-C50C-407E-A947-70E740481C1C}">
                <a14:useLocalDpi xmlns:a14="http://schemas.microsoft.com/office/drawing/2010/main" val="0"/>
              </a:ext>
            </a:extLst>
          </a:blip>
          <a:srcRect l="7073" t="8947"/>
          <a:stretch/>
        </p:blipFill>
        <p:spPr>
          <a:xfrm>
            <a:off x="3579495" y="1060963"/>
            <a:ext cx="5221442" cy="4111173"/>
          </a:xfrm>
          <a:prstGeom prst="rect">
            <a:avLst/>
          </a:prstGeom>
        </p:spPr>
      </p:pic>
      <p:sp>
        <p:nvSpPr>
          <p:cNvPr id="5" name="TextBox 4">
            <a:extLst>
              <a:ext uri="{FF2B5EF4-FFF2-40B4-BE49-F238E27FC236}">
                <a16:creationId xmlns:a16="http://schemas.microsoft.com/office/drawing/2014/main" id="{DE6CDC81-3024-FCB5-394B-E55348BF3B64}"/>
              </a:ext>
            </a:extLst>
          </p:cNvPr>
          <p:cNvSpPr txBox="1"/>
          <p:nvPr/>
        </p:nvSpPr>
        <p:spPr>
          <a:xfrm>
            <a:off x="8800937" y="2529840"/>
            <a:ext cx="3618910" cy="1569660"/>
          </a:xfrm>
          <a:prstGeom prst="rect">
            <a:avLst/>
          </a:prstGeom>
          <a:noFill/>
        </p:spPr>
        <p:txBody>
          <a:bodyPr wrap="square" rtlCol="0">
            <a:spAutoFit/>
          </a:bodyPr>
          <a:lstStyle/>
          <a:p>
            <a:r>
              <a:rPr lang="en-US" sz="3200" b="1">
                <a:solidFill>
                  <a:srgbClr val="FF0000"/>
                </a:solidFill>
                <a:latin typeface="Calibri" panose="020F0502020204030204" pitchFamily="34" charset="0"/>
                <a:ea typeface="Calibri" panose="020F0502020204030204" pitchFamily="34" charset="0"/>
                <a:cs typeface="Calibri" panose="020F0502020204030204" pitchFamily="34" charset="0"/>
              </a:rPr>
              <a:t>Only performed </a:t>
            </a:r>
          </a:p>
          <a:p>
            <a:r>
              <a:rPr lang="en-US" sz="3200" b="1">
                <a:solidFill>
                  <a:srgbClr val="FF0000"/>
                </a:solidFill>
                <a:latin typeface="Calibri" panose="020F0502020204030204" pitchFamily="34" charset="0"/>
                <a:ea typeface="Calibri" panose="020F0502020204030204" pitchFamily="34" charset="0"/>
                <a:cs typeface="Calibri" panose="020F0502020204030204" pitchFamily="34" charset="0"/>
              </a:rPr>
              <a:t>in 15.8% of eligible patients</a:t>
            </a:r>
          </a:p>
        </p:txBody>
      </p:sp>
      <p:sp>
        <p:nvSpPr>
          <p:cNvPr id="6" name="TextBox 5">
            <a:extLst>
              <a:ext uri="{FF2B5EF4-FFF2-40B4-BE49-F238E27FC236}">
                <a16:creationId xmlns:a16="http://schemas.microsoft.com/office/drawing/2014/main" id="{755474E7-9F99-52CD-8B29-4902EB525347}"/>
              </a:ext>
            </a:extLst>
          </p:cNvPr>
          <p:cNvSpPr txBox="1"/>
          <p:nvPr/>
        </p:nvSpPr>
        <p:spPr>
          <a:xfrm>
            <a:off x="5582478" y="6364014"/>
            <a:ext cx="6208642" cy="646331"/>
          </a:xfrm>
          <a:prstGeom prst="rect">
            <a:avLst/>
          </a:prstGeom>
          <a:noFill/>
        </p:spPr>
        <p:txBody>
          <a:bodyPr wrap="square">
            <a:spAutoFit/>
          </a:bodyPr>
          <a:lstStyle/>
          <a:p>
            <a:pPr algn="r"/>
            <a:r>
              <a:rPr lang="en-GB" sz="1200">
                <a:effectLst/>
                <a:latin typeface="Calibri" panose="020F0502020204030204" pitchFamily="34" charset="0"/>
                <a:cs typeface="Calibri" panose="020F0502020204030204" pitchFamily="34" charset="0"/>
              </a:rPr>
              <a:t>Benedict, K et al. </a:t>
            </a:r>
            <a:r>
              <a:rPr lang="en-GB" sz="1200" i="1">
                <a:effectLst/>
                <a:latin typeface="Calibri" panose="020F0502020204030204" pitchFamily="34" charset="0"/>
                <a:cs typeface="Calibri" panose="020F0502020204030204" pitchFamily="34" charset="0"/>
              </a:rPr>
              <a:t>Open Forum Infect Dis</a:t>
            </a:r>
            <a:r>
              <a:rPr lang="en-GB" sz="1200">
                <a:effectLst/>
                <a:latin typeface="Calibri" panose="020F0502020204030204" pitchFamily="34" charset="0"/>
                <a:cs typeface="Calibri" panose="020F0502020204030204" pitchFamily="34" charset="0"/>
              </a:rPr>
              <a:t>, </a:t>
            </a:r>
            <a:r>
              <a:rPr lang="en-GB" sz="1200" i="1">
                <a:effectLst/>
                <a:latin typeface="Calibri" panose="020F0502020204030204" pitchFamily="34" charset="0"/>
                <a:cs typeface="Calibri" panose="020F0502020204030204" pitchFamily="34" charset="0"/>
              </a:rPr>
              <a:t>10</a:t>
            </a:r>
            <a:r>
              <a:rPr lang="en-GB" sz="1200">
                <a:effectLst/>
                <a:latin typeface="Calibri" panose="020F0502020204030204" pitchFamily="34" charset="0"/>
                <a:cs typeface="Calibri" panose="020F0502020204030204" pitchFamily="34" charset="0"/>
              </a:rPr>
              <a:t>(9), ofad468</a:t>
            </a:r>
          </a:p>
          <a:p>
            <a:pPr algn="r"/>
            <a:r>
              <a:rPr lang="en-GB" sz="1200">
                <a:effectLst/>
                <a:latin typeface="Calibri" panose="020F0502020204030204" pitchFamily="34" charset="0"/>
                <a:cs typeface="Calibri" panose="020F0502020204030204" pitchFamily="34" charset="0"/>
              </a:rPr>
              <a:t>Benedict, K. et al. (2023). </a:t>
            </a:r>
            <a:r>
              <a:rPr lang="en-GB" sz="1200" i="1">
                <a:effectLst/>
                <a:latin typeface="Calibri" panose="020F0502020204030204" pitchFamily="34" charset="0"/>
                <a:cs typeface="Calibri" panose="020F0502020204030204" pitchFamily="34" charset="0"/>
              </a:rPr>
              <a:t>Open Forum Infect Dis</a:t>
            </a:r>
            <a:r>
              <a:rPr lang="en-GB" sz="1200">
                <a:effectLst/>
                <a:latin typeface="Calibri" panose="020F0502020204030204" pitchFamily="34" charset="0"/>
                <a:cs typeface="Calibri" panose="020F0502020204030204" pitchFamily="34" charset="0"/>
              </a:rPr>
              <a:t>, </a:t>
            </a:r>
            <a:r>
              <a:rPr lang="en-GB" sz="1200" i="1">
                <a:effectLst/>
                <a:latin typeface="Calibri" panose="020F0502020204030204" pitchFamily="34" charset="0"/>
                <a:cs typeface="Calibri" panose="020F0502020204030204" pitchFamily="34" charset="0"/>
              </a:rPr>
              <a:t>10</a:t>
            </a:r>
            <a:r>
              <a:rPr lang="en-GB" sz="1200">
                <a:effectLst/>
                <a:latin typeface="Calibri" panose="020F0502020204030204" pitchFamily="34" charset="0"/>
                <a:cs typeface="Calibri" panose="020F0502020204030204" pitchFamily="34" charset="0"/>
              </a:rPr>
              <a:t>(8), ofad389</a:t>
            </a:r>
          </a:p>
          <a:p>
            <a:pPr algn="r"/>
            <a:endParaRPr lang="en-GB" sz="1200">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C35F433-4062-2F1B-DAB9-FE226E017706}"/>
              </a:ext>
            </a:extLst>
          </p:cNvPr>
          <p:cNvSpPr txBox="1"/>
          <p:nvPr/>
        </p:nvSpPr>
        <p:spPr>
          <a:xfrm>
            <a:off x="3848641" y="5440684"/>
            <a:ext cx="4683150" cy="923330"/>
          </a:xfrm>
          <a:prstGeom prst="rect">
            <a:avLst/>
          </a:prstGeom>
          <a:noFill/>
        </p:spPr>
        <p:txBody>
          <a:bodyPr wrap="square" rtlCol="0">
            <a:spAutoFit/>
          </a:bodyPr>
          <a:lstStyle/>
          <a:p>
            <a:r>
              <a:rPr lang="en-US" b="1">
                <a:solidFill>
                  <a:srgbClr val="FF0000"/>
                </a:solidFill>
                <a:latin typeface="Calibri" panose="020F0502020204030204" pitchFamily="34" charset="0"/>
                <a:ea typeface="Calibri" panose="020F0502020204030204" pitchFamily="34" charset="0"/>
                <a:cs typeface="Calibri" panose="020F0502020204030204" pitchFamily="34" charset="0"/>
              </a:rPr>
              <a:t>Specialist populations: Less frequently performed during prophylaxis, long turn-around times, insurance coverage?</a:t>
            </a:r>
          </a:p>
        </p:txBody>
      </p:sp>
    </p:spTree>
    <p:extLst>
      <p:ext uri="{BB962C8B-B14F-4D97-AF65-F5344CB8AC3E}">
        <p14:creationId xmlns:p14="http://schemas.microsoft.com/office/powerpoint/2010/main" val="39457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CCD9-3939-3587-C18D-73D94282CF00}"/>
              </a:ext>
            </a:extLst>
          </p:cNvPr>
          <p:cNvSpPr>
            <a:spLocks noGrp="1"/>
          </p:cNvSpPr>
          <p:nvPr>
            <p:ph type="title"/>
          </p:nvPr>
        </p:nvSpPr>
        <p:spPr/>
        <p:txBody>
          <a:bodyPr>
            <a:normAutofit fontScale="90000"/>
          </a:bodyPr>
          <a:lstStyle/>
          <a:p>
            <a:r>
              <a:rPr lang="en-GB"/>
              <a:t>What is needed- Advances in analytical approaches</a:t>
            </a:r>
            <a:br>
              <a:rPr lang="en-GB"/>
            </a:br>
            <a:br>
              <a:rPr lang="en-GB"/>
            </a:br>
            <a:r>
              <a:rPr lang="en-GB" sz="2400"/>
              <a:t>More high-risk patients outside the hospital</a:t>
            </a:r>
            <a:br>
              <a:rPr lang="en-GB" sz="2400"/>
            </a:br>
            <a:br>
              <a:rPr lang="en-GB" sz="2400"/>
            </a:br>
            <a:br>
              <a:rPr lang="en-GB" sz="2400"/>
            </a:br>
            <a:r>
              <a:rPr lang="en-GB" sz="2400"/>
              <a:t>FDA Project “Optimus” in Oncology- bigger focus on TDM</a:t>
            </a:r>
          </a:p>
        </p:txBody>
      </p:sp>
      <p:sp>
        <p:nvSpPr>
          <p:cNvPr id="9" name="Content Placeholder 2">
            <a:extLst>
              <a:ext uri="{FF2B5EF4-FFF2-40B4-BE49-F238E27FC236}">
                <a16:creationId xmlns:a16="http://schemas.microsoft.com/office/drawing/2014/main" id="{8878CDF3-0780-DBFE-FEFA-5A849C63775A}"/>
              </a:ext>
            </a:extLst>
          </p:cNvPr>
          <p:cNvSpPr>
            <a:spLocks noGrp="1"/>
          </p:cNvSpPr>
          <p:nvPr>
            <p:ph idx="1"/>
          </p:nvPr>
        </p:nvSpPr>
        <p:spPr>
          <a:xfrm>
            <a:off x="3869268" y="864108"/>
            <a:ext cx="7315200" cy="2480671"/>
          </a:xfrm>
        </p:spPr>
        <p:txBody>
          <a:bodyPr/>
          <a:lstStyle/>
          <a:p>
            <a:r>
              <a:rPr lang="en-GB"/>
              <a:t>Dried blood spot</a:t>
            </a:r>
          </a:p>
          <a:p>
            <a:r>
              <a:rPr lang="en-GB"/>
              <a:t>Saliva</a:t>
            </a:r>
          </a:p>
          <a:p>
            <a:r>
              <a:rPr lang="en-GB"/>
              <a:t>Volumetric absorptive microsampling devices</a:t>
            </a:r>
          </a:p>
        </p:txBody>
      </p:sp>
      <p:pic>
        <p:nvPicPr>
          <p:cNvPr id="13" name="Picture 12" descr="A screenshot of a computer&#10;&#10;Description automatically generated">
            <a:extLst>
              <a:ext uri="{FF2B5EF4-FFF2-40B4-BE49-F238E27FC236}">
                <a16:creationId xmlns:a16="http://schemas.microsoft.com/office/drawing/2014/main" id="{63D95EB8-4E5D-2D59-F882-A1A0854B9282}"/>
              </a:ext>
            </a:extLst>
          </p:cNvPr>
          <p:cNvPicPr>
            <a:picLocks noChangeAspect="1"/>
          </p:cNvPicPr>
          <p:nvPr/>
        </p:nvPicPr>
        <p:blipFill rotWithShape="1">
          <a:blip r:embed="rId2"/>
          <a:srcRect t="7333" r="1421" b="5082"/>
          <a:stretch/>
        </p:blipFill>
        <p:spPr>
          <a:xfrm>
            <a:off x="3624121" y="3212432"/>
            <a:ext cx="8157654" cy="2177715"/>
          </a:xfrm>
          <a:prstGeom prst="rect">
            <a:avLst/>
          </a:prstGeom>
        </p:spPr>
      </p:pic>
      <p:sp>
        <p:nvSpPr>
          <p:cNvPr id="15" name="TextBox 14">
            <a:extLst>
              <a:ext uri="{FF2B5EF4-FFF2-40B4-BE49-F238E27FC236}">
                <a16:creationId xmlns:a16="http://schemas.microsoft.com/office/drawing/2014/main" id="{75B23B21-2A5F-E95C-2FCA-13CF95CC5CFB}"/>
              </a:ext>
            </a:extLst>
          </p:cNvPr>
          <p:cNvSpPr txBox="1"/>
          <p:nvPr/>
        </p:nvSpPr>
        <p:spPr>
          <a:xfrm>
            <a:off x="4168942" y="6167299"/>
            <a:ext cx="6100010" cy="461665"/>
          </a:xfrm>
          <a:prstGeom prst="rect">
            <a:avLst/>
          </a:prstGeom>
          <a:noFill/>
        </p:spPr>
        <p:txBody>
          <a:bodyPr wrap="square">
            <a:spAutoFit/>
          </a:bodyPr>
          <a:lstStyle/>
          <a:p>
            <a:r>
              <a:rPr lang="en-GB" sz="1200" err="1">
                <a:latin typeface="Calibri" panose="020F0502020204030204" pitchFamily="34" charset="0"/>
                <a:cs typeface="Calibri" panose="020F0502020204030204" pitchFamily="34" charset="0"/>
              </a:rPr>
              <a:t>Soenen</a:t>
            </a:r>
            <a:r>
              <a:rPr lang="en-GB" sz="1200">
                <a:latin typeface="Calibri" panose="020F0502020204030204" pitchFamily="34" charset="0"/>
                <a:cs typeface="Calibri" panose="020F0502020204030204" pitchFamily="34" charset="0"/>
              </a:rPr>
              <a:t>, R. </a:t>
            </a:r>
            <a:r>
              <a:rPr lang="en-GB" sz="1200" i="1">
                <a:latin typeface="Calibri" panose="020F0502020204030204" pitchFamily="34" charset="0"/>
                <a:cs typeface="Calibri" panose="020F0502020204030204" pitchFamily="34" charset="0"/>
              </a:rPr>
              <a:t>et al.</a:t>
            </a:r>
            <a:r>
              <a:rPr lang="en-GB" sz="1200">
                <a:latin typeface="Calibri" panose="020F0502020204030204" pitchFamily="34" charset="0"/>
                <a:cs typeface="Calibri" panose="020F0502020204030204" pitchFamily="34" charset="0"/>
              </a:rPr>
              <a:t> Promising Tools to Facilitate the Implementation of TDM of Biologics in Clinical Practice. </a:t>
            </a:r>
            <a:r>
              <a:rPr lang="en-GB" sz="1200" i="1">
                <a:latin typeface="Calibri" panose="020F0502020204030204" pitchFamily="34" charset="0"/>
                <a:cs typeface="Calibri" panose="020F0502020204030204" pitchFamily="34" charset="0"/>
              </a:rPr>
              <a:t>J. Clin. Med. Res.</a:t>
            </a:r>
            <a:r>
              <a:rPr lang="en-GB" sz="1200">
                <a:latin typeface="Calibri" panose="020F0502020204030204" pitchFamily="34" charset="0"/>
                <a:cs typeface="Calibri" panose="020F0502020204030204" pitchFamily="34" charset="0"/>
              </a:rPr>
              <a:t> 11, (2022)</a:t>
            </a:r>
          </a:p>
        </p:txBody>
      </p:sp>
    </p:spTree>
    <p:extLst>
      <p:ext uri="{BB962C8B-B14F-4D97-AF65-F5344CB8AC3E}">
        <p14:creationId xmlns:p14="http://schemas.microsoft.com/office/powerpoint/2010/main" val="4182977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0CA2-B0B1-4AE9-9404-479DADE2AC13}"/>
              </a:ext>
            </a:extLst>
          </p:cNvPr>
          <p:cNvSpPr>
            <a:spLocks noGrp="1"/>
          </p:cNvSpPr>
          <p:nvPr>
            <p:ph type="title"/>
          </p:nvPr>
        </p:nvSpPr>
        <p:spPr/>
        <p:txBody>
          <a:bodyPr/>
          <a:lstStyle/>
          <a:p>
            <a:r>
              <a:rPr lang="en-GB"/>
              <a:t>Summary</a:t>
            </a:r>
          </a:p>
        </p:txBody>
      </p:sp>
      <p:sp>
        <p:nvSpPr>
          <p:cNvPr id="3" name="Content Placeholder 2">
            <a:extLst>
              <a:ext uri="{FF2B5EF4-FFF2-40B4-BE49-F238E27FC236}">
                <a16:creationId xmlns:a16="http://schemas.microsoft.com/office/drawing/2014/main" id="{475B62C9-60AD-D43F-16CF-6FB3165AE87C}"/>
              </a:ext>
            </a:extLst>
          </p:cNvPr>
          <p:cNvSpPr>
            <a:spLocks noGrp="1"/>
          </p:cNvSpPr>
          <p:nvPr>
            <p:ph idx="1"/>
          </p:nvPr>
        </p:nvSpPr>
        <p:spPr>
          <a:xfrm>
            <a:off x="3869268" y="864107"/>
            <a:ext cx="7315200" cy="5344187"/>
          </a:xfrm>
        </p:spPr>
        <p:txBody>
          <a:bodyPr/>
          <a:lstStyle/>
          <a:p>
            <a:r>
              <a:rPr lang="en-GB"/>
              <a:t>TDM still represents the most direct method for detecting subtherapeutic or supratherapeutic exposures</a:t>
            </a:r>
          </a:p>
          <a:p>
            <a:r>
              <a:rPr lang="en-GB"/>
              <a:t>TDM plays a critical role for doing guidance in populations with extreme PK variability, resistant pathogens, treatment failure…</a:t>
            </a:r>
          </a:p>
          <a:p>
            <a:r>
              <a:rPr lang="en-GB"/>
              <a:t>However, much of real-life TDM practice is still not true </a:t>
            </a:r>
            <a:r>
              <a:rPr lang="en-GB" i="1"/>
              <a:t>precision dosing</a:t>
            </a:r>
          </a:p>
          <a:p>
            <a:pPr lvl="1"/>
            <a:r>
              <a:rPr lang="en-GB"/>
              <a:t>Empiric linear dosage adjustments</a:t>
            </a:r>
          </a:p>
          <a:p>
            <a:pPr lvl="1"/>
            <a:r>
              <a:rPr lang="en-GB"/>
              <a:t>No Model-informed precision dosing based on covariates and genotypes</a:t>
            </a:r>
          </a:p>
          <a:p>
            <a:pPr lvl="1"/>
            <a:r>
              <a:rPr lang="en-GB"/>
              <a:t>No incorporation of biomarkers or MIC targets</a:t>
            </a:r>
          </a:p>
          <a:p>
            <a:r>
              <a:rPr lang="en-GB"/>
              <a:t>How will new antifungal change TDM? </a:t>
            </a:r>
          </a:p>
          <a:p>
            <a:r>
              <a:rPr lang="en-GB"/>
              <a:t>Newer, rapid POC testing that can be more readily applied in outpatient settings is needed and will be a focus of future biologics and oncologic agents</a:t>
            </a:r>
          </a:p>
          <a:p>
            <a:endParaRPr lang="en-GB"/>
          </a:p>
          <a:p>
            <a:endParaRPr lang="en-GB"/>
          </a:p>
        </p:txBody>
      </p:sp>
    </p:spTree>
    <p:extLst>
      <p:ext uri="{BB962C8B-B14F-4D97-AF65-F5344CB8AC3E}">
        <p14:creationId xmlns:p14="http://schemas.microsoft.com/office/powerpoint/2010/main" val="334677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DC187-37F1-AA6D-9F00-4DFC0AD8DE56}"/>
              </a:ext>
            </a:extLst>
          </p:cNvPr>
          <p:cNvPicPr>
            <a:picLocks noChangeAspect="1"/>
          </p:cNvPicPr>
          <p:nvPr/>
        </p:nvPicPr>
        <p:blipFill>
          <a:blip r:embed="rId3"/>
          <a:stretch>
            <a:fillRect/>
          </a:stretch>
        </p:blipFill>
        <p:spPr>
          <a:xfrm>
            <a:off x="3410436" y="1123837"/>
            <a:ext cx="9547080" cy="5059650"/>
          </a:xfrm>
          <a:prstGeom prst="rect">
            <a:avLst/>
          </a:prstGeom>
        </p:spPr>
      </p:pic>
      <p:sp>
        <p:nvSpPr>
          <p:cNvPr id="2" name="Title 1">
            <a:extLst>
              <a:ext uri="{FF2B5EF4-FFF2-40B4-BE49-F238E27FC236}">
                <a16:creationId xmlns:a16="http://schemas.microsoft.com/office/drawing/2014/main" id="{A3ABCFBF-73A1-568B-EE0D-729C0BC9811A}"/>
              </a:ext>
            </a:extLst>
          </p:cNvPr>
          <p:cNvSpPr>
            <a:spLocks noGrp="1"/>
          </p:cNvSpPr>
          <p:nvPr>
            <p:ph type="title"/>
          </p:nvPr>
        </p:nvSpPr>
        <p:spPr/>
        <p:txBody>
          <a:bodyPr/>
          <a:lstStyle/>
          <a:p>
            <a:r>
              <a:rPr lang="en-GB" b="1" dirty="0"/>
              <a:t>When does </a:t>
            </a:r>
            <a:r>
              <a:rPr lang="it-IT" b="1" dirty="0"/>
              <a:t>TDM have </a:t>
            </a:r>
            <a:r>
              <a:rPr lang="en-US" b="1" dirty="0"/>
              <a:t>clinical utility?</a:t>
            </a:r>
          </a:p>
        </p:txBody>
      </p:sp>
      <p:sp>
        <p:nvSpPr>
          <p:cNvPr id="9" name="TextBox 8">
            <a:extLst>
              <a:ext uri="{FF2B5EF4-FFF2-40B4-BE49-F238E27FC236}">
                <a16:creationId xmlns:a16="http://schemas.microsoft.com/office/drawing/2014/main" id="{243BB3F4-53AB-754F-CA89-84FEC49047F4}"/>
              </a:ext>
            </a:extLst>
          </p:cNvPr>
          <p:cNvSpPr txBox="1"/>
          <p:nvPr/>
        </p:nvSpPr>
        <p:spPr>
          <a:xfrm>
            <a:off x="3676006" y="939171"/>
            <a:ext cx="2534489"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Substantial PK variability</a:t>
            </a:r>
          </a:p>
        </p:txBody>
      </p:sp>
      <p:sp>
        <p:nvSpPr>
          <p:cNvPr id="11" name="TextBox 10">
            <a:extLst>
              <a:ext uri="{FF2B5EF4-FFF2-40B4-BE49-F238E27FC236}">
                <a16:creationId xmlns:a16="http://schemas.microsoft.com/office/drawing/2014/main" id="{9E1CBC47-D91C-466F-1C8C-004F378986DD}"/>
              </a:ext>
            </a:extLst>
          </p:cNvPr>
          <p:cNvSpPr txBox="1"/>
          <p:nvPr/>
        </p:nvSpPr>
        <p:spPr>
          <a:xfrm>
            <a:off x="8788997" y="880255"/>
            <a:ext cx="2819117" cy="646331"/>
          </a:xfrm>
          <a:prstGeom prst="rect">
            <a:avLst/>
          </a:prstGeom>
          <a:noFill/>
        </p:spPr>
        <p:txBody>
          <a:bodyPr wrap="square" rtlCol="0">
            <a:spAutoFit/>
          </a:bodyPr>
          <a:lstStyle/>
          <a:p>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No other suitable surrogate dosing endpoints</a:t>
            </a:r>
          </a:p>
        </p:txBody>
      </p:sp>
      <p:sp>
        <p:nvSpPr>
          <p:cNvPr id="15" name="TextBox 14">
            <a:extLst>
              <a:ext uri="{FF2B5EF4-FFF2-40B4-BE49-F238E27FC236}">
                <a16:creationId xmlns:a16="http://schemas.microsoft.com/office/drawing/2014/main" id="{F376738A-32E2-09DD-6041-93467A1D38EE}"/>
              </a:ext>
            </a:extLst>
          </p:cNvPr>
          <p:cNvSpPr txBox="1"/>
          <p:nvPr/>
        </p:nvSpPr>
        <p:spPr>
          <a:xfrm>
            <a:off x="8769294" y="3631460"/>
            <a:ext cx="3422706" cy="369332"/>
          </a:xfrm>
          <a:prstGeom prst="rect">
            <a:avLst/>
          </a:prstGeom>
          <a:noFill/>
        </p:spPr>
        <p:txBody>
          <a:bodyPr wrap="square" rtlCol="0">
            <a:spAutoFit/>
          </a:bodyPr>
          <a:lstStyle/>
          <a:p>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Therapeutic range defined</a:t>
            </a:r>
          </a:p>
        </p:txBody>
      </p:sp>
      <p:sp>
        <p:nvSpPr>
          <p:cNvPr id="19" name="TextBox 18">
            <a:extLst>
              <a:ext uri="{FF2B5EF4-FFF2-40B4-BE49-F238E27FC236}">
                <a16:creationId xmlns:a16="http://schemas.microsoft.com/office/drawing/2014/main" id="{C522AB8B-BB63-E2E9-D306-2F1B42FECDD6}"/>
              </a:ext>
            </a:extLst>
          </p:cNvPr>
          <p:cNvSpPr txBox="1"/>
          <p:nvPr/>
        </p:nvSpPr>
        <p:spPr>
          <a:xfrm>
            <a:off x="5254869" y="6474689"/>
            <a:ext cx="6099048" cy="246221"/>
          </a:xfrm>
          <a:prstGeom prst="rect">
            <a:avLst/>
          </a:prstGeom>
          <a:noFill/>
        </p:spPr>
        <p:txBody>
          <a:bodyPr wrap="square">
            <a:spAutoFit/>
          </a:bodyPr>
          <a:lstStyle/>
          <a:p>
            <a:pPr marR="0" algn="r"/>
            <a:r>
              <a:rPr lang="en-US" sz="1000" dirty="0">
                <a:solidFill>
                  <a:schemeClr val="tx2"/>
                </a:solidFill>
                <a:latin typeface="Calibri" panose="020F0502020204030204" pitchFamily="34" charset="0"/>
                <a:cs typeface="Calibri" panose="020F0502020204030204" pitchFamily="34" charset="0"/>
              </a:rPr>
              <a:t>Figure: R. Lewis. Created with biorender.com</a:t>
            </a:r>
          </a:p>
        </p:txBody>
      </p:sp>
      <p:sp>
        <p:nvSpPr>
          <p:cNvPr id="20" name="TextBox 19">
            <a:extLst>
              <a:ext uri="{FF2B5EF4-FFF2-40B4-BE49-F238E27FC236}">
                <a16:creationId xmlns:a16="http://schemas.microsoft.com/office/drawing/2014/main" id="{BC6B18B5-4468-5008-BA55-906CB18B9B5B}"/>
              </a:ext>
            </a:extLst>
          </p:cNvPr>
          <p:cNvSpPr txBox="1"/>
          <p:nvPr/>
        </p:nvSpPr>
        <p:spPr>
          <a:xfrm>
            <a:off x="3761687" y="3638280"/>
            <a:ext cx="2534489" cy="383040"/>
          </a:xfrm>
          <a:prstGeom prst="rect">
            <a:avLst/>
          </a:prstGeom>
          <a:noFill/>
        </p:spPr>
        <p:txBody>
          <a:bodyPr wrap="square" rtlCol="0">
            <a:spAutoFit/>
          </a:bodyPr>
          <a:lstStyle/>
          <a:p>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Assay is available</a:t>
            </a:r>
          </a:p>
        </p:txBody>
      </p:sp>
    </p:spTree>
    <p:extLst>
      <p:ext uri="{BB962C8B-B14F-4D97-AF65-F5344CB8AC3E}">
        <p14:creationId xmlns:p14="http://schemas.microsoft.com/office/powerpoint/2010/main" val="424511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294D-B132-E283-094B-6C6F9D3A64C5}"/>
              </a:ext>
            </a:extLst>
          </p:cNvPr>
          <p:cNvSpPr>
            <a:spLocks noGrp="1"/>
          </p:cNvSpPr>
          <p:nvPr>
            <p:ph type="title"/>
          </p:nvPr>
        </p:nvSpPr>
        <p:spPr>
          <a:xfrm>
            <a:off x="98748" y="1250977"/>
            <a:ext cx="3291301" cy="4601183"/>
          </a:xfrm>
        </p:spPr>
        <p:txBody>
          <a:bodyPr>
            <a:normAutofit/>
          </a:bodyPr>
          <a:lstStyle/>
          <a:p>
            <a:r>
              <a:rPr lang="en-US" b="1" dirty="0"/>
              <a:t>Early antifungal TDM</a:t>
            </a:r>
            <a:br>
              <a:rPr lang="en-US" b="1" dirty="0"/>
            </a:br>
            <a:br>
              <a:rPr lang="en-US" b="1" dirty="0"/>
            </a:br>
            <a:r>
              <a:rPr lang="en-US" sz="2400" dirty="0"/>
              <a:t>Small case series,</a:t>
            </a:r>
            <a:br>
              <a:rPr lang="en-US" sz="2400" dirty="0"/>
            </a:br>
            <a:r>
              <a:rPr lang="en-US" sz="2400" dirty="0"/>
              <a:t>Toxicity-focused</a:t>
            </a:r>
            <a:br>
              <a:rPr lang="en-US" sz="2400" dirty="0"/>
            </a:br>
            <a:br>
              <a:rPr lang="en-US" sz="2400" dirty="0"/>
            </a:br>
            <a:r>
              <a:rPr lang="en-US" sz="2400" dirty="0"/>
              <a:t>No antifungal susceptibility testing</a:t>
            </a:r>
            <a:br>
              <a:rPr lang="en-US" dirty="0"/>
            </a:br>
            <a:br>
              <a:rPr lang="en-US" dirty="0"/>
            </a:br>
            <a:endParaRPr lang="en-US" sz="2400" dirty="0"/>
          </a:p>
        </p:txBody>
      </p:sp>
      <p:cxnSp>
        <p:nvCxnSpPr>
          <p:cNvPr id="36" name="Straight Connector 35">
            <a:extLst>
              <a:ext uri="{FF2B5EF4-FFF2-40B4-BE49-F238E27FC236}">
                <a16:creationId xmlns:a16="http://schemas.microsoft.com/office/drawing/2014/main" id="{B5D31FDC-FF1A-3426-6519-F4F127329EC9}"/>
              </a:ext>
            </a:extLst>
          </p:cNvPr>
          <p:cNvCxnSpPr>
            <a:cxnSpLocks/>
          </p:cNvCxnSpPr>
          <p:nvPr/>
        </p:nvCxnSpPr>
        <p:spPr>
          <a:xfrm flipV="1">
            <a:off x="4101433" y="1772877"/>
            <a:ext cx="7538429" cy="2917"/>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60065151-714D-3407-CAD7-37C75EB7D6BF}"/>
              </a:ext>
            </a:extLst>
          </p:cNvPr>
          <p:cNvSpPr/>
          <p:nvPr/>
        </p:nvSpPr>
        <p:spPr>
          <a:xfrm>
            <a:off x="4054685" y="1712546"/>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Oval 38">
            <a:extLst>
              <a:ext uri="{FF2B5EF4-FFF2-40B4-BE49-F238E27FC236}">
                <a16:creationId xmlns:a16="http://schemas.microsoft.com/office/drawing/2014/main" id="{B02D7BFB-7BCC-ECFD-A5F8-99D9AAD911F5}"/>
              </a:ext>
            </a:extLst>
          </p:cNvPr>
          <p:cNvSpPr/>
          <p:nvPr/>
        </p:nvSpPr>
        <p:spPr>
          <a:xfrm>
            <a:off x="5405631" y="1716291"/>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77F57B69-509E-41DC-6D19-529B3BACA791}"/>
              </a:ext>
            </a:extLst>
          </p:cNvPr>
          <p:cNvSpPr/>
          <p:nvPr/>
        </p:nvSpPr>
        <p:spPr>
          <a:xfrm>
            <a:off x="9458471" y="1714419"/>
            <a:ext cx="126461" cy="13023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367D8542-00A3-BD3A-F5B3-59C60C4A32B2}"/>
              </a:ext>
            </a:extLst>
          </p:cNvPr>
          <p:cNvCxnSpPr>
            <a:cxnSpLocks/>
          </p:cNvCxnSpPr>
          <p:nvPr/>
        </p:nvCxnSpPr>
        <p:spPr>
          <a:xfrm flipH="1">
            <a:off x="4117408" y="1775793"/>
            <a:ext cx="1013" cy="12048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FE0C2F-86F2-6585-D647-73A40CB33CA2}"/>
              </a:ext>
            </a:extLst>
          </p:cNvPr>
          <p:cNvCxnSpPr>
            <a:cxnSpLocks/>
          </p:cNvCxnSpPr>
          <p:nvPr/>
        </p:nvCxnSpPr>
        <p:spPr>
          <a:xfrm flipH="1">
            <a:off x="5467595" y="1826368"/>
            <a:ext cx="1013" cy="195565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E8DE45-6432-6033-663B-2CD6984E0090}"/>
              </a:ext>
            </a:extLst>
          </p:cNvPr>
          <p:cNvCxnSpPr>
            <a:cxnSpLocks/>
          </p:cNvCxnSpPr>
          <p:nvPr/>
        </p:nvCxnSpPr>
        <p:spPr>
          <a:xfrm>
            <a:off x="9519835" y="1772877"/>
            <a:ext cx="1315" cy="80373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96B07A95-93DE-44CE-5798-5C09C8D2D1EF}"/>
              </a:ext>
            </a:extLst>
          </p:cNvPr>
          <p:cNvSpPr/>
          <p:nvPr/>
        </p:nvSpPr>
        <p:spPr>
          <a:xfrm>
            <a:off x="4053813" y="2984410"/>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7" name="Oval 46">
            <a:extLst>
              <a:ext uri="{FF2B5EF4-FFF2-40B4-BE49-F238E27FC236}">
                <a16:creationId xmlns:a16="http://schemas.microsoft.com/office/drawing/2014/main" id="{130107B8-B433-F081-4E20-CF517F9AFCA0}"/>
              </a:ext>
            </a:extLst>
          </p:cNvPr>
          <p:cNvSpPr/>
          <p:nvPr/>
        </p:nvSpPr>
        <p:spPr>
          <a:xfrm>
            <a:off x="5403610" y="3784008"/>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9" name="Oval 48">
            <a:extLst>
              <a:ext uri="{FF2B5EF4-FFF2-40B4-BE49-F238E27FC236}">
                <a16:creationId xmlns:a16="http://schemas.microsoft.com/office/drawing/2014/main" id="{FE7E0F98-7015-FF09-04A8-444F0D835936}"/>
              </a:ext>
            </a:extLst>
          </p:cNvPr>
          <p:cNvSpPr/>
          <p:nvPr/>
        </p:nvSpPr>
        <p:spPr>
          <a:xfrm>
            <a:off x="9457662" y="2580171"/>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0" name="Oval 49">
            <a:extLst>
              <a:ext uri="{FF2B5EF4-FFF2-40B4-BE49-F238E27FC236}">
                <a16:creationId xmlns:a16="http://schemas.microsoft.com/office/drawing/2014/main" id="{65241EE7-295E-AB68-E786-42CF3215A4D1}"/>
              </a:ext>
            </a:extLst>
          </p:cNvPr>
          <p:cNvSpPr/>
          <p:nvPr/>
        </p:nvSpPr>
        <p:spPr>
          <a:xfrm>
            <a:off x="6756578" y="1718164"/>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C1E8F548-8583-62B3-15B6-DDD0DEFA7EFE}"/>
              </a:ext>
            </a:extLst>
          </p:cNvPr>
          <p:cNvCxnSpPr>
            <a:cxnSpLocks/>
            <a:stCxn id="50" idx="4"/>
          </p:cNvCxnSpPr>
          <p:nvPr/>
        </p:nvCxnSpPr>
        <p:spPr>
          <a:xfrm flipH="1">
            <a:off x="6817781" y="1848403"/>
            <a:ext cx="2027" cy="153875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6631736A-CA2C-1BFA-E7F5-1BFBF11BB385}"/>
              </a:ext>
            </a:extLst>
          </p:cNvPr>
          <p:cNvSpPr/>
          <p:nvPr/>
        </p:nvSpPr>
        <p:spPr>
          <a:xfrm>
            <a:off x="6753314" y="3387156"/>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3" name="Text Placeholder 10">
            <a:extLst>
              <a:ext uri="{FF2B5EF4-FFF2-40B4-BE49-F238E27FC236}">
                <a16:creationId xmlns:a16="http://schemas.microsoft.com/office/drawing/2014/main" id="{83624228-2837-7CFA-37AE-3EDD27ABFB98}"/>
              </a:ext>
            </a:extLst>
          </p:cNvPr>
          <p:cNvSpPr txBox="1">
            <a:spLocks/>
          </p:cNvSpPr>
          <p:nvPr/>
        </p:nvSpPr>
        <p:spPr>
          <a:xfrm>
            <a:off x="4164289" y="1893358"/>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AmB</a:t>
            </a:r>
          </a:p>
        </p:txBody>
      </p:sp>
      <p:sp>
        <p:nvSpPr>
          <p:cNvPr id="54" name="Text Placeholder 10">
            <a:extLst>
              <a:ext uri="{FF2B5EF4-FFF2-40B4-BE49-F238E27FC236}">
                <a16:creationId xmlns:a16="http://schemas.microsoft.com/office/drawing/2014/main" id="{CBB19E13-A678-C739-5815-B8D7406AC851}"/>
              </a:ext>
            </a:extLst>
          </p:cNvPr>
          <p:cNvSpPr txBox="1">
            <a:spLocks/>
          </p:cNvSpPr>
          <p:nvPr/>
        </p:nvSpPr>
        <p:spPr>
          <a:xfrm>
            <a:off x="3765929" y="3197014"/>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1968</a:t>
            </a:r>
          </a:p>
          <a:p>
            <a:pPr>
              <a:spcBef>
                <a:spcPts val="0"/>
              </a:spcBef>
            </a:pPr>
            <a:r>
              <a:rPr lang="en-US" dirty="0"/>
              <a:t>Drutz et al.</a:t>
            </a:r>
            <a:r>
              <a:rPr lang="en-US" baseline="30000" dirty="0"/>
              <a:t>1</a:t>
            </a:r>
            <a:endParaRPr lang="en-US" dirty="0"/>
          </a:p>
        </p:txBody>
      </p:sp>
      <p:sp>
        <p:nvSpPr>
          <p:cNvPr id="55" name="Text Placeholder 10">
            <a:extLst>
              <a:ext uri="{FF2B5EF4-FFF2-40B4-BE49-F238E27FC236}">
                <a16:creationId xmlns:a16="http://schemas.microsoft.com/office/drawing/2014/main" id="{1B61E9C5-44C5-441E-9D89-191F86CB35FA}"/>
              </a:ext>
            </a:extLst>
          </p:cNvPr>
          <p:cNvSpPr txBox="1">
            <a:spLocks/>
          </p:cNvSpPr>
          <p:nvPr/>
        </p:nvSpPr>
        <p:spPr>
          <a:xfrm>
            <a:off x="5565166" y="1882979"/>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5-FC</a:t>
            </a:r>
          </a:p>
        </p:txBody>
      </p:sp>
      <p:sp>
        <p:nvSpPr>
          <p:cNvPr id="56" name="Text Placeholder 10">
            <a:extLst>
              <a:ext uri="{FF2B5EF4-FFF2-40B4-BE49-F238E27FC236}">
                <a16:creationId xmlns:a16="http://schemas.microsoft.com/office/drawing/2014/main" id="{5435667C-38AC-C485-0906-23DBCEE05516}"/>
              </a:ext>
            </a:extLst>
          </p:cNvPr>
          <p:cNvSpPr txBox="1">
            <a:spLocks/>
          </p:cNvSpPr>
          <p:nvPr/>
        </p:nvSpPr>
        <p:spPr>
          <a:xfrm>
            <a:off x="5093457" y="4059797"/>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1977</a:t>
            </a:r>
          </a:p>
          <a:p>
            <a:pPr>
              <a:spcBef>
                <a:spcPts val="0"/>
              </a:spcBef>
            </a:pPr>
            <a:r>
              <a:rPr lang="en-US" dirty="0"/>
              <a:t>Kaufmann &amp; Frame</a:t>
            </a:r>
            <a:r>
              <a:rPr lang="en-US" baseline="30000" dirty="0"/>
              <a:t>2</a:t>
            </a:r>
            <a:endParaRPr lang="en-US" dirty="0"/>
          </a:p>
        </p:txBody>
      </p:sp>
      <p:sp>
        <p:nvSpPr>
          <p:cNvPr id="57" name="Text Placeholder 10">
            <a:extLst>
              <a:ext uri="{FF2B5EF4-FFF2-40B4-BE49-F238E27FC236}">
                <a16:creationId xmlns:a16="http://schemas.microsoft.com/office/drawing/2014/main" id="{3A9312F2-5658-0FD9-2146-CE2D147D8629}"/>
              </a:ext>
            </a:extLst>
          </p:cNvPr>
          <p:cNvSpPr txBox="1">
            <a:spLocks/>
          </p:cNvSpPr>
          <p:nvPr/>
        </p:nvSpPr>
        <p:spPr>
          <a:xfrm>
            <a:off x="6864787" y="1866289"/>
            <a:ext cx="2364745"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Ketoconazole,</a:t>
            </a:r>
          </a:p>
          <a:p>
            <a:r>
              <a:rPr lang="en-US" sz="2400" b="1" dirty="0"/>
              <a:t>miconazole</a:t>
            </a:r>
          </a:p>
        </p:txBody>
      </p:sp>
      <p:sp>
        <p:nvSpPr>
          <p:cNvPr id="58" name="Text Placeholder 10">
            <a:extLst>
              <a:ext uri="{FF2B5EF4-FFF2-40B4-BE49-F238E27FC236}">
                <a16:creationId xmlns:a16="http://schemas.microsoft.com/office/drawing/2014/main" id="{42D5928A-C648-E608-CEC0-573CE10596E0}"/>
              </a:ext>
            </a:extLst>
          </p:cNvPr>
          <p:cNvSpPr txBox="1">
            <a:spLocks/>
          </p:cNvSpPr>
          <p:nvPr/>
        </p:nvSpPr>
        <p:spPr>
          <a:xfrm>
            <a:off x="6442631" y="3645967"/>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1980s</a:t>
            </a:r>
            <a:endParaRPr lang="en-US" dirty="0"/>
          </a:p>
        </p:txBody>
      </p:sp>
      <p:sp>
        <p:nvSpPr>
          <p:cNvPr id="59" name="Text Placeholder 10">
            <a:extLst>
              <a:ext uri="{FF2B5EF4-FFF2-40B4-BE49-F238E27FC236}">
                <a16:creationId xmlns:a16="http://schemas.microsoft.com/office/drawing/2014/main" id="{A5B911C9-7516-85A9-20B2-332CA4A0835A}"/>
              </a:ext>
            </a:extLst>
          </p:cNvPr>
          <p:cNvSpPr txBox="1">
            <a:spLocks/>
          </p:cNvSpPr>
          <p:nvPr/>
        </p:nvSpPr>
        <p:spPr>
          <a:xfrm>
            <a:off x="9119333" y="2875848"/>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1990s</a:t>
            </a:r>
            <a:endParaRPr lang="en-US" dirty="0"/>
          </a:p>
        </p:txBody>
      </p:sp>
      <p:sp>
        <p:nvSpPr>
          <p:cNvPr id="60" name="Text Placeholder 10">
            <a:extLst>
              <a:ext uri="{FF2B5EF4-FFF2-40B4-BE49-F238E27FC236}">
                <a16:creationId xmlns:a16="http://schemas.microsoft.com/office/drawing/2014/main" id="{3EA3D334-B558-24D9-50C7-8B562082F955}"/>
              </a:ext>
            </a:extLst>
          </p:cNvPr>
          <p:cNvSpPr txBox="1">
            <a:spLocks/>
          </p:cNvSpPr>
          <p:nvPr/>
        </p:nvSpPr>
        <p:spPr>
          <a:xfrm>
            <a:off x="9645487" y="1846026"/>
            <a:ext cx="2364745"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Itraconazole</a:t>
            </a:r>
          </a:p>
        </p:txBody>
      </p:sp>
      <p:sp>
        <p:nvSpPr>
          <p:cNvPr id="62" name="Text Placeholder 10">
            <a:extLst>
              <a:ext uri="{FF2B5EF4-FFF2-40B4-BE49-F238E27FC236}">
                <a16:creationId xmlns:a16="http://schemas.microsoft.com/office/drawing/2014/main" id="{1F446334-EC21-7BB4-ACF9-48741D1BCE3B}"/>
              </a:ext>
            </a:extLst>
          </p:cNvPr>
          <p:cNvSpPr txBox="1">
            <a:spLocks/>
          </p:cNvSpPr>
          <p:nvPr/>
        </p:nvSpPr>
        <p:spPr>
          <a:xfrm>
            <a:off x="9056692" y="3240387"/>
            <a:ext cx="3055084"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dirty="0"/>
              <a:t>Bogaerts et al. Aspergillus prophylaxis</a:t>
            </a:r>
            <a:r>
              <a:rPr lang="en-US" baseline="30000" dirty="0"/>
              <a:t>3</a:t>
            </a:r>
          </a:p>
          <a:p>
            <a:pPr>
              <a:spcBef>
                <a:spcPts val="0"/>
              </a:spcBef>
            </a:pPr>
            <a:r>
              <a:rPr lang="en-US" dirty="0"/>
              <a:t>Denning et al. Cryptococcal meningitis</a:t>
            </a:r>
            <a:r>
              <a:rPr lang="en-US" baseline="30000" dirty="0"/>
              <a:t>4</a:t>
            </a:r>
            <a:endParaRPr lang="en-US" dirty="0"/>
          </a:p>
          <a:p>
            <a:pPr>
              <a:spcBef>
                <a:spcPts val="0"/>
              </a:spcBef>
            </a:pPr>
            <a:r>
              <a:rPr lang="en-US" dirty="0"/>
              <a:t>Denning et al Aspergillosis treatment</a:t>
            </a:r>
            <a:r>
              <a:rPr lang="en-US" baseline="30000" dirty="0"/>
              <a:t>5</a:t>
            </a:r>
          </a:p>
          <a:p>
            <a:pPr>
              <a:spcBef>
                <a:spcPts val="0"/>
              </a:spcBef>
            </a:pPr>
            <a:r>
              <a:rPr lang="en-US" dirty="0"/>
              <a:t>BSAC Guidelines</a:t>
            </a:r>
            <a:r>
              <a:rPr lang="en-US" baseline="30000" dirty="0"/>
              <a:t>6</a:t>
            </a:r>
            <a:endParaRPr lang="en-US" dirty="0"/>
          </a:p>
        </p:txBody>
      </p:sp>
      <p:sp>
        <p:nvSpPr>
          <p:cNvPr id="3" name="TextBox 2">
            <a:extLst>
              <a:ext uri="{FF2B5EF4-FFF2-40B4-BE49-F238E27FC236}">
                <a16:creationId xmlns:a16="http://schemas.microsoft.com/office/drawing/2014/main" id="{E69B3A28-9034-58E3-D378-FCD696B8BBF5}"/>
              </a:ext>
            </a:extLst>
          </p:cNvPr>
          <p:cNvSpPr txBox="1"/>
          <p:nvPr/>
        </p:nvSpPr>
        <p:spPr>
          <a:xfrm>
            <a:off x="4234057" y="4477477"/>
            <a:ext cx="5710218" cy="646331"/>
          </a:xfrm>
          <a:prstGeom prst="rect">
            <a:avLst/>
          </a:prstGeom>
          <a:noFill/>
        </p:spPr>
        <p:txBody>
          <a:bodyPr wrap="none" rtlCol="0">
            <a:spAutoFit/>
          </a:bodyPr>
          <a:lstStyle/>
          <a:p>
            <a:r>
              <a:rPr lang="en-GB" b="1" dirty="0">
                <a:solidFill>
                  <a:srgbClr val="C00000"/>
                </a:solidFill>
                <a:latin typeface="Calibri" panose="020F0502020204030204" pitchFamily="34" charset="0"/>
                <a:cs typeface="Calibri" panose="020F0502020204030204" pitchFamily="34" charset="0"/>
              </a:rPr>
              <a:t>Risk of treatment failure and breakthrough infections with</a:t>
            </a:r>
          </a:p>
          <a:p>
            <a:r>
              <a:rPr lang="en-GB" b="1" dirty="0">
                <a:solidFill>
                  <a:srgbClr val="C00000"/>
                </a:solidFill>
                <a:latin typeface="Calibri" panose="020F0502020204030204" pitchFamily="34" charset="0"/>
                <a:cs typeface="Calibri" panose="020F0502020204030204" pitchFamily="34" charset="0"/>
              </a:rPr>
              <a:t>subtherapeutic itraconazole concentrations</a:t>
            </a:r>
          </a:p>
        </p:txBody>
      </p:sp>
      <p:sp>
        <p:nvSpPr>
          <p:cNvPr id="20" name="TextBox 19">
            <a:extLst>
              <a:ext uri="{FF2B5EF4-FFF2-40B4-BE49-F238E27FC236}">
                <a16:creationId xmlns:a16="http://schemas.microsoft.com/office/drawing/2014/main" id="{9C5AAC25-8549-ED74-9BA8-5DD739C52D21}"/>
              </a:ext>
            </a:extLst>
          </p:cNvPr>
          <p:cNvSpPr txBox="1"/>
          <p:nvPr/>
        </p:nvSpPr>
        <p:spPr>
          <a:xfrm>
            <a:off x="4500525" y="5757225"/>
            <a:ext cx="6142808" cy="1169551"/>
          </a:xfrm>
          <a:prstGeom prst="rect">
            <a:avLst/>
          </a:prstGeom>
          <a:noFill/>
        </p:spPr>
        <p:txBody>
          <a:bodyPr wrap="square">
            <a:spAutoFit/>
          </a:bodyPr>
          <a:lstStyle/>
          <a:p>
            <a:r>
              <a:rPr lang="en-GB" sz="1000" baseline="30000" dirty="0"/>
              <a:t>1 </a:t>
            </a:r>
            <a:r>
              <a:rPr lang="en-GB" sz="1000" dirty="0" err="1"/>
              <a:t>Drutz</a:t>
            </a:r>
            <a:r>
              <a:rPr lang="en-GB" sz="1000" dirty="0"/>
              <a:t>, D. J. et al. </a:t>
            </a:r>
            <a:r>
              <a:rPr lang="en-GB" sz="1000" i="1" dirty="0"/>
              <a:t>Rev. Infect. Dis.</a:t>
            </a:r>
            <a:r>
              <a:rPr lang="en-GB" sz="1000" dirty="0"/>
              <a:t> </a:t>
            </a:r>
            <a:r>
              <a:rPr lang="en-GB" sz="1000" b="1" dirty="0"/>
              <a:t>9</a:t>
            </a:r>
            <a:r>
              <a:rPr lang="en-GB" sz="1000" dirty="0"/>
              <a:t>, 392–397 (1987)</a:t>
            </a:r>
          </a:p>
          <a:p>
            <a:r>
              <a:rPr lang="en-GB" sz="1000" baseline="30000" dirty="0">
                <a:latin typeface="Calibri" panose="020F0502020204030204" pitchFamily="34" charset="0"/>
                <a:cs typeface="Calibri" panose="020F0502020204030204" pitchFamily="34" charset="0"/>
              </a:rPr>
              <a:t>2 </a:t>
            </a:r>
            <a:r>
              <a:rPr lang="en-GB" sz="1000" dirty="0">
                <a:latin typeface="Calibri" panose="020F0502020204030204" pitchFamily="34" charset="0"/>
                <a:cs typeface="Calibri" panose="020F0502020204030204" pitchFamily="34" charset="0"/>
              </a:rPr>
              <a:t>Kauffman, C. A. et al. </a:t>
            </a:r>
            <a:r>
              <a:rPr lang="en-GB" sz="1000" i="1" dirty="0" err="1">
                <a:latin typeface="Calibri" panose="020F0502020204030204" pitchFamily="34" charset="0"/>
                <a:cs typeface="Calibri" panose="020F0502020204030204" pitchFamily="34" charset="0"/>
              </a:rPr>
              <a:t>Antimicrob</a:t>
            </a:r>
            <a:r>
              <a:rPr lang="en-GB" sz="1000" i="1" dirty="0">
                <a:latin typeface="Calibri" panose="020F0502020204030204" pitchFamily="34" charset="0"/>
                <a:cs typeface="Calibri" panose="020F0502020204030204" pitchFamily="34" charset="0"/>
              </a:rPr>
              <a:t>. Agents </a:t>
            </a:r>
            <a:r>
              <a:rPr lang="en-GB" sz="1000" i="1" dirty="0" err="1">
                <a:latin typeface="Calibri" panose="020F0502020204030204" pitchFamily="34" charset="0"/>
                <a:cs typeface="Calibri" panose="020F0502020204030204" pitchFamily="34" charset="0"/>
              </a:rPr>
              <a:t>Chemother</a:t>
            </a:r>
            <a:r>
              <a:rPr lang="en-GB" sz="1000" i="1" dirty="0">
                <a:latin typeface="Calibri" panose="020F0502020204030204" pitchFamily="34" charset="0"/>
                <a:cs typeface="Calibri" panose="020F0502020204030204" pitchFamily="34" charset="0"/>
              </a:rPr>
              <a:t>.</a:t>
            </a:r>
            <a:r>
              <a:rPr lang="en-GB" sz="1000" dirty="0">
                <a:latin typeface="Calibri" panose="020F0502020204030204" pitchFamily="34" charset="0"/>
                <a:cs typeface="Calibri" panose="020F0502020204030204" pitchFamily="34" charset="0"/>
              </a:rPr>
              <a:t> 11, 244–247 (1977)</a:t>
            </a:r>
          </a:p>
          <a:p>
            <a:r>
              <a:rPr lang="en-GB" sz="1000" baseline="30000" dirty="0">
                <a:solidFill>
                  <a:srgbClr val="000000"/>
                </a:solidFill>
                <a:latin typeface="Calibri" panose="020F0502020204030204" pitchFamily="34" charset="0"/>
                <a:cs typeface="Calibri" panose="020F0502020204030204" pitchFamily="34" charset="0"/>
              </a:rPr>
              <a:t>3 </a:t>
            </a:r>
            <a:r>
              <a:rPr lang="en-GB" sz="1000" dirty="0" err="1">
                <a:solidFill>
                  <a:srgbClr val="000000"/>
                </a:solidFill>
                <a:effectLst/>
                <a:latin typeface="Calibri" panose="020F0502020204030204" pitchFamily="34" charset="0"/>
                <a:cs typeface="Calibri" panose="020F0502020204030204" pitchFamily="34" charset="0"/>
              </a:rPr>
              <a:t>Boogaerts</a:t>
            </a:r>
            <a:r>
              <a:rPr lang="en-GB" sz="1000" dirty="0">
                <a:solidFill>
                  <a:srgbClr val="000000"/>
                </a:solidFill>
                <a:effectLst/>
                <a:latin typeface="Calibri" panose="020F0502020204030204" pitchFamily="34" charset="0"/>
                <a:cs typeface="Calibri" panose="020F0502020204030204" pitchFamily="34" charset="0"/>
              </a:rPr>
              <a:t>, M. A., </a:t>
            </a:r>
            <a:r>
              <a:rPr lang="en-GB" sz="1000" i="1" dirty="0">
                <a:solidFill>
                  <a:srgbClr val="000000"/>
                </a:solidFill>
                <a:effectLst/>
                <a:latin typeface="Calibri" panose="020F0502020204030204" pitchFamily="34" charset="0"/>
                <a:cs typeface="Calibri" panose="020F0502020204030204" pitchFamily="34" charset="0"/>
              </a:rPr>
              <a:t>Mycoses</a:t>
            </a:r>
            <a:r>
              <a:rPr lang="en-GB" sz="1000" dirty="0">
                <a:solidFill>
                  <a:srgbClr val="000000"/>
                </a:solidFill>
                <a:effectLst/>
                <a:latin typeface="Calibri" panose="020F0502020204030204" pitchFamily="34" charset="0"/>
                <a:cs typeface="Calibri" panose="020F0502020204030204" pitchFamily="34" charset="0"/>
              </a:rPr>
              <a:t>, 1989 </a:t>
            </a:r>
            <a:r>
              <a:rPr lang="en-GB" sz="1000" i="1" dirty="0">
                <a:solidFill>
                  <a:srgbClr val="000000"/>
                </a:solidFill>
                <a:effectLst/>
                <a:latin typeface="Calibri" panose="020F0502020204030204" pitchFamily="34" charset="0"/>
                <a:cs typeface="Calibri" panose="020F0502020204030204" pitchFamily="34" charset="0"/>
              </a:rPr>
              <a:t>32 </a:t>
            </a:r>
            <a:r>
              <a:rPr lang="en-GB" sz="1000" i="1" dirty="0" err="1">
                <a:solidFill>
                  <a:srgbClr val="000000"/>
                </a:solidFill>
                <a:effectLst/>
                <a:latin typeface="Calibri" panose="020F0502020204030204" pitchFamily="34" charset="0"/>
                <a:cs typeface="Calibri" panose="020F0502020204030204" pitchFamily="34" charset="0"/>
              </a:rPr>
              <a:t>Suppl</a:t>
            </a:r>
            <a:r>
              <a:rPr lang="en-GB" sz="1000" i="1" dirty="0">
                <a:solidFill>
                  <a:srgbClr val="000000"/>
                </a:solidFill>
                <a:effectLst/>
                <a:latin typeface="Calibri" panose="020F0502020204030204" pitchFamily="34" charset="0"/>
                <a:cs typeface="Calibri" panose="020F0502020204030204" pitchFamily="34" charset="0"/>
              </a:rPr>
              <a:t> 1</a:t>
            </a:r>
            <a:r>
              <a:rPr lang="en-GB" sz="1000" dirty="0">
                <a:solidFill>
                  <a:srgbClr val="000000"/>
                </a:solidFill>
                <a:effectLst/>
                <a:latin typeface="Calibri" panose="020F0502020204030204" pitchFamily="34" charset="0"/>
                <a:cs typeface="Calibri" panose="020F0502020204030204" pitchFamily="34" charset="0"/>
              </a:rPr>
              <a:t>, 103-108.</a:t>
            </a:r>
          </a:p>
          <a:p>
            <a:r>
              <a:rPr lang="en-GB" sz="1000" baseline="30000" dirty="0">
                <a:solidFill>
                  <a:srgbClr val="000000"/>
                </a:solidFill>
                <a:effectLst/>
                <a:latin typeface="Calibri" panose="020F0502020204030204" pitchFamily="34" charset="0"/>
                <a:cs typeface="Calibri" panose="020F0502020204030204" pitchFamily="34" charset="0"/>
              </a:rPr>
              <a:t>4 </a:t>
            </a:r>
            <a:r>
              <a:rPr lang="en-GB" sz="1000" dirty="0">
                <a:solidFill>
                  <a:srgbClr val="000000"/>
                </a:solidFill>
                <a:effectLst/>
                <a:latin typeface="Calibri" panose="020F0502020204030204" pitchFamily="34" charset="0"/>
                <a:cs typeface="Calibri" panose="020F0502020204030204" pitchFamily="34" charset="0"/>
              </a:rPr>
              <a:t>Denning, D. W. et al. </a:t>
            </a:r>
            <a:r>
              <a:rPr lang="en-GB" sz="1000" i="1" dirty="0">
                <a:solidFill>
                  <a:srgbClr val="000000"/>
                </a:solidFill>
                <a:effectLst/>
                <a:latin typeface="Calibri" panose="020F0502020204030204" pitchFamily="34" charset="0"/>
                <a:cs typeface="Calibri" panose="020F0502020204030204" pitchFamily="34" charset="0"/>
              </a:rPr>
              <a:t>Am. J. Med.</a:t>
            </a:r>
            <a:r>
              <a:rPr lang="en-GB" sz="1000" dirty="0">
                <a:solidFill>
                  <a:srgbClr val="000000"/>
                </a:solidFill>
                <a:effectLst/>
                <a:latin typeface="Calibri" panose="020F0502020204030204" pitchFamily="34" charset="0"/>
                <a:cs typeface="Calibri" panose="020F0502020204030204" pitchFamily="34" charset="0"/>
              </a:rPr>
              <a:t>, </a:t>
            </a:r>
            <a:r>
              <a:rPr lang="en-GB" sz="1000" i="1" dirty="0">
                <a:solidFill>
                  <a:srgbClr val="000000"/>
                </a:solidFill>
                <a:effectLst/>
                <a:latin typeface="Calibri" panose="020F0502020204030204" pitchFamily="34" charset="0"/>
                <a:cs typeface="Calibri" panose="020F0502020204030204" pitchFamily="34" charset="0"/>
              </a:rPr>
              <a:t>86</a:t>
            </a:r>
            <a:r>
              <a:rPr lang="en-GB" sz="1000" dirty="0">
                <a:solidFill>
                  <a:srgbClr val="000000"/>
                </a:solidFill>
                <a:effectLst/>
                <a:latin typeface="Calibri" panose="020F0502020204030204" pitchFamily="34" charset="0"/>
                <a:cs typeface="Calibri" panose="020F0502020204030204" pitchFamily="34" charset="0"/>
              </a:rPr>
              <a:t>(6 Pt 2), 791-800.</a:t>
            </a:r>
          </a:p>
          <a:p>
            <a:r>
              <a:rPr lang="en-GB" sz="1000" baseline="30000" dirty="0">
                <a:latin typeface="Calibri" panose="020F0502020204030204" pitchFamily="34" charset="0"/>
                <a:cs typeface="Calibri" panose="020F0502020204030204" pitchFamily="34" charset="0"/>
              </a:rPr>
              <a:t>5 </a:t>
            </a:r>
            <a:r>
              <a:rPr lang="en-GB" sz="1000" dirty="0">
                <a:latin typeface="Calibri" panose="020F0502020204030204" pitchFamily="34" charset="0"/>
                <a:cs typeface="Calibri" panose="020F0502020204030204" pitchFamily="34" charset="0"/>
              </a:rPr>
              <a:t>Denning, D. W et al. </a:t>
            </a:r>
            <a:r>
              <a:rPr lang="en-GB" sz="1000" i="1" dirty="0">
                <a:latin typeface="Calibri" panose="020F0502020204030204" pitchFamily="34" charset="0"/>
                <a:cs typeface="Calibri" panose="020F0502020204030204" pitchFamily="34" charset="0"/>
              </a:rPr>
              <a:t>Arch. Intern. Med.</a:t>
            </a:r>
            <a:r>
              <a:rPr lang="en-GB" sz="1000" dirty="0">
                <a:latin typeface="Calibri" panose="020F0502020204030204" pitchFamily="34" charset="0"/>
                <a:cs typeface="Calibri" panose="020F0502020204030204" pitchFamily="34" charset="0"/>
              </a:rPr>
              <a:t> 149, 2301–2308 (1989)</a:t>
            </a:r>
          </a:p>
          <a:p>
            <a:r>
              <a:rPr lang="en-GB" sz="1000" baseline="30000" dirty="0">
                <a:latin typeface="Calibri" panose="020F0502020204030204" pitchFamily="34" charset="0"/>
                <a:cs typeface="Calibri" panose="020F0502020204030204" pitchFamily="34" charset="0"/>
              </a:rPr>
              <a:t>6 </a:t>
            </a:r>
            <a:r>
              <a:rPr lang="en-GB" sz="1000" dirty="0">
                <a:latin typeface="Calibri" panose="020F0502020204030204" pitchFamily="34" charset="0"/>
                <a:cs typeface="Calibri" panose="020F0502020204030204" pitchFamily="34" charset="0"/>
              </a:rPr>
              <a:t>British Society for Antimicrobial Chemotherapy Working </a:t>
            </a:r>
            <a:r>
              <a:rPr lang="en-GB" sz="1000" i="1" dirty="0">
                <a:latin typeface="Calibri" panose="020F0502020204030204" pitchFamily="34" charset="0"/>
                <a:cs typeface="Calibri" panose="020F0502020204030204" pitchFamily="34" charset="0"/>
              </a:rPr>
              <a:t>Lancet</a:t>
            </a:r>
            <a:r>
              <a:rPr lang="en-GB" sz="1000" dirty="0">
                <a:latin typeface="Calibri" panose="020F0502020204030204" pitchFamily="34" charset="0"/>
                <a:cs typeface="Calibri" panose="020F0502020204030204" pitchFamily="34" charset="0"/>
              </a:rPr>
              <a:t> 337, 1577–1580 (1991)</a:t>
            </a:r>
            <a:endParaRPr lang="en-GB" sz="1000" dirty="0">
              <a:solidFill>
                <a:srgbClr val="000000"/>
              </a:solidFill>
              <a:effectLst/>
              <a:latin typeface="Calibri" panose="020F0502020204030204" pitchFamily="34" charset="0"/>
              <a:cs typeface="Calibri" panose="020F0502020204030204" pitchFamily="34" charset="0"/>
            </a:endParaRPr>
          </a:p>
          <a:p>
            <a:endParaRPr lang="en-GB" sz="100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714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4CA3-1F8C-73B3-2261-57D45D9F69B2}"/>
              </a:ext>
            </a:extLst>
          </p:cNvPr>
          <p:cNvSpPr>
            <a:spLocks noGrp="1"/>
          </p:cNvSpPr>
          <p:nvPr>
            <p:ph type="title"/>
          </p:nvPr>
        </p:nvSpPr>
        <p:spPr/>
        <p:txBody>
          <a:bodyPr>
            <a:normAutofit fontScale="90000"/>
          </a:bodyPr>
          <a:lstStyle/>
          <a:p>
            <a:r>
              <a:rPr lang="en-US" b="1" dirty="0"/>
              <a:t>The ascendency of antifungal TDM</a:t>
            </a:r>
            <a:br>
              <a:rPr lang="en-US" dirty="0"/>
            </a:br>
            <a:br>
              <a:rPr lang="en-US" dirty="0"/>
            </a:br>
            <a:br>
              <a:rPr lang="en-US" sz="2400" dirty="0"/>
            </a:br>
            <a:r>
              <a:rPr lang="en-GB" sz="2400" dirty="0"/>
              <a:t>Standardised antifungal susceptibility testing</a:t>
            </a:r>
            <a:br>
              <a:rPr lang="en-GB" sz="2400" dirty="0"/>
            </a:br>
            <a:br>
              <a:rPr lang="en-GB" sz="2400" dirty="0"/>
            </a:br>
            <a:r>
              <a:rPr lang="en-GB" sz="2400" dirty="0"/>
              <a:t>Maturation of PK/PD basis for antifungal dosing</a:t>
            </a:r>
            <a:br>
              <a:rPr lang="en-GB" sz="2400" dirty="0"/>
            </a:br>
            <a:br>
              <a:rPr lang="en-GB" sz="2400" dirty="0"/>
            </a:br>
            <a:r>
              <a:rPr lang="en-GB" sz="2400" dirty="0"/>
              <a:t>Guideline</a:t>
            </a:r>
            <a:br>
              <a:rPr lang="en-GB" sz="2400" dirty="0"/>
            </a:br>
            <a:r>
              <a:rPr lang="en-GB" sz="2400" dirty="0"/>
              <a:t>recommendations</a:t>
            </a:r>
          </a:p>
        </p:txBody>
      </p:sp>
      <p:cxnSp>
        <p:nvCxnSpPr>
          <p:cNvPr id="4" name="Straight Connector 3">
            <a:extLst>
              <a:ext uri="{FF2B5EF4-FFF2-40B4-BE49-F238E27FC236}">
                <a16:creationId xmlns:a16="http://schemas.microsoft.com/office/drawing/2014/main" id="{30A60F42-DE12-B5F5-18E5-BA64BA5E0254}"/>
              </a:ext>
            </a:extLst>
          </p:cNvPr>
          <p:cNvCxnSpPr>
            <a:cxnSpLocks/>
          </p:cNvCxnSpPr>
          <p:nvPr/>
        </p:nvCxnSpPr>
        <p:spPr>
          <a:xfrm flipV="1">
            <a:off x="4101433" y="1772877"/>
            <a:ext cx="7538429" cy="2917"/>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0932D35-6C08-6796-8C0D-F259DC3BFE7B}"/>
              </a:ext>
            </a:extLst>
          </p:cNvPr>
          <p:cNvSpPr/>
          <p:nvPr/>
        </p:nvSpPr>
        <p:spPr>
          <a:xfrm>
            <a:off x="4481605" y="1716291"/>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601ED62-FA84-0F6A-4FD7-2FD492B6A8C9}"/>
              </a:ext>
            </a:extLst>
          </p:cNvPr>
          <p:cNvSpPr/>
          <p:nvPr/>
        </p:nvSpPr>
        <p:spPr>
          <a:xfrm>
            <a:off x="9458471" y="1714419"/>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1483BBA-D7C3-886D-2737-DEB94471301E}"/>
              </a:ext>
            </a:extLst>
          </p:cNvPr>
          <p:cNvCxnSpPr>
            <a:cxnSpLocks/>
          </p:cNvCxnSpPr>
          <p:nvPr/>
        </p:nvCxnSpPr>
        <p:spPr>
          <a:xfrm flipH="1">
            <a:off x="4543569" y="1826368"/>
            <a:ext cx="1013" cy="195565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3255A5-2001-94C8-4B4C-99891DAEBCEA}"/>
              </a:ext>
            </a:extLst>
          </p:cNvPr>
          <p:cNvCxnSpPr>
            <a:cxnSpLocks/>
          </p:cNvCxnSpPr>
          <p:nvPr/>
        </p:nvCxnSpPr>
        <p:spPr>
          <a:xfrm>
            <a:off x="9519835" y="1772877"/>
            <a:ext cx="1315" cy="80373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A00D238-0710-1944-88F1-7C5D314D0E02}"/>
              </a:ext>
            </a:extLst>
          </p:cNvPr>
          <p:cNvSpPr/>
          <p:nvPr/>
        </p:nvSpPr>
        <p:spPr>
          <a:xfrm>
            <a:off x="4479584" y="3784008"/>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3A2614D-E26E-94A7-AE5F-0B1D5F237735}"/>
              </a:ext>
            </a:extLst>
          </p:cNvPr>
          <p:cNvSpPr/>
          <p:nvPr/>
        </p:nvSpPr>
        <p:spPr>
          <a:xfrm>
            <a:off x="9457662" y="2580171"/>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07248EB9-D2EB-AC52-68D1-390694042EE9}"/>
              </a:ext>
            </a:extLst>
          </p:cNvPr>
          <p:cNvGrpSpPr/>
          <p:nvPr/>
        </p:nvGrpSpPr>
        <p:grpSpPr>
          <a:xfrm>
            <a:off x="6753314" y="1718164"/>
            <a:ext cx="129725" cy="1799231"/>
            <a:chOff x="6753314" y="1718164"/>
            <a:chExt cx="129725" cy="1799231"/>
          </a:xfrm>
        </p:grpSpPr>
        <p:sp>
          <p:nvSpPr>
            <p:cNvPr id="14" name="Oval 13">
              <a:extLst>
                <a:ext uri="{FF2B5EF4-FFF2-40B4-BE49-F238E27FC236}">
                  <a16:creationId xmlns:a16="http://schemas.microsoft.com/office/drawing/2014/main" id="{2BF24EB1-1B9C-11B8-32A5-1C1FB6769C51}"/>
                </a:ext>
              </a:extLst>
            </p:cNvPr>
            <p:cNvSpPr/>
            <p:nvPr/>
          </p:nvSpPr>
          <p:spPr>
            <a:xfrm>
              <a:off x="6756578" y="1718164"/>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3EE3FF9-104D-9E9E-31E1-64266C951958}"/>
                </a:ext>
              </a:extLst>
            </p:cNvPr>
            <p:cNvCxnSpPr>
              <a:cxnSpLocks/>
              <a:stCxn id="14" idx="4"/>
            </p:cNvCxnSpPr>
            <p:nvPr/>
          </p:nvCxnSpPr>
          <p:spPr>
            <a:xfrm flipH="1">
              <a:off x="6817781" y="1848403"/>
              <a:ext cx="2027" cy="153875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8025974-4639-05C7-BB79-17E945C2A07C}"/>
                </a:ext>
              </a:extLst>
            </p:cNvPr>
            <p:cNvSpPr/>
            <p:nvPr/>
          </p:nvSpPr>
          <p:spPr>
            <a:xfrm>
              <a:off x="6753314" y="3387156"/>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Placeholder 10">
            <a:extLst>
              <a:ext uri="{FF2B5EF4-FFF2-40B4-BE49-F238E27FC236}">
                <a16:creationId xmlns:a16="http://schemas.microsoft.com/office/drawing/2014/main" id="{A5E81D12-6C21-029B-C87D-B0E9C2D267AA}"/>
              </a:ext>
            </a:extLst>
          </p:cNvPr>
          <p:cNvSpPr txBox="1">
            <a:spLocks/>
          </p:cNvSpPr>
          <p:nvPr/>
        </p:nvSpPr>
        <p:spPr>
          <a:xfrm>
            <a:off x="4167402" y="3996118"/>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2002</a:t>
            </a:r>
          </a:p>
        </p:txBody>
      </p:sp>
      <p:sp>
        <p:nvSpPr>
          <p:cNvPr id="21" name="Text Placeholder 10">
            <a:extLst>
              <a:ext uri="{FF2B5EF4-FFF2-40B4-BE49-F238E27FC236}">
                <a16:creationId xmlns:a16="http://schemas.microsoft.com/office/drawing/2014/main" id="{62884B3C-694B-B271-8D73-F078A4DFC6FA}"/>
              </a:ext>
            </a:extLst>
          </p:cNvPr>
          <p:cNvSpPr txBox="1">
            <a:spLocks/>
          </p:cNvSpPr>
          <p:nvPr/>
        </p:nvSpPr>
        <p:spPr>
          <a:xfrm>
            <a:off x="6431877" y="3597391"/>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2006</a:t>
            </a:r>
            <a:endParaRPr lang="en-US" dirty="0"/>
          </a:p>
        </p:txBody>
      </p:sp>
      <p:sp>
        <p:nvSpPr>
          <p:cNvPr id="22" name="Text Placeholder 10">
            <a:extLst>
              <a:ext uri="{FF2B5EF4-FFF2-40B4-BE49-F238E27FC236}">
                <a16:creationId xmlns:a16="http://schemas.microsoft.com/office/drawing/2014/main" id="{D93296B8-F532-9D35-AE10-5BB6141C320E}"/>
              </a:ext>
            </a:extLst>
          </p:cNvPr>
          <p:cNvSpPr txBox="1">
            <a:spLocks/>
          </p:cNvSpPr>
          <p:nvPr/>
        </p:nvSpPr>
        <p:spPr>
          <a:xfrm>
            <a:off x="9119333" y="2875848"/>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2013</a:t>
            </a:r>
            <a:endParaRPr lang="en-US" dirty="0"/>
          </a:p>
        </p:txBody>
      </p:sp>
      <p:sp>
        <p:nvSpPr>
          <p:cNvPr id="23" name="Text Placeholder 10">
            <a:extLst>
              <a:ext uri="{FF2B5EF4-FFF2-40B4-BE49-F238E27FC236}">
                <a16:creationId xmlns:a16="http://schemas.microsoft.com/office/drawing/2014/main" id="{9ABCB172-3E68-46F2-3AFB-499358224CED}"/>
              </a:ext>
            </a:extLst>
          </p:cNvPr>
          <p:cNvSpPr txBox="1">
            <a:spLocks/>
          </p:cNvSpPr>
          <p:nvPr/>
        </p:nvSpPr>
        <p:spPr>
          <a:xfrm>
            <a:off x="9582514" y="1920578"/>
            <a:ext cx="2364745"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Posaconazole</a:t>
            </a:r>
          </a:p>
          <a:p>
            <a:r>
              <a:rPr lang="en-US" sz="2400" b="1" dirty="0"/>
              <a:t>tablets/IV</a:t>
            </a:r>
          </a:p>
        </p:txBody>
      </p:sp>
      <p:sp>
        <p:nvSpPr>
          <p:cNvPr id="25" name="Text Placeholder 10">
            <a:extLst>
              <a:ext uri="{FF2B5EF4-FFF2-40B4-BE49-F238E27FC236}">
                <a16:creationId xmlns:a16="http://schemas.microsoft.com/office/drawing/2014/main" id="{9AC857C8-4AE3-E5A9-62B4-7BDEC2CB8320}"/>
              </a:ext>
            </a:extLst>
          </p:cNvPr>
          <p:cNvSpPr txBox="1">
            <a:spLocks/>
          </p:cNvSpPr>
          <p:nvPr/>
        </p:nvSpPr>
        <p:spPr>
          <a:xfrm>
            <a:off x="4575809" y="1909366"/>
            <a:ext cx="1959859"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Voriconazole</a:t>
            </a:r>
          </a:p>
        </p:txBody>
      </p:sp>
      <p:sp>
        <p:nvSpPr>
          <p:cNvPr id="36" name="Oval 35">
            <a:extLst>
              <a:ext uri="{FF2B5EF4-FFF2-40B4-BE49-F238E27FC236}">
                <a16:creationId xmlns:a16="http://schemas.microsoft.com/office/drawing/2014/main" id="{7961D2D6-B0C9-5609-D45B-334B4C83108B}"/>
              </a:ext>
            </a:extLst>
          </p:cNvPr>
          <p:cNvSpPr/>
          <p:nvPr/>
        </p:nvSpPr>
        <p:spPr>
          <a:xfrm>
            <a:off x="6372904" y="1717203"/>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61D85E10-7DB9-997F-E0F3-6007D6EF15C2}"/>
              </a:ext>
            </a:extLst>
          </p:cNvPr>
          <p:cNvCxnSpPr>
            <a:cxnSpLocks/>
            <a:stCxn id="36" idx="4"/>
          </p:cNvCxnSpPr>
          <p:nvPr/>
        </p:nvCxnSpPr>
        <p:spPr>
          <a:xfrm flipH="1">
            <a:off x="6431877" y="1847442"/>
            <a:ext cx="4258" cy="278911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Text Placeholder 10">
            <a:extLst>
              <a:ext uri="{FF2B5EF4-FFF2-40B4-BE49-F238E27FC236}">
                <a16:creationId xmlns:a16="http://schemas.microsoft.com/office/drawing/2014/main" id="{B6A06532-2FAC-6EEC-9F4F-ABF3C2FDA5A9}"/>
              </a:ext>
            </a:extLst>
          </p:cNvPr>
          <p:cNvSpPr txBox="1">
            <a:spLocks/>
          </p:cNvSpPr>
          <p:nvPr/>
        </p:nvSpPr>
        <p:spPr>
          <a:xfrm>
            <a:off x="6029588" y="4781841"/>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2005</a:t>
            </a:r>
            <a:endParaRPr lang="en-US" dirty="0"/>
          </a:p>
        </p:txBody>
      </p:sp>
      <p:sp>
        <p:nvSpPr>
          <p:cNvPr id="38" name="Oval 37">
            <a:extLst>
              <a:ext uri="{FF2B5EF4-FFF2-40B4-BE49-F238E27FC236}">
                <a16:creationId xmlns:a16="http://schemas.microsoft.com/office/drawing/2014/main" id="{5EE1F37F-B934-F2C4-BABB-C4E12D444BBA}"/>
              </a:ext>
            </a:extLst>
          </p:cNvPr>
          <p:cNvSpPr/>
          <p:nvPr/>
        </p:nvSpPr>
        <p:spPr>
          <a:xfrm>
            <a:off x="6379093" y="4577962"/>
            <a:ext cx="126461" cy="130239"/>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10">
            <a:extLst>
              <a:ext uri="{FF2B5EF4-FFF2-40B4-BE49-F238E27FC236}">
                <a16:creationId xmlns:a16="http://schemas.microsoft.com/office/drawing/2014/main" id="{D66E639B-4B1B-CC46-E424-6DB9BBE278D4}"/>
              </a:ext>
            </a:extLst>
          </p:cNvPr>
          <p:cNvSpPr txBox="1">
            <a:spLocks/>
          </p:cNvSpPr>
          <p:nvPr/>
        </p:nvSpPr>
        <p:spPr>
          <a:xfrm>
            <a:off x="7494824" y="4336611"/>
            <a:ext cx="3878021"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dirty="0"/>
              <a:t>Walsh et al. Open-label Phase III Posaconazole targets</a:t>
            </a:r>
            <a:r>
              <a:rPr lang="en-US" baseline="30000" dirty="0"/>
              <a:t>7</a:t>
            </a:r>
          </a:p>
          <a:p>
            <a:pPr>
              <a:spcBef>
                <a:spcPts val="0"/>
              </a:spcBef>
            </a:pPr>
            <a:r>
              <a:rPr lang="en-US" dirty="0"/>
              <a:t>Jang et al. FDA-defined exposure targets</a:t>
            </a:r>
            <a:r>
              <a:rPr lang="en-US" baseline="30000" dirty="0"/>
              <a:t>8</a:t>
            </a:r>
            <a:endParaRPr lang="en-US" dirty="0"/>
          </a:p>
        </p:txBody>
      </p:sp>
      <p:sp>
        <p:nvSpPr>
          <p:cNvPr id="44" name="Oval 43">
            <a:extLst>
              <a:ext uri="{FF2B5EF4-FFF2-40B4-BE49-F238E27FC236}">
                <a16:creationId xmlns:a16="http://schemas.microsoft.com/office/drawing/2014/main" id="{0DFE000B-F9B6-AAB5-2D83-3E491ED3B90A}"/>
              </a:ext>
            </a:extLst>
          </p:cNvPr>
          <p:cNvSpPr/>
          <p:nvPr/>
        </p:nvSpPr>
        <p:spPr>
          <a:xfrm>
            <a:off x="7101921" y="1714419"/>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03A69097-5BEE-3FEE-553F-99D716592DEB}"/>
              </a:ext>
            </a:extLst>
          </p:cNvPr>
          <p:cNvCxnSpPr>
            <a:cxnSpLocks/>
            <a:stCxn id="44" idx="4"/>
            <a:endCxn id="46" idx="0"/>
          </p:cNvCxnSpPr>
          <p:nvPr/>
        </p:nvCxnSpPr>
        <p:spPr>
          <a:xfrm flipH="1">
            <a:off x="7163124" y="1844658"/>
            <a:ext cx="2028" cy="21514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293089FE-16AB-4C16-A845-4EE7547F8F37}"/>
              </a:ext>
            </a:extLst>
          </p:cNvPr>
          <p:cNvSpPr/>
          <p:nvPr/>
        </p:nvSpPr>
        <p:spPr>
          <a:xfrm>
            <a:off x="7099893" y="3996118"/>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0">
            <a:extLst>
              <a:ext uri="{FF2B5EF4-FFF2-40B4-BE49-F238E27FC236}">
                <a16:creationId xmlns:a16="http://schemas.microsoft.com/office/drawing/2014/main" id="{B4968F95-8C48-F3AB-A617-AEC2A3A5C893}"/>
              </a:ext>
            </a:extLst>
          </p:cNvPr>
          <p:cNvSpPr txBox="1">
            <a:spLocks/>
          </p:cNvSpPr>
          <p:nvPr/>
        </p:nvSpPr>
        <p:spPr>
          <a:xfrm>
            <a:off x="6912275" y="1940131"/>
            <a:ext cx="2364745" cy="640617"/>
          </a:xfrm>
          <a:prstGeom prst="rect">
            <a:avLst/>
          </a:prstGeom>
          <a:solidFill>
            <a:schemeClr val="bg1"/>
          </a:solidFill>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Posaconazole</a:t>
            </a:r>
          </a:p>
          <a:p>
            <a:r>
              <a:rPr lang="en-US" sz="2400" b="1" dirty="0"/>
              <a:t>suspension</a:t>
            </a:r>
          </a:p>
        </p:txBody>
      </p:sp>
      <p:sp>
        <p:nvSpPr>
          <p:cNvPr id="48" name="Text Placeholder 10">
            <a:extLst>
              <a:ext uri="{FF2B5EF4-FFF2-40B4-BE49-F238E27FC236}">
                <a16:creationId xmlns:a16="http://schemas.microsoft.com/office/drawing/2014/main" id="{D55B905E-0638-CFEA-EDDD-7E93F70E1F80}"/>
              </a:ext>
            </a:extLst>
          </p:cNvPr>
          <p:cNvSpPr txBox="1">
            <a:spLocks/>
          </p:cNvSpPr>
          <p:nvPr/>
        </p:nvSpPr>
        <p:spPr>
          <a:xfrm>
            <a:off x="6819569" y="4206805"/>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2007</a:t>
            </a:r>
            <a:endParaRPr lang="en-US" dirty="0"/>
          </a:p>
        </p:txBody>
      </p:sp>
      <p:sp>
        <p:nvSpPr>
          <p:cNvPr id="49" name="Text Placeholder 10">
            <a:extLst>
              <a:ext uri="{FF2B5EF4-FFF2-40B4-BE49-F238E27FC236}">
                <a16:creationId xmlns:a16="http://schemas.microsoft.com/office/drawing/2014/main" id="{7E2EB075-15E6-4A82-2F7E-10D07830817C}"/>
              </a:ext>
            </a:extLst>
          </p:cNvPr>
          <p:cNvSpPr txBox="1">
            <a:spLocks/>
          </p:cNvSpPr>
          <p:nvPr/>
        </p:nvSpPr>
        <p:spPr>
          <a:xfrm>
            <a:off x="6132660" y="5030627"/>
            <a:ext cx="3518227"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dirty="0"/>
              <a:t>Trifilio et al. Unpredictable PK in HSCT patients</a:t>
            </a:r>
            <a:r>
              <a:rPr lang="en-US" baseline="30000" dirty="0"/>
              <a:t>1-3</a:t>
            </a:r>
            <a:endParaRPr lang="en-US" dirty="0"/>
          </a:p>
          <a:p>
            <a:pPr>
              <a:spcBef>
                <a:spcPts val="0"/>
              </a:spcBef>
            </a:pPr>
            <a:r>
              <a:rPr lang="en-US" dirty="0"/>
              <a:t>Smith et al. Disease progression and toxicity</a:t>
            </a:r>
            <a:r>
              <a:rPr lang="en-US" baseline="30000" dirty="0"/>
              <a:t>3</a:t>
            </a:r>
            <a:endParaRPr lang="en-US" dirty="0"/>
          </a:p>
          <a:p>
            <a:pPr>
              <a:spcBef>
                <a:spcPts val="0"/>
              </a:spcBef>
            </a:pPr>
            <a:r>
              <a:rPr lang="en-US" dirty="0"/>
              <a:t>Imhof et al. Neurological adverse effects</a:t>
            </a:r>
            <a:r>
              <a:rPr lang="en-US" baseline="30000" dirty="0"/>
              <a:t>4</a:t>
            </a:r>
            <a:endParaRPr lang="en-US" dirty="0"/>
          </a:p>
          <a:p>
            <a:pPr>
              <a:spcBef>
                <a:spcPts val="0"/>
              </a:spcBef>
            </a:pPr>
            <a:r>
              <a:rPr lang="en-US" dirty="0"/>
              <a:t>Pascual et al. Voriconazole “therapeutic range”</a:t>
            </a:r>
            <a:r>
              <a:rPr lang="en-US" baseline="30000" dirty="0"/>
              <a:t>5,6</a:t>
            </a:r>
            <a:endParaRPr lang="en-US" dirty="0"/>
          </a:p>
        </p:txBody>
      </p:sp>
      <p:cxnSp>
        <p:nvCxnSpPr>
          <p:cNvPr id="3" name="Straight Connector 2">
            <a:extLst>
              <a:ext uri="{FF2B5EF4-FFF2-40B4-BE49-F238E27FC236}">
                <a16:creationId xmlns:a16="http://schemas.microsoft.com/office/drawing/2014/main" id="{22EA55DB-AD65-76E1-301A-8083E20F25A6}"/>
              </a:ext>
            </a:extLst>
          </p:cNvPr>
          <p:cNvCxnSpPr>
            <a:cxnSpLocks/>
          </p:cNvCxnSpPr>
          <p:nvPr/>
        </p:nvCxnSpPr>
        <p:spPr>
          <a:xfrm>
            <a:off x="8998878" y="1800118"/>
            <a:ext cx="0" cy="171204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3505DE3-10B2-D16A-CB6E-662FF1B2E107}"/>
              </a:ext>
            </a:extLst>
          </p:cNvPr>
          <p:cNvSpPr/>
          <p:nvPr/>
        </p:nvSpPr>
        <p:spPr>
          <a:xfrm>
            <a:off x="8932645" y="3521940"/>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FD49D59E-1301-E68C-3C8E-915209A27415}"/>
              </a:ext>
            </a:extLst>
          </p:cNvPr>
          <p:cNvSpPr txBox="1">
            <a:spLocks/>
          </p:cNvSpPr>
          <p:nvPr/>
        </p:nvSpPr>
        <p:spPr>
          <a:xfrm>
            <a:off x="8671835" y="3726624"/>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2012</a:t>
            </a:r>
            <a:endParaRPr lang="en-US" dirty="0"/>
          </a:p>
        </p:txBody>
      </p:sp>
      <p:grpSp>
        <p:nvGrpSpPr>
          <p:cNvPr id="18" name="Group 17">
            <a:extLst>
              <a:ext uri="{FF2B5EF4-FFF2-40B4-BE49-F238E27FC236}">
                <a16:creationId xmlns:a16="http://schemas.microsoft.com/office/drawing/2014/main" id="{AEB559C9-B84E-A45B-2BCE-49ACF135E386}"/>
              </a:ext>
            </a:extLst>
          </p:cNvPr>
          <p:cNvGrpSpPr/>
          <p:nvPr/>
        </p:nvGrpSpPr>
        <p:grpSpPr>
          <a:xfrm>
            <a:off x="3948243" y="973103"/>
            <a:ext cx="8442087" cy="3866001"/>
            <a:chOff x="3948243" y="973103"/>
            <a:chExt cx="8442087" cy="3866001"/>
          </a:xfrm>
        </p:grpSpPr>
        <p:sp>
          <p:nvSpPr>
            <p:cNvPr id="17" name="Text Placeholder 10">
              <a:extLst>
                <a:ext uri="{FF2B5EF4-FFF2-40B4-BE49-F238E27FC236}">
                  <a16:creationId xmlns:a16="http://schemas.microsoft.com/office/drawing/2014/main" id="{20BC8274-99C6-6E69-26DE-DA92B6BFB1D0}"/>
                </a:ext>
              </a:extLst>
            </p:cNvPr>
            <p:cNvSpPr txBox="1">
              <a:spLocks/>
            </p:cNvSpPr>
            <p:nvPr/>
          </p:nvSpPr>
          <p:spPr>
            <a:xfrm>
              <a:off x="8512309" y="3966553"/>
              <a:ext cx="3878021"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1800" b="1" dirty="0">
                  <a:solidFill>
                    <a:srgbClr val="C00000"/>
                  </a:solidFill>
                </a:rPr>
                <a:t>Park et al. Clin Infect Dis 2012</a:t>
              </a:r>
              <a:r>
                <a:rPr lang="en-US" sz="1800" b="1" baseline="30000" dirty="0">
                  <a:solidFill>
                    <a:srgbClr val="C00000"/>
                  </a:solidFill>
                </a:rPr>
                <a:t>9</a:t>
              </a:r>
              <a:endParaRPr lang="en-US" sz="1800" b="1" dirty="0">
                <a:solidFill>
                  <a:srgbClr val="C00000"/>
                </a:solidFill>
              </a:endParaRPr>
            </a:p>
          </p:txBody>
        </p:sp>
        <p:sp>
          <p:nvSpPr>
            <p:cNvPr id="5" name="TextBox 4">
              <a:extLst>
                <a:ext uri="{FF2B5EF4-FFF2-40B4-BE49-F238E27FC236}">
                  <a16:creationId xmlns:a16="http://schemas.microsoft.com/office/drawing/2014/main" id="{E85E2DB5-3816-4055-2CA0-0DE1A9C5E30D}"/>
                </a:ext>
              </a:extLst>
            </p:cNvPr>
            <p:cNvSpPr txBox="1"/>
            <p:nvPr/>
          </p:nvSpPr>
          <p:spPr>
            <a:xfrm>
              <a:off x="3948243" y="973103"/>
              <a:ext cx="7456593" cy="369332"/>
            </a:xfrm>
            <a:prstGeom prst="rect">
              <a:avLst/>
            </a:prstGeom>
            <a:noFill/>
          </p:spPr>
          <p:txBody>
            <a:bodyPr wrap="none" rtlCol="0">
              <a:spAutoFit/>
            </a:bodyPr>
            <a:lstStyle/>
            <a:p>
              <a:r>
                <a:rPr lang="en-GB" b="1" dirty="0">
                  <a:solidFill>
                    <a:srgbClr val="C00000"/>
                  </a:solidFill>
                  <a:latin typeface="Calibri" panose="020F0502020204030204" pitchFamily="34" charset="0"/>
                  <a:cs typeface="Calibri" panose="020F0502020204030204" pitchFamily="34" charset="0"/>
                </a:rPr>
                <a:t>RCT suggesting voriconazole treatment failure could be prevented with TDM</a:t>
              </a:r>
            </a:p>
          </p:txBody>
        </p:sp>
      </p:grpSp>
      <p:sp>
        <p:nvSpPr>
          <p:cNvPr id="26" name="TextBox 25">
            <a:extLst>
              <a:ext uri="{FF2B5EF4-FFF2-40B4-BE49-F238E27FC236}">
                <a16:creationId xmlns:a16="http://schemas.microsoft.com/office/drawing/2014/main" id="{F6E6E536-2A4E-29EF-0875-CD086F308133}"/>
              </a:ext>
            </a:extLst>
          </p:cNvPr>
          <p:cNvSpPr txBox="1"/>
          <p:nvPr/>
        </p:nvSpPr>
        <p:spPr>
          <a:xfrm>
            <a:off x="963491" y="6134571"/>
            <a:ext cx="6199632" cy="707886"/>
          </a:xfrm>
          <a:prstGeom prst="rect">
            <a:avLst/>
          </a:prstGeom>
          <a:noFill/>
        </p:spPr>
        <p:txBody>
          <a:bodyPr wrap="square">
            <a:spAutoFit/>
          </a:bodyPr>
          <a:lstStyle/>
          <a:p>
            <a:r>
              <a:rPr lang="en-GB" sz="1000" dirty="0">
                <a:latin typeface="Calibri" panose="020F0502020204030204" pitchFamily="34" charset="0"/>
                <a:cs typeface="Calibri" panose="020F0502020204030204" pitchFamily="34" charset="0"/>
              </a:rPr>
              <a:t>1.Trifilio, S. </a:t>
            </a:r>
            <a:r>
              <a:rPr lang="en-GB" sz="1000" i="1" dirty="0">
                <a:latin typeface="Calibri" panose="020F0502020204030204" pitchFamily="34" charset="0"/>
                <a:cs typeface="Calibri" panose="020F0502020204030204" pitchFamily="34" charset="0"/>
              </a:rPr>
              <a:t>et al.</a:t>
            </a:r>
            <a:r>
              <a:rPr lang="en-GB" sz="1000" dirty="0">
                <a:latin typeface="Calibri" panose="020F0502020204030204" pitchFamily="34" charset="0"/>
                <a:cs typeface="Calibri" panose="020F0502020204030204" pitchFamily="34" charset="0"/>
              </a:rPr>
              <a:t> </a:t>
            </a:r>
            <a:r>
              <a:rPr lang="en-GB" sz="1000" i="1" dirty="0">
                <a:latin typeface="Calibri" panose="020F0502020204030204" pitchFamily="34" charset="0"/>
                <a:cs typeface="Calibri" panose="020F0502020204030204" pitchFamily="34" charset="0"/>
              </a:rPr>
              <a:t>B</a:t>
            </a:r>
            <a:r>
              <a:rPr lang="en-GB" sz="1000" dirty="0">
                <a:latin typeface="Calibri" panose="020F0502020204030204" pitchFamily="34" charset="0"/>
                <a:cs typeface="Calibri" panose="020F0502020204030204" pitchFamily="34" charset="0"/>
              </a:rPr>
              <a:t>. </a:t>
            </a:r>
            <a:r>
              <a:rPr lang="en-GB" sz="1000" i="1" dirty="0">
                <a:latin typeface="Calibri" panose="020F0502020204030204" pitchFamily="34" charset="0"/>
                <a:cs typeface="Calibri" panose="020F0502020204030204" pitchFamily="34" charset="0"/>
              </a:rPr>
              <a:t>Bone Marrow Transplant.</a:t>
            </a:r>
            <a:r>
              <a:rPr lang="en-GB" sz="1000" dirty="0">
                <a:latin typeface="Calibri" panose="020F0502020204030204" pitchFamily="34" charset="0"/>
                <a:cs typeface="Calibri" panose="020F0502020204030204" pitchFamily="34" charset="0"/>
              </a:rPr>
              <a:t> 35, 509–513 (2005).    </a:t>
            </a:r>
            <a:br>
              <a:rPr lang="en-GB" sz="1000" dirty="0">
                <a:latin typeface="Calibri" panose="020F0502020204030204" pitchFamily="34" charset="0"/>
                <a:cs typeface="Calibri" panose="020F0502020204030204" pitchFamily="34" charset="0"/>
              </a:rPr>
            </a:br>
            <a:r>
              <a:rPr lang="en-GB" sz="1000" dirty="0">
                <a:latin typeface="Calibri" panose="020F0502020204030204" pitchFamily="34" charset="0"/>
                <a:cs typeface="Calibri" panose="020F0502020204030204" pitchFamily="34" charset="0"/>
              </a:rPr>
              <a:t>2. </a:t>
            </a:r>
            <a:r>
              <a:rPr lang="en-GB" sz="1000" dirty="0" err="1">
                <a:latin typeface="Calibri" panose="020F0502020204030204" pitchFamily="34" charset="0"/>
                <a:cs typeface="Calibri" panose="020F0502020204030204" pitchFamily="34" charset="0"/>
              </a:rPr>
              <a:t>Trifilio</a:t>
            </a:r>
            <a:r>
              <a:rPr lang="en-GB" sz="1000" dirty="0">
                <a:latin typeface="Calibri" panose="020F0502020204030204" pitchFamily="34" charset="0"/>
                <a:cs typeface="Calibri" panose="020F0502020204030204" pitchFamily="34" charset="0"/>
              </a:rPr>
              <a:t>, S. </a:t>
            </a:r>
            <a:r>
              <a:rPr lang="en-GB" sz="1000" i="1" dirty="0">
                <a:latin typeface="Calibri" panose="020F0502020204030204" pitchFamily="34" charset="0"/>
                <a:cs typeface="Calibri" panose="020F0502020204030204" pitchFamily="34" charset="0"/>
              </a:rPr>
              <a:t>et al.</a:t>
            </a:r>
            <a:r>
              <a:rPr lang="en-GB" sz="1000" dirty="0">
                <a:latin typeface="Calibri" panose="020F0502020204030204" pitchFamily="34" charset="0"/>
                <a:cs typeface="Calibri" panose="020F0502020204030204" pitchFamily="34" charset="0"/>
              </a:rPr>
              <a:t> </a:t>
            </a:r>
            <a:r>
              <a:rPr lang="en-GB" sz="1000" i="1" dirty="0">
                <a:latin typeface="Calibri" panose="020F0502020204030204" pitchFamily="34" charset="0"/>
                <a:cs typeface="Calibri" panose="020F0502020204030204" pitchFamily="34" charset="0"/>
              </a:rPr>
              <a:t>Cancer</a:t>
            </a:r>
            <a:r>
              <a:rPr lang="en-GB" sz="1000" dirty="0">
                <a:latin typeface="Calibri" panose="020F0502020204030204" pitchFamily="34" charset="0"/>
                <a:cs typeface="Calibri" panose="020F0502020204030204" pitchFamily="34" charset="0"/>
              </a:rPr>
              <a:t> 109, 1532–1535 (2007)</a:t>
            </a:r>
            <a:br>
              <a:rPr lang="en-GB" sz="1000" dirty="0">
                <a:latin typeface="Calibri" panose="020F0502020204030204" pitchFamily="34" charset="0"/>
                <a:cs typeface="Calibri" panose="020F0502020204030204" pitchFamily="34" charset="0"/>
              </a:rPr>
            </a:br>
            <a:r>
              <a:rPr lang="en-GB" sz="1000" dirty="0">
                <a:latin typeface="Calibri" panose="020F0502020204030204" pitchFamily="34" charset="0"/>
                <a:cs typeface="Calibri" panose="020F0502020204030204" pitchFamily="34" charset="0"/>
              </a:rPr>
              <a:t>3. </a:t>
            </a:r>
            <a:r>
              <a:rPr lang="en-GB" sz="1000" dirty="0" err="1">
                <a:latin typeface="Calibri" panose="020F0502020204030204" pitchFamily="34" charset="0"/>
                <a:cs typeface="Calibri" panose="020F0502020204030204" pitchFamily="34" charset="0"/>
              </a:rPr>
              <a:t>Trifilio</a:t>
            </a:r>
            <a:r>
              <a:rPr lang="en-GB" sz="1000" dirty="0">
                <a:latin typeface="Calibri" panose="020F0502020204030204" pitchFamily="34" charset="0"/>
                <a:cs typeface="Calibri" panose="020F0502020204030204" pitchFamily="34" charset="0"/>
              </a:rPr>
              <a:t>, S. </a:t>
            </a:r>
            <a:r>
              <a:rPr lang="en-GB" sz="1000" i="1" dirty="0">
                <a:latin typeface="Calibri" panose="020F0502020204030204" pitchFamily="34" charset="0"/>
                <a:cs typeface="Calibri" panose="020F0502020204030204" pitchFamily="34" charset="0"/>
              </a:rPr>
              <a:t>et </a:t>
            </a:r>
            <a:r>
              <a:rPr lang="en-GB" sz="1000" i="1" dirty="0" err="1">
                <a:latin typeface="Calibri" panose="020F0502020204030204" pitchFamily="34" charset="0"/>
                <a:cs typeface="Calibri" panose="020F0502020204030204" pitchFamily="34" charset="0"/>
              </a:rPr>
              <a:t>alBone</a:t>
            </a:r>
            <a:r>
              <a:rPr lang="en-GB" sz="1000" i="1" dirty="0">
                <a:latin typeface="Calibri" panose="020F0502020204030204" pitchFamily="34" charset="0"/>
                <a:cs typeface="Calibri" panose="020F0502020204030204" pitchFamily="34" charset="0"/>
              </a:rPr>
              <a:t> Marrow Transplant.</a:t>
            </a:r>
            <a:r>
              <a:rPr lang="en-GB" sz="1000" dirty="0">
                <a:latin typeface="Calibri" panose="020F0502020204030204" pitchFamily="34" charset="0"/>
                <a:cs typeface="Calibri" panose="020F0502020204030204" pitchFamily="34" charset="0"/>
              </a:rPr>
              <a:t> 40, 451–456 (2007)</a:t>
            </a:r>
          </a:p>
          <a:p>
            <a:r>
              <a:rPr lang="en-GB" sz="1000" dirty="0">
                <a:latin typeface="Calibri" panose="020F0502020204030204" pitchFamily="34" charset="0"/>
                <a:cs typeface="Calibri" panose="020F0502020204030204" pitchFamily="34" charset="0"/>
              </a:rPr>
              <a:t>4. Smith, J. </a:t>
            </a:r>
            <a:r>
              <a:rPr lang="en-GB" sz="1000" i="1" dirty="0">
                <a:latin typeface="Calibri" panose="020F0502020204030204" pitchFamily="34" charset="0"/>
                <a:cs typeface="Calibri" panose="020F0502020204030204" pitchFamily="34" charset="0"/>
              </a:rPr>
              <a:t>et al.</a:t>
            </a:r>
            <a:r>
              <a:rPr lang="en-GB" sz="1000" dirty="0">
                <a:latin typeface="Calibri" panose="020F0502020204030204" pitchFamily="34" charset="0"/>
                <a:cs typeface="Calibri" panose="020F0502020204030204" pitchFamily="34" charset="0"/>
              </a:rPr>
              <a:t> </a:t>
            </a:r>
            <a:r>
              <a:rPr lang="en-GB" sz="1000" i="1" dirty="0" err="1">
                <a:latin typeface="Calibri" panose="020F0502020204030204" pitchFamily="34" charset="0"/>
                <a:cs typeface="Calibri" panose="020F0502020204030204" pitchFamily="34" charset="0"/>
              </a:rPr>
              <a:t>Antimicrob</a:t>
            </a:r>
            <a:r>
              <a:rPr lang="en-GB" sz="1000" i="1" dirty="0">
                <a:latin typeface="Calibri" panose="020F0502020204030204" pitchFamily="34" charset="0"/>
                <a:cs typeface="Calibri" panose="020F0502020204030204" pitchFamily="34" charset="0"/>
              </a:rPr>
              <a:t>. Agents </a:t>
            </a:r>
            <a:r>
              <a:rPr lang="en-GB" sz="1000" i="1" dirty="0" err="1">
                <a:latin typeface="Calibri" panose="020F0502020204030204" pitchFamily="34" charset="0"/>
                <a:cs typeface="Calibri" panose="020F0502020204030204" pitchFamily="34" charset="0"/>
              </a:rPr>
              <a:t>Chemother</a:t>
            </a:r>
            <a:r>
              <a:rPr lang="en-GB" sz="1000" i="1" dirty="0">
                <a:latin typeface="Calibri" panose="020F0502020204030204" pitchFamily="34" charset="0"/>
                <a:cs typeface="Calibri" panose="020F0502020204030204" pitchFamily="34" charset="0"/>
              </a:rPr>
              <a:t>.</a:t>
            </a:r>
            <a:r>
              <a:rPr lang="en-GB" sz="1000" dirty="0">
                <a:latin typeface="Calibri" panose="020F0502020204030204" pitchFamily="34" charset="0"/>
                <a:cs typeface="Calibri" panose="020F0502020204030204" pitchFamily="34" charset="0"/>
              </a:rPr>
              <a:t> 50, 1570–1572 (2006)</a:t>
            </a:r>
          </a:p>
        </p:txBody>
      </p:sp>
      <p:sp>
        <p:nvSpPr>
          <p:cNvPr id="27" name="TextBox 26">
            <a:extLst>
              <a:ext uri="{FF2B5EF4-FFF2-40B4-BE49-F238E27FC236}">
                <a16:creationId xmlns:a16="http://schemas.microsoft.com/office/drawing/2014/main" id="{EBCF3FCA-005F-CA8C-FD52-CAB5237EA707}"/>
              </a:ext>
            </a:extLst>
          </p:cNvPr>
          <p:cNvSpPr txBox="1"/>
          <p:nvPr/>
        </p:nvSpPr>
        <p:spPr>
          <a:xfrm>
            <a:off x="4625204" y="6159332"/>
            <a:ext cx="5160387" cy="707886"/>
          </a:xfrm>
          <a:prstGeom prst="rect">
            <a:avLst/>
          </a:prstGeom>
          <a:noFill/>
        </p:spPr>
        <p:txBody>
          <a:bodyPr wrap="none" rtlCol="0">
            <a:spAutoFit/>
          </a:bodyPr>
          <a:lstStyle/>
          <a:p>
            <a:r>
              <a:rPr lang="en-GB" sz="1000" dirty="0">
                <a:latin typeface="Calibri" panose="020F0502020204030204" pitchFamily="34" charset="0"/>
                <a:cs typeface="Calibri" panose="020F0502020204030204" pitchFamily="34" charset="0"/>
              </a:rPr>
              <a:t>5. </a:t>
            </a:r>
            <a:r>
              <a:rPr lang="en-GB" sz="1000" dirty="0" err="1">
                <a:latin typeface="Calibri" panose="020F0502020204030204" pitchFamily="34" charset="0"/>
                <a:cs typeface="Calibri" panose="020F0502020204030204" pitchFamily="34" charset="0"/>
              </a:rPr>
              <a:t>Imhof</a:t>
            </a:r>
            <a:r>
              <a:rPr lang="en-GB" sz="1000" dirty="0">
                <a:latin typeface="Calibri" panose="020F0502020204030204" pitchFamily="34" charset="0"/>
                <a:cs typeface="Calibri" panose="020F0502020204030204" pitchFamily="34" charset="0"/>
              </a:rPr>
              <a:t>, </a:t>
            </a:r>
            <a:r>
              <a:rPr lang="en-GB" sz="1000" i="1" dirty="0">
                <a:latin typeface="Calibri" panose="020F0502020204030204" pitchFamily="34" charset="0"/>
                <a:cs typeface="Calibri" panose="020F0502020204030204" pitchFamily="34" charset="0"/>
              </a:rPr>
              <a:t>Clin. Infect. Dis.</a:t>
            </a:r>
            <a:r>
              <a:rPr lang="en-GB" sz="1000" dirty="0">
                <a:latin typeface="Calibri" panose="020F0502020204030204" pitchFamily="34" charset="0"/>
                <a:cs typeface="Calibri" panose="020F0502020204030204" pitchFamily="34" charset="0"/>
              </a:rPr>
              <a:t> 39, 743–746 (2004)</a:t>
            </a:r>
          </a:p>
          <a:p>
            <a:r>
              <a:rPr lang="en-GB" sz="1000" dirty="0">
                <a:latin typeface="Calibri" panose="020F0502020204030204" pitchFamily="34" charset="0"/>
                <a:cs typeface="Calibri" panose="020F0502020204030204" pitchFamily="34" charset="0"/>
              </a:rPr>
              <a:t>6. Pascual, A. </a:t>
            </a:r>
            <a:r>
              <a:rPr lang="en-GB" sz="1000" i="1" dirty="0">
                <a:latin typeface="Calibri" panose="020F0502020204030204" pitchFamily="34" charset="0"/>
                <a:cs typeface="Calibri" panose="020F0502020204030204" pitchFamily="34" charset="0"/>
              </a:rPr>
              <a:t>et al.</a:t>
            </a:r>
            <a:r>
              <a:rPr lang="en-GB" sz="1000" dirty="0">
                <a:latin typeface="Calibri" panose="020F0502020204030204" pitchFamily="34" charset="0"/>
                <a:cs typeface="Calibri" panose="020F0502020204030204" pitchFamily="34" charset="0"/>
              </a:rPr>
              <a:t>. </a:t>
            </a:r>
            <a:r>
              <a:rPr lang="en-GB" sz="1000" i="1" dirty="0">
                <a:latin typeface="Calibri" panose="020F0502020204030204" pitchFamily="34" charset="0"/>
                <a:cs typeface="Calibri" panose="020F0502020204030204" pitchFamily="34" charset="0"/>
              </a:rPr>
              <a:t>Clin. Infect. Dis.</a:t>
            </a:r>
            <a:r>
              <a:rPr lang="en-GB" sz="1000" dirty="0">
                <a:latin typeface="Calibri" panose="020F0502020204030204" pitchFamily="34" charset="0"/>
                <a:cs typeface="Calibri" panose="020F0502020204030204" pitchFamily="34" charset="0"/>
              </a:rPr>
              <a:t> 46, 201–211 (2008)</a:t>
            </a:r>
          </a:p>
          <a:p>
            <a:r>
              <a:rPr lang="en-GB" sz="1000" dirty="0">
                <a:latin typeface="Calibri" panose="020F0502020204030204" pitchFamily="34" charset="0"/>
                <a:cs typeface="Calibri" panose="020F0502020204030204" pitchFamily="34" charset="0"/>
              </a:rPr>
              <a:t>7. Walsh, T. J. </a:t>
            </a:r>
            <a:r>
              <a:rPr lang="en-GB" sz="1000" i="1" dirty="0">
                <a:latin typeface="Calibri" panose="020F0502020204030204" pitchFamily="34" charset="0"/>
                <a:cs typeface="Calibri" panose="020F0502020204030204" pitchFamily="34" charset="0"/>
              </a:rPr>
              <a:t>et al.</a:t>
            </a:r>
            <a:r>
              <a:rPr lang="en-GB" sz="1000" dirty="0">
                <a:latin typeface="Calibri" panose="020F0502020204030204" pitchFamily="34" charset="0"/>
                <a:cs typeface="Calibri" panose="020F0502020204030204" pitchFamily="34" charset="0"/>
              </a:rPr>
              <a:t> </a:t>
            </a:r>
            <a:r>
              <a:rPr lang="en-GB" sz="1000" i="1" dirty="0">
                <a:latin typeface="Calibri" panose="020F0502020204030204" pitchFamily="34" charset="0"/>
                <a:cs typeface="Calibri" panose="020F0502020204030204" pitchFamily="34" charset="0"/>
              </a:rPr>
              <a:t>Clin. Infect. Dis.</a:t>
            </a:r>
            <a:r>
              <a:rPr lang="en-GB" sz="1000" dirty="0">
                <a:latin typeface="Calibri" panose="020F0502020204030204" pitchFamily="34" charset="0"/>
                <a:cs typeface="Calibri" panose="020F0502020204030204" pitchFamily="34" charset="0"/>
              </a:rPr>
              <a:t> 44, 2–12 (2007) </a:t>
            </a:r>
            <a:r>
              <a:rPr lang="en-GB" sz="1000" i="1" dirty="0">
                <a:latin typeface="Calibri" panose="020F0502020204030204" pitchFamily="34" charset="0"/>
                <a:cs typeface="Calibri" panose="020F0502020204030204" pitchFamily="34" charset="0"/>
              </a:rPr>
              <a:t>Clin. </a:t>
            </a:r>
            <a:r>
              <a:rPr lang="en-GB" sz="1000" i="1" dirty="0" err="1">
                <a:latin typeface="Calibri" panose="020F0502020204030204" pitchFamily="34" charset="0"/>
                <a:cs typeface="Calibri" panose="020F0502020204030204" pitchFamily="34" charset="0"/>
              </a:rPr>
              <a:t>Pharmacol</a:t>
            </a:r>
            <a:r>
              <a:rPr lang="en-GB" sz="1000" i="1" dirty="0">
                <a:latin typeface="Calibri" panose="020F0502020204030204" pitchFamily="34" charset="0"/>
                <a:cs typeface="Calibri" panose="020F0502020204030204" pitchFamily="34" charset="0"/>
              </a:rPr>
              <a:t>. </a:t>
            </a:r>
            <a:r>
              <a:rPr lang="en-GB" sz="1000" i="1" dirty="0" err="1">
                <a:latin typeface="Calibri" panose="020F0502020204030204" pitchFamily="34" charset="0"/>
                <a:cs typeface="Calibri" panose="020F0502020204030204" pitchFamily="34" charset="0"/>
              </a:rPr>
              <a:t>Ther</a:t>
            </a:r>
            <a:r>
              <a:rPr lang="en-GB" sz="1000" i="1" dirty="0">
                <a:latin typeface="Calibri" panose="020F0502020204030204" pitchFamily="34" charset="0"/>
                <a:cs typeface="Calibri" panose="020F0502020204030204" pitchFamily="34" charset="0"/>
              </a:rPr>
              <a:t>.</a:t>
            </a:r>
            <a:r>
              <a:rPr lang="en-GB" sz="1000" dirty="0">
                <a:latin typeface="Calibri" panose="020F0502020204030204" pitchFamily="34" charset="0"/>
                <a:cs typeface="Calibri" panose="020F0502020204030204" pitchFamily="34" charset="0"/>
              </a:rPr>
              <a:t> 88, 115–119 (2010)</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79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D71D84F-41BD-B68E-62BD-1B587DD11ACC}"/>
              </a:ext>
            </a:extLst>
          </p:cNvPr>
          <p:cNvCxnSpPr>
            <a:cxnSpLocks/>
          </p:cNvCxnSpPr>
          <p:nvPr/>
        </p:nvCxnSpPr>
        <p:spPr>
          <a:xfrm>
            <a:off x="9458471" y="1775794"/>
            <a:ext cx="1639467" cy="0"/>
          </a:xfrm>
          <a:prstGeom prst="line">
            <a:avLst/>
          </a:prstGeom>
          <a:ln w="41275">
            <a:solidFill>
              <a:srgbClr val="7F7F7F"/>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0A4466-A101-8F31-279E-63493F25D66E}"/>
              </a:ext>
            </a:extLst>
          </p:cNvPr>
          <p:cNvCxnSpPr>
            <a:cxnSpLocks/>
          </p:cNvCxnSpPr>
          <p:nvPr/>
        </p:nvCxnSpPr>
        <p:spPr>
          <a:xfrm>
            <a:off x="9056161" y="1803312"/>
            <a:ext cx="19437" cy="18005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6B01CCE4-DBC6-B186-2423-A3D5FA0D3D39}"/>
              </a:ext>
            </a:extLst>
          </p:cNvPr>
          <p:cNvSpPr>
            <a:spLocks noGrp="1"/>
          </p:cNvSpPr>
          <p:nvPr>
            <p:ph type="title"/>
          </p:nvPr>
        </p:nvSpPr>
        <p:spPr>
          <a:xfrm>
            <a:off x="334964" y="1985907"/>
            <a:ext cx="2947482" cy="4601183"/>
          </a:xfrm>
        </p:spPr>
        <p:txBody>
          <a:bodyPr>
            <a:normAutofit fontScale="90000"/>
          </a:bodyPr>
          <a:lstStyle/>
          <a:p>
            <a:r>
              <a:rPr lang="en-US" b="1" dirty="0"/>
              <a:t>Pragmatic TDM?</a:t>
            </a:r>
            <a:br>
              <a:rPr lang="en-US" b="1" dirty="0"/>
            </a:br>
            <a:br>
              <a:rPr lang="en-US" b="1" dirty="0"/>
            </a:br>
            <a:r>
              <a:rPr lang="en-US" sz="2700" dirty="0"/>
              <a:t>Incorporation of PK/PD in drug development</a:t>
            </a:r>
            <a:br>
              <a:rPr lang="en-US" sz="2700" dirty="0"/>
            </a:br>
            <a:br>
              <a:rPr lang="en-US" sz="2700" dirty="0"/>
            </a:br>
            <a:r>
              <a:rPr lang="en-US" sz="2700" dirty="0"/>
              <a:t>Increasing focus on role of TDM in patients with extreme PK variability (e.g., ICU)</a:t>
            </a:r>
            <a:br>
              <a:rPr lang="en-US" sz="2700" dirty="0"/>
            </a:br>
            <a:br>
              <a:rPr lang="en-US" sz="2700" dirty="0"/>
            </a:br>
            <a:r>
              <a:rPr lang="en-US" sz="2700" dirty="0"/>
              <a:t>Management in refractory infections</a:t>
            </a:r>
            <a:br>
              <a:rPr lang="en-US" dirty="0"/>
            </a:br>
            <a:br>
              <a:rPr lang="en-US" dirty="0"/>
            </a:br>
            <a:br>
              <a:rPr lang="en-US" dirty="0"/>
            </a:br>
            <a:br>
              <a:rPr lang="en-US" dirty="0"/>
            </a:br>
            <a:endParaRPr lang="en-GB" sz="2400" dirty="0"/>
          </a:p>
        </p:txBody>
      </p:sp>
      <p:cxnSp>
        <p:nvCxnSpPr>
          <p:cNvPr id="7" name="Straight Connector 6">
            <a:extLst>
              <a:ext uri="{FF2B5EF4-FFF2-40B4-BE49-F238E27FC236}">
                <a16:creationId xmlns:a16="http://schemas.microsoft.com/office/drawing/2014/main" id="{A4A4AFA7-6A39-E998-0A30-DE22C66BF991}"/>
              </a:ext>
            </a:extLst>
          </p:cNvPr>
          <p:cNvCxnSpPr>
            <a:cxnSpLocks/>
            <a:endCxn id="9" idx="6"/>
          </p:cNvCxnSpPr>
          <p:nvPr/>
        </p:nvCxnSpPr>
        <p:spPr>
          <a:xfrm>
            <a:off x="4101433" y="1775794"/>
            <a:ext cx="5483499" cy="3745"/>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CDED2EA-7978-E1CA-F872-721563DDE5EA}"/>
              </a:ext>
            </a:extLst>
          </p:cNvPr>
          <p:cNvSpPr/>
          <p:nvPr/>
        </p:nvSpPr>
        <p:spPr>
          <a:xfrm>
            <a:off x="5405631" y="1716291"/>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5F823A1-3C78-4007-DDBA-D71DAA285707}"/>
              </a:ext>
            </a:extLst>
          </p:cNvPr>
          <p:cNvSpPr/>
          <p:nvPr/>
        </p:nvSpPr>
        <p:spPr>
          <a:xfrm>
            <a:off x="9458471" y="1714419"/>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800D536-1AA1-7438-B076-4DB3CB387AB6}"/>
              </a:ext>
            </a:extLst>
          </p:cNvPr>
          <p:cNvCxnSpPr>
            <a:cxnSpLocks/>
          </p:cNvCxnSpPr>
          <p:nvPr/>
        </p:nvCxnSpPr>
        <p:spPr>
          <a:xfrm flipH="1">
            <a:off x="5467595" y="1826368"/>
            <a:ext cx="1013" cy="195565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A0D811F-A721-7237-20F9-42E71778E608}"/>
              </a:ext>
            </a:extLst>
          </p:cNvPr>
          <p:cNvSpPr/>
          <p:nvPr/>
        </p:nvSpPr>
        <p:spPr>
          <a:xfrm>
            <a:off x="5403610" y="3784008"/>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0">
            <a:extLst>
              <a:ext uri="{FF2B5EF4-FFF2-40B4-BE49-F238E27FC236}">
                <a16:creationId xmlns:a16="http://schemas.microsoft.com/office/drawing/2014/main" id="{52FEF240-4E23-9EDB-1CF1-402DADF534CC}"/>
              </a:ext>
            </a:extLst>
          </p:cNvPr>
          <p:cNvSpPr txBox="1">
            <a:spLocks/>
          </p:cNvSpPr>
          <p:nvPr/>
        </p:nvSpPr>
        <p:spPr>
          <a:xfrm>
            <a:off x="5069117" y="3992796"/>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2015</a:t>
            </a:r>
          </a:p>
        </p:txBody>
      </p:sp>
      <p:sp>
        <p:nvSpPr>
          <p:cNvPr id="25" name="Text Placeholder 10">
            <a:extLst>
              <a:ext uri="{FF2B5EF4-FFF2-40B4-BE49-F238E27FC236}">
                <a16:creationId xmlns:a16="http://schemas.microsoft.com/office/drawing/2014/main" id="{9C230A4F-60C1-024B-E3F8-0FC54D57149A}"/>
              </a:ext>
            </a:extLst>
          </p:cNvPr>
          <p:cNvSpPr txBox="1">
            <a:spLocks/>
          </p:cNvSpPr>
          <p:nvPr/>
        </p:nvSpPr>
        <p:spPr>
          <a:xfrm>
            <a:off x="7778240" y="4627407"/>
            <a:ext cx="3878021"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endParaRPr lang="en-US" dirty="0"/>
          </a:p>
        </p:txBody>
      </p:sp>
      <p:sp>
        <p:nvSpPr>
          <p:cNvPr id="26" name="Oval 25">
            <a:extLst>
              <a:ext uri="{FF2B5EF4-FFF2-40B4-BE49-F238E27FC236}">
                <a16:creationId xmlns:a16="http://schemas.microsoft.com/office/drawing/2014/main" id="{FF072303-83AD-839C-DFFE-67AA5AD77C4D}"/>
              </a:ext>
            </a:extLst>
          </p:cNvPr>
          <p:cNvSpPr/>
          <p:nvPr/>
        </p:nvSpPr>
        <p:spPr>
          <a:xfrm>
            <a:off x="7582737" y="1714419"/>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4CB02D73-8620-DF00-AB5E-52BDB871C38D}"/>
              </a:ext>
            </a:extLst>
          </p:cNvPr>
          <p:cNvCxnSpPr>
            <a:cxnSpLocks/>
          </p:cNvCxnSpPr>
          <p:nvPr/>
        </p:nvCxnSpPr>
        <p:spPr>
          <a:xfrm flipH="1">
            <a:off x="7650753" y="1827740"/>
            <a:ext cx="2028" cy="21514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93D0AF72-D31D-DB7C-8DD8-C145500A46BE}"/>
              </a:ext>
            </a:extLst>
          </p:cNvPr>
          <p:cNvSpPr txBox="1">
            <a:spLocks/>
          </p:cNvSpPr>
          <p:nvPr/>
        </p:nvSpPr>
        <p:spPr>
          <a:xfrm>
            <a:off x="7261744" y="4159838"/>
            <a:ext cx="1524000" cy="253323"/>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2021</a:t>
            </a:r>
            <a:endParaRPr lang="en-US" dirty="0"/>
          </a:p>
        </p:txBody>
      </p:sp>
      <p:sp>
        <p:nvSpPr>
          <p:cNvPr id="2" name="Text Placeholder 10">
            <a:extLst>
              <a:ext uri="{FF2B5EF4-FFF2-40B4-BE49-F238E27FC236}">
                <a16:creationId xmlns:a16="http://schemas.microsoft.com/office/drawing/2014/main" id="{B0D27094-7148-530C-169F-B2FA01271D8E}"/>
              </a:ext>
            </a:extLst>
          </p:cNvPr>
          <p:cNvSpPr txBox="1">
            <a:spLocks/>
          </p:cNvSpPr>
          <p:nvPr/>
        </p:nvSpPr>
        <p:spPr>
          <a:xfrm>
            <a:off x="6891426" y="2747445"/>
            <a:ext cx="1989812" cy="309560"/>
          </a:xfrm>
          <a:prstGeom prst="rect">
            <a:avLst/>
          </a:prstGeom>
          <a:solidFill>
            <a:schemeClr val="bg1"/>
          </a:solidFill>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Ibrexafungerp</a:t>
            </a:r>
          </a:p>
        </p:txBody>
      </p:sp>
      <p:sp>
        <p:nvSpPr>
          <p:cNvPr id="15" name="Text Placeholder 10">
            <a:extLst>
              <a:ext uri="{FF2B5EF4-FFF2-40B4-BE49-F238E27FC236}">
                <a16:creationId xmlns:a16="http://schemas.microsoft.com/office/drawing/2014/main" id="{68A7F4AF-0DE7-9002-FF2A-93CF34D08842}"/>
              </a:ext>
            </a:extLst>
          </p:cNvPr>
          <p:cNvSpPr txBox="1">
            <a:spLocks/>
          </p:cNvSpPr>
          <p:nvPr/>
        </p:nvSpPr>
        <p:spPr>
          <a:xfrm>
            <a:off x="9584932" y="2089655"/>
            <a:ext cx="2364745" cy="640617"/>
          </a:xfrm>
          <a:prstGeom prst="rect">
            <a:avLst/>
          </a:prstGeom>
          <a:noFill/>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solidFill>
                  <a:schemeClr val="tx1">
                    <a:lumMod val="50000"/>
                    <a:lumOff val="50000"/>
                  </a:schemeClr>
                </a:solidFill>
              </a:rPr>
              <a:t>Olorofim</a:t>
            </a:r>
          </a:p>
          <a:p>
            <a:r>
              <a:rPr lang="en-US" sz="2400" b="1" dirty="0">
                <a:solidFill>
                  <a:schemeClr val="tx1">
                    <a:lumMod val="50000"/>
                    <a:lumOff val="50000"/>
                  </a:schemeClr>
                </a:solidFill>
              </a:rPr>
              <a:t>Fosmanogepix</a:t>
            </a:r>
          </a:p>
          <a:p>
            <a:r>
              <a:rPr lang="en-US" sz="2400" b="1" i="1" dirty="0">
                <a:solidFill>
                  <a:schemeClr val="tx1">
                    <a:lumMod val="50000"/>
                    <a:lumOff val="50000"/>
                  </a:schemeClr>
                </a:solidFill>
              </a:rPr>
              <a:t>Others…</a:t>
            </a:r>
          </a:p>
        </p:txBody>
      </p:sp>
      <p:sp>
        <p:nvSpPr>
          <p:cNvPr id="16" name="Text Placeholder 10">
            <a:extLst>
              <a:ext uri="{FF2B5EF4-FFF2-40B4-BE49-F238E27FC236}">
                <a16:creationId xmlns:a16="http://schemas.microsoft.com/office/drawing/2014/main" id="{E0D181D5-E0D1-F983-92A0-6B440C00F9AB}"/>
              </a:ext>
            </a:extLst>
          </p:cNvPr>
          <p:cNvSpPr txBox="1">
            <a:spLocks/>
          </p:cNvSpPr>
          <p:nvPr/>
        </p:nvSpPr>
        <p:spPr>
          <a:xfrm>
            <a:off x="7778240" y="2435131"/>
            <a:ext cx="2364745" cy="295141"/>
          </a:xfrm>
          <a:prstGeom prst="rect">
            <a:avLst/>
          </a:prstGeom>
          <a:noFill/>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Rezafungin</a:t>
            </a:r>
          </a:p>
        </p:txBody>
      </p:sp>
      <p:sp>
        <p:nvSpPr>
          <p:cNvPr id="17" name="Oval 16">
            <a:extLst>
              <a:ext uri="{FF2B5EF4-FFF2-40B4-BE49-F238E27FC236}">
                <a16:creationId xmlns:a16="http://schemas.microsoft.com/office/drawing/2014/main" id="{443C724F-61E9-BF27-71DC-7D8F4A7CF9A8}"/>
              </a:ext>
            </a:extLst>
          </p:cNvPr>
          <p:cNvSpPr/>
          <p:nvPr/>
        </p:nvSpPr>
        <p:spPr>
          <a:xfrm>
            <a:off x="7947337" y="1714419"/>
            <a:ext cx="126461" cy="1302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B187C49A-2233-B93F-F7C6-261D1B4E0FF3}"/>
              </a:ext>
            </a:extLst>
          </p:cNvPr>
          <p:cNvCxnSpPr>
            <a:cxnSpLocks/>
          </p:cNvCxnSpPr>
          <p:nvPr/>
        </p:nvCxnSpPr>
        <p:spPr>
          <a:xfrm>
            <a:off x="8017381" y="1827740"/>
            <a:ext cx="4360" cy="38040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262A916-6794-F9D8-5CAD-40F0142F33F3}"/>
              </a:ext>
            </a:extLst>
          </p:cNvPr>
          <p:cNvSpPr/>
          <p:nvPr/>
        </p:nvSpPr>
        <p:spPr>
          <a:xfrm>
            <a:off x="7589550" y="3954772"/>
            <a:ext cx="126461" cy="130239"/>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C85D219-AE0D-B114-CD22-0BC403C15D70}"/>
              </a:ext>
            </a:extLst>
          </p:cNvPr>
          <p:cNvSpPr/>
          <p:nvPr/>
        </p:nvSpPr>
        <p:spPr>
          <a:xfrm>
            <a:off x="7955136" y="2210776"/>
            <a:ext cx="126461" cy="130239"/>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10">
            <a:extLst>
              <a:ext uri="{FF2B5EF4-FFF2-40B4-BE49-F238E27FC236}">
                <a16:creationId xmlns:a16="http://schemas.microsoft.com/office/drawing/2014/main" id="{7837A2CF-8FD0-CE3D-1996-C9981BFB2BF3}"/>
              </a:ext>
            </a:extLst>
          </p:cNvPr>
          <p:cNvSpPr txBox="1">
            <a:spLocks/>
          </p:cNvSpPr>
          <p:nvPr/>
        </p:nvSpPr>
        <p:spPr>
          <a:xfrm>
            <a:off x="8726970" y="3722147"/>
            <a:ext cx="1524000" cy="253323"/>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2023</a:t>
            </a:r>
            <a:endParaRPr lang="en-US" dirty="0"/>
          </a:p>
        </p:txBody>
      </p:sp>
      <p:sp>
        <p:nvSpPr>
          <p:cNvPr id="33" name="Text Placeholder 10">
            <a:extLst>
              <a:ext uri="{FF2B5EF4-FFF2-40B4-BE49-F238E27FC236}">
                <a16:creationId xmlns:a16="http://schemas.microsoft.com/office/drawing/2014/main" id="{85471630-F0BD-3C8C-A266-747F47048BCC}"/>
              </a:ext>
            </a:extLst>
          </p:cNvPr>
          <p:cNvSpPr txBox="1">
            <a:spLocks/>
          </p:cNvSpPr>
          <p:nvPr/>
        </p:nvSpPr>
        <p:spPr>
          <a:xfrm>
            <a:off x="8203974" y="4113845"/>
            <a:ext cx="3878021"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0000"/>
              </a:lnSpc>
              <a:spcBef>
                <a:spcPts val="0"/>
              </a:spcBef>
            </a:pPr>
            <a:r>
              <a:rPr lang="en-US" sz="1800" b="1" dirty="0">
                <a:solidFill>
                  <a:srgbClr val="C00000"/>
                </a:solidFill>
              </a:rPr>
              <a:t>Veringa et al.</a:t>
            </a:r>
            <a:r>
              <a:rPr lang="en-GB" sz="1800" b="1" i="1" dirty="0">
                <a:solidFill>
                  <a:srgbClr val="C00000"/>
                </a:solidFill>
                <a:effectLst/>
              </a:rPr>
              <a:t> J. Antimicrob. Agents</a:t>
            </a:r>
            <a:r>
              <a:rPr lang="en-GB" sz="1800" b="1" i="0" dirty="0">
                <a:solidFill>
                  <a:srgbClr val="C00000"/>
                </a:solidFill>
                <a:effectLst/>
              </a:rPr>
              <a:t> </a:t>
            </a:r>
          </a:p>
          <a:p>
            <a:pPr>
              <a:lnSpc>
                <a:spcPct val="100000"/>
              </a:lnSpc>
              <a:spcBef>
                <a:spcPts val="0"/>
              </a:spcBef>
            </a:pPr>
            <a:r>
              <a:rPr lang="en-GB" sz="1800" b="1" i="0" dirty="0">
                <a:solidFill>
                  <a:srgbClr val="C00000"/>
                </a:solidFill>
                <a:effectLst/>
              </a:rPr>
              <a:t>61, 106711 (2023)</a:t>
            </a:r>
            <a:r>
              <a:rPr lang="en-US" sz="1800" b="1" dirty="0">
                <a:solidFill>
                  <a:srgbClr val="C00000"/>
                </a:solidFill>
              </a:rPr>
              <a:t> </a:t>
            </a:r>
          </a:p>
        </p:txBody>
      </p:sp>
      <p:cxnSp>
        <p:nvCxnSpPr>
          <p:cNvPr id="4" name="Straight Connector 3">
            <a:extLst>
              <a:ext uri="{FF2B5EF4-FFF2-40B4-BE49-F238E27FC236}">
                <a16:creationId xmlns:a16="http://schemas.microsoft.com/office/drawing/2014/main" id="{D6CCB484-0788-DCCF-E4AB-6473E14EE806}"/>
              </a:ext>
            </a:extLst>
          </p:cNvPr>
          <p:cNvCxnSpPr>
            <a:cxnSpLocks/>
          </p:cNvCxnSpPr>
          <p:nvPr/>
        </p:nvCxnSpPr>
        <p:spPr>
          <a:xfrm>
            <a:off x="6692374" y="1761531"/>
            <a:ext cx="0" cy="166746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C815ED8E-50F3-582E-7A25-F5C53C9B9DEC}"/>
              </a:ext>
            </a:extLst>
          </p:cNvPr>
          <p:cNvSpPr txBox="1">
            <a:spLocks/>
          </p:cNvSpPr>
          <p:nvPr/>
        </p:nvSpPr>
        <p:spPr>
          <a:xfrm>
            <a:off x="5487087" y="1887839"/>
            <a:ext cx="2364745" cy="302295"/>
          </a:xfrm>
          <a:prstGeom prst="rect">
            <a:avLst/>
          </a:prstGeom>
          <a:solidFill>
            <a:schemeClr val="bg1"/>
          </a:solidFill>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Isavuconazole</a:t>
            </a:r>
          </a:p>
        </p:txBody>
      </p:sp>
      <p:sp>
        <p:nvSpPr>
          <p:cNvPr id="13" name="Oval 12">
            <a:extLst>
              <a:ext uri="{FF2B5EF4-FFF2-40B4-BE49-F238E27FC236}">
                <a16:creationId xmlns:a16="http://schemas.microsoft.com/office/drawing/2014/main" id="{4ECB9B2D-45B3-DE80-E6C6-5C26ABCBE76F}"/>
              </a:ext>
            </a:extLst>
          </p:cNvPr>
          <p:cNvSpPr/>
          <p:nvPr/>
        </p:nvSpPr>
        <p:spPr>
          <a:xfrm>
            <a:off x="6629143" y="3417021"/>
            <a:ext cx="126461" cy="13023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0">
            <a:extLst>
              <a:ext uri="{FF2B5EF4-FFF2-40B4-BE49-F238E27FC236}">
                <a16:creationId xmlns:a16="http://schemas.microsoft.com/office/drawing/2014/main" id="{EF4A1484-C080-AF98-6DEA-98A9A2B0CD24}"/>
              </a:ext>
            </a:extLst>
          </p:cNvPr>
          <p:cNvSpPr txBox="1">
            <a:spLocks/>
          </p:cNvSpPr>
          <p:nvPr/>
        </p:nvSpPr>
        <p:spPr>
          <a:xfrm>
            <a:off x="5734392" y="1427325"/>
            <a:ext cx="2364745" cy="302295"/>
          </a:xfrm>
          <a:prstGeom prst="rect">
            <a:avLst/>
          </a:prstGeom>
          <a:noFill/>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400" b="1" dirty="0"/>
              <a:t>SUBA-itracon.</a:t>
            </a:r>
          </a:p>
        </p:txBody>
      </p:sp>
      <p:sp>
        <p:nvSpPr>
          <p:cNvPr id="20" name="Text Placeholder 10">
            <a:extLst>
              <a:ext uri="{FF2B5EF4-FFF2-40B4-BE49-F238E27FC236}">
                <a16:creationId xmlns:a16="http://schemas.microsoft.com/office/drawing/2014/main" id="{3FBFA86A-4173-5772-37D2-AA4FE73EA101}"/>
              </a:ext>
            </a:extLst>
          </p:cNvPr>
          <p:cNvSpPr txBox="1">
            <a:spLocks/>
          </p:cNvSpPr>
          <p:nvPr/>
        </p:nvSpPr>
        <p:spPr>
          <a:xfrm>
            <a:off x="6327832" y="3697122"/>
            <a:ext cx="1524000" cy="872551"/>
          </a:xfrm>
          <a:prstGeom prst="rect">
            <a:avLst/>
          </a:prstGeom>
        </p:spPr>
        <p:txBody>
          <a:bodyPr>
            <a:noAutofit/>
          </a:bodyPr>
          <a:lstStyle>
            <a:lvl1pPr marL="0" indent="0" algn="l" defTabSz="914400" rtl="0" eaLnBrk="1" latinLnBrk="0" hangingPunct="1">
              <a:lnSpc>
                <a:spcPts val="1500"/>
              </a:lnSpc>
              <a:spcBef>
                <a:spcPts val="1200"/>
              </a:spcBef>
              <a:buClr>
                <a:schemeClr val="accent1"/>
              </a:buClr>
              <a:buFont typeface="Wingdings 2" pitchFamily="18" charset="2"/>
              <a:buNone/>
              <a:defRPr sz="1200" b="0" kern="1200" spc="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0"/>
              </a:spcBef>
            </a:pPr>
            <a:r>
              <a:rPr lang="en-US" sz="2400" b="1" dirty="0"/>
              <a:t>2018</a:t>
            </a:r>
          </a:p>
        </p:txBody>
      </p:sp>
    </p:spTree>
    <p:extLst>
      <p:ext uri="{BB962C8B-B14F-4D97-AF65-F5344CB8AC3E}">
        <p14:creationId xmlns:p14="http://schemas.microsoft.com/office/powerpoint/2010/main" val="17949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group of dots and lines&#10;&#10;Description automatically generated with medium confidence">
            <a:extLst>
              <a:ext uri="{FF2B5EF4-FFF2-40B4-BE49-F238E27FC236}">
                <a16:creationId xmlns:a16="http://schemas.microsoft.com/office/drawing/2014/main" id="{F54D7284-DB26-8D1E-A9FB-D7D3DCAB813B}"/>
              </a:ext>
            </a:extLst>
          </p:cNvPr>
          <p:cNvPicPr>
            <a:picLocks noChangeAspect="1"/>
          </p:cNvPicPr>
          <p:nvPr/>
        </p:nvPicPr>
        <p:blipFill rotWithShape="1">
          <a:blip r:embed="rId3">
            <a:extLst>
              <a:ext uri="{28A0092B-C50C-407E-A947-70E740481C1C}">
                <a14:useLocalDpi xmlns:a14="http://schemas.microsoft.com/office/drawing/2010/main" val="0"/>
              </a:ext>
            </a:extLst>
          </a:blip>
          <a:srcRect t="1848"/>
          <a:stretch/>
        </p:blipFill>
        <p:spPr>
          <a:xfrm>
            <a:off x="3541203" y="1948069"/>
            <a:ext cx="3932328" cy="3480024"/>
          </a:xfrm>
          <a:prstGeom prst="rect">
            <a:avLst/>
          </a:prstGeom>
        </p:spPr>
      </p:pic>
      <p:pic>
        <p:nvPicPr>
          <p:cNvPr id="5" name="Picture 4" descr="A graph of a patient's disease&#10;&#10;Description automatically generated with medium confidence">
            <a:extLst>
              <a:ext uri="{FF2B5EF4-FFF2-40B4-BE49-F238E27FC236}">
                <a16:creationId xmlns:a16="http://schemas.microsoft.com/office/drawing/2014/main" id="{74172F2C-467F-E92B-B75A-EE0702BFA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333" y="1948069"/>
            <a:ext cx="3848282" cy="3480025"/>
          </a:xfrm>
          <a:prstGeom prst="rect">
            <a:avLst/>
          </a:prstGeom>
        </p:spPr>
      </p:pic>
      <p:sp>
        <p:nvSpPr>
          <p:cNvPr id="6" name="TextBox 5">
            <a:extLst>
              <a:ext uri="{FF2B5EF4-FFF2-40B4-BE49-F238E27FC236}">
                <a16:creationId xmlns:a16="http://schemas.microsoft.com/office/drawing/2014/main" id="{7D083ECA-35E3-875E-F57D-3697C2CF05B7}"/>
              </a:ext>
            </a:extLst>
          </p:cNvPr>
          <p:cNvSpPr txBox="1"/>
          <p:nvPr/>
        </p:nvSpPr>
        <p:spPr>
          <a:xfrm>
            <a:off x="4348207" y="1578737"/>
            <a:ext cx="2492092" cy="369332"/>
          </a:xfrm>
          <a:prstGeom prst="rect">
            <a:avLst/>
          </a:prstGeom>
          <a:noFill/>
        </p:spPr>
        <p:txBody>
          <a:bodyPr wrap="none" rtlCol="0">
            <a:spAutoFit/>
          </a:bodyPr>
          <a:lstStyle/>
          <a:p>
            <a:r>
              <a:rPr lang="en-GB" b="1" dirty="0"/>
              <a:t>Initial voriconazole level</a:t>
            </a:r>
          </a:p>
        </p:txBody>
      </p:sp>
      <p:sp>
        <p:nvSpPr>
          <p:cNvPr id="7" name="TextBox 6">
            <a:extLst>
              <a:ext uri="{FF2B5EF4-FFF2-40B4-BE49-F238E27FC236}">
                <a16:creationId xmlns:a16="http://schemas.microsoft.com/office/drawing/2014/main" id="{71570E55-9EFC-CD73-66D3-09062F8544C5}"/>
              </a:ext>
            </a:extLst>
          </p:cNvPr>
          <p:cNvSpPr txBox="1"/>
          <p:nvPr/>
        </p:nvSpPr>
        <p:spPr>
          <a:xfrm>
            <a:off x="8280535" y="1578737"/>
            <a:ext cx="2771015" cy="369332"/>
          </a:xfrm>
          <a:prstGeom prst="rect">
            <a:avLst/>
          </a:prstGeom>
          <a:noFill/>
        </p:spPr>
        <p:txBody>
          <a:bodyPr wrap="none" rtlCol="0">
            <a:spAutoFit/>
          </a:bodyPr>
          <a:lstStyle/>
          <a:p>
            <a:r>
              <a:rPr lang="en-GB" b="1" dirty="0"/>
              <a:t>Median voriconazole levels</a:t>
            </a:r>
          </a:p>
        </p:txBody>
      </p:sp>
      <p:sp>
        <p:nvSpPr>
          <p:cNvPr id="8" name="TextBox 7">
            <a:extLst>
              <a:ext uri="{FF2B5EF4-FFF2-40B4-BE49-F238E27FC236}">
                <a16:creationId xmlns:a16="http://schemas.microsoft.com/office/drawing/2014/main" id="{AA3E4E4D-F7A5-344A-00A3-2D8F6DB0C967}"/>
              </a:ext>
            </a:extLst>
          </p:cNvPr>
          <p:cNvSpPr txBox="1"/>
          <p:nvPr/>
        </p:nvSpPr>
        <p:spPr>
          <a:xfrm>
            <a:off x="5618925" y="6477782"/>
            <a:ext cx="6100354" cy="276999"/>
          </a:xfrm>
          <a:prstGeom prst="rect">
            <a:avLst/>
          </a:prstGeom>
          <a:noFill/>
        </p:spPr>
        <p:txBody>
          <a:bodyPr wrap="square">
            <a:spAutoFit/>
          </a:bodyPr>
          <a:lstStyle/>
          <a:p>
            <a:pPr algn="r"/>
            <a:r>
              <a:rPr lang="en-GB" sz="1200" b="0" i="0" dirty="0">
                <a:solidFill>
                  <a:srgbClr val="37393C"/>
                </a:solidFill>
                <a:effectLst/>
                <a:latin typeface="Helvetica" pitchFamily="2" charset="0"/>
              </a:rPr>
              <a:t>Veringa, A. </a:t>
            </a:r>
            <a:r>
              <a:rPr lang="en-GB" sz="1200" b="0" i="1" dirty="0">
                <a:solidFill>
                  <a:srgbClr val="37393C"/>
                </a:solidFill>
                <a:effectLst/>
                <a:latin typeface="Helvetica" pitchFamily="2" charset="0"/>
              </a:rPr>
              <a:t>et al.</a:t>
            </a:r>
            <a:r>
              <a:rPr lang="en-GB" sz="1200" b="0" i="0" dirty="0">
                <a:solidFill>
                  <a:srgbClr val="37393C"/>
                </a:solidFill>
                <a:effectLst/>
                <a:latin typeface="Helvetica" pitchFamily="2" charset="0"/>
              </a:rPr>
              <a:t> </a:t>
            </a:r>
            <a:r>
              <a:rPr lang="en-GB" sz="1200" b="0" i="1" dirty="0">
                <a:solidFill>
                  <a:srgbClr val="37393C"/>
                </a:solidFill>
                <a:effectLst/>
                <a:latin typeface="Helvetica" pitchFamily="2" charset="0"/>
              </a:rPr>
              <a:t>Int. J. Antimicrob. Agents</a:t>
            </a:r>
            <a:r>
              <a:rPr lang="en-GB" sz="1200" b="0" i="0" dirty="0">
                <a:solidFill>
                  <a:srgbClr val="37393C"/>
                </a:solidFill>
                <a:effectLst/>
                <a:latin typeface="Helvetica" pitchFamily="2" charset="0"/>
              </a:rPr>
              <a:t> </a:t>
            </a:r>
            <a:r>
              <a:rPr lang="en-GB" sz="1200" b="1" i="0" dirty="0">
                <a:solidFill>
                  <a:srgbClr val="37393C"/>
                </a:solidFill>
                <a:effectLst/>
                <a:latin typeface="Helvetica" pitchFamily="2" charset="0"/>
              </a:rPr>
              <a:t>61</a:t>
            </a:r>
            <a:r>
              <a:rPr lang="en-GB" sz="1200" b="0" i="0" dirty="0">
                <a:solidFill>
                  <a:srgbClr val="37393C"/>
                </a:solidFill>
                <a:effectLst/>
                <a:latin typeface="Helvetica" pitchFamily="2" charset="0"/>
              </a:rPr>
              <a:t>, 106711 (2023)</a:t>
            </a:r>
            <a:endParaRPr lang="en-GB" sz="1200" dirty="0">
              <a:latin typeface="Helvetica" pitchFamily="2" charset="0"/>
            </a:endParaRPr>
          </a:p>
        </p:txBody>
      </p:sp>
      <p:sp>
        <p:nvSpPr>
          <p:cNvPr id="9" name="TextBox 8">
            <a:extLst>
              <a:ext uri="{FF2B5EF4-FFF2-40B4-BE49-F238E27FC236}">
                <a16:creationId xmlns:a16="http://schemas.microsoft.com/office/drawing/2014/main" id="{AC5692EA-AA34-A165-F104-A02169FF777C}"/>
              </a:ext>
            </a:extLst>
          </p:cNvPr>
          <p:cNvSpPr txBox="1"/>
          <p:nvPr/>
        </p:nvSpPr>
        <p:spPr>
          <a:xfrm>
            <a:off x="4473159" y="814001"/>
            <a:ext cx="6195350" cy="461665"/>
          </a:xfrm>
          <a:prstGeom prst="rect">
            <a:avLst/>
          </a:prstGeom>
          <a:noFill/>
        </p:spPr>
        <p:txBody>
          <a:bodyPr wrap="none" rtlCol="0">
            <a:spAutoFit/>
          </a:bodyPr>
          <a:lstStyle/>
          <a:p>
            <a:r>
              <a:rPr lang="en-GB" sz="2400" b="1" dirty="0">
                <a:latin typeface="Calibri" panose="020F0502020204030204" pitchFamily="34" charset="0"/>
                <a:cs typeface="Calibri" panose="020F0502020204030204" pitchFamily="34" charset="0"/>
              </a:rPr>
              <a:t>90% of patients with 1° voriconazole treatment</a:t>
            </a:r>
          </a:p>
        </p:txBody>
      </p:sp>
      <p:sp>
        <p:nvSpPr>
          <p:cNvPr id="10" name="TextBox 9">
            <a:extLst>
              <a:ext uri="{FF2B5EF4-FFF2-40B4-BE49-F238E27FC236}">
                <a16:creationId xmlns:a16="http://schemas.microsoft.com/office/drawing/2014/main" id="{6E38D81E-27AB-40F6-8322-46544DD6060D}"/>
              </a:ext>
            </a:extLst>
          </p:cNvPr>
          <p:cNvSpPr txBox="1"/>
          <p:nvPr/>
        </p:nvSpPr>
        <p:spPr>
          <a:xfrm>
            <a:off x="4188621" y="5436047"/>
            <a:ext cx="3509294" cy="369332"/>
          </a:xfrm>
          <a:prstGeom prst="rect">
            <a:avLst/>
          </a:prstGeom>
          <a:noFill/>
        </p:spPr>
        <p:txBody>
          <a:bodyPr wrap="none" rtlCol="0">
            <a:spAutoFit/>
          </a:bodyPr>
          <a:lstStyle/>
          <a:p>
            <a:r>
              <a:rPr lang="en-GB" b="1" dirty="0">
                <a:latin typeface="Calibri" panose="020F0502020204030204" pitchFamily="34" charset="0"/>
                <a:cs typeface="Calibri" panose="020F0502020204030204" pitchFamily="34" charset="0"/>
              </a:rPr>
              <a:t>Initial C</a:t>
            </a:r>
            <a:r>
              <a:rPr lang="en-GB" b="1" baseline="-25000" dirty="0">
                <a:latin typeface="Calibri" panose="020F0502020204030204" pitchFamily="34" charset="0"/>
                <a:cs typeface="Calibri" panose="020F0502020204030204" pitchFamily="34" charset="0"/>
              </a:rPr>
              <a:t>min</a:t>
            </a:r>
            <a:r>
              <a:rPr lang="en-GB" b="1" dirty="0">
                <a:latin typeface="Calibri" panose="020F0502020204030204" pitchFamily="34" charset="0"/>
                <a:cs typeface="Calibri" panose="020F0502020204030204" pitchFamily="34" charset="0"/>
              </a:rPr>
              <a:t> TDM 3.9 v Non-TDM 3.8</a:t>
            </a:r>
            <a:endParaRPr lang="en-GB" b="1" baseline="-250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42A7694-A72B-5BCA-C53C-63CC0D04386E}"/>
              </a:ext>
            </a:extLst>
          </p:cNvPr>
          <p:cNvSpPr txBox="1"/>
          <p:nvPr/>
        </p:nvSpPr>
        <p:spPr>
          <a:xfrm>
            <a:off x="404897" y="6154617"/>
            <a:ext cx="4472058" cy="646331"/>
          </a:xfrm>
          <a:prstGeom prst="rect">
            <a:avLst/>
          </a:prstGeom>
          <a:noFill/>
        </p:spPr>
        <p:txBody>
          <a:bodyPr wrap="none" rtlCol="0">
            <a:spAutoFit/>
          </a:bodyPr>
          <a:lstStyle/>
          <a:p>
            <a:r>
              <a:rPr lang="en-GB" b="1" dirty="0">
                <a:solidFill>
                  <a:srgbClr val="C00000"/>
                </a:solidFill>
                <a:latin typeface="Calibri" panose="020F0502020204030204" pitchFamily="34" charset="0"/>
                <a:cs typeface="Calibri" panose="020F0502020204030204" pitchFamily="34" charset="0"/>
              </a:rPr>
              <a:t>High initial CRP concentrations?</a:t>
            </a:r>
          </a:p>
          <a:p>
            <a:r>
              <a:rPr lang="en-GB" b="1" dirty="0">
                <a:solidFill>
                  <a:srgbClr val="C00000"/>
                </a:solidFill>
                <a:latin typeface="Calibri" panose="020F0502020204030204" pitchFamily="34" charset="0"/>
                <a:cs typeface="Calibri" panose="020F0502020204030204" pitchFamily="34" charset="0"/>
              </a:rPr>
              <a:t>Infrequent CYP2C19 HM and PM mutations? </a:t>
            </a:r>
          </a:p>
        </p:txBody>
      </p:sp>
      <p:sp>
        <p:nvSpPr>
          <p:cNvPr id="15" name="Title 1">
            <a:extLst>
              <a:ext uri="{FF2B5EF4-FFF2-40B4-BE49-F238E27FC236}">
                <a16:creationId xmlns:a16="http://schemas.microsoft.com/office/drawing/2014/main" id="{E34FD568-95A0-BE64-5247-B54264A1EE6D}"/>
              </a:ext>
            </a:extLst>
          </p:cNvPr>
          <p:cNvSpPr>
            <a:spLocks noGrp="1"/>
          </p:cNvSpPr>
          <p:nvPr>
            <p:ph type="title"/>
          </p:nvPr>
        </p:nvSpPr>
        <p:spPr>
          <a:xfrm>
            <a:off x="252919" y="1123837"/>
            <a:ext cx="2947482" cy="4601183"/>
          </a:xfrm>
        </p:spPr>
        <p:txBody>
          <a:bodyPr/>
          <a:lstStyle/>
          <a:p>
            <a:r>
              <a:rPr lang="en-GB" b="1" dirty="0"/>
              <a:t>Can treatment failure be prevented with TDM?</a:t>
            </a:r>
          </a:p>
        </p:txBody>
      </p:sp>
    </p:spTree>
    <p:extLst>
      <p:ext uri="{BB962C8B-B14F-4D97-AF65-F5344CB8AC3E}">
        <p14:creationId xmlns:p14="http://schemas.microsoft.com/office/powerpoint/2010/main" val="414299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A271-4987-217A-218C-6B98CE713B47}"/>
              </a:ext>
            </a:extLst>
          </p:cNvPr>
          <p:cNvSpPr>
            <a:spLocks noGrp="1"/>
          </p:cNvSpPr>
          <p:nvPr>
            <p:ph type="title"/>
          </p:nvPr>
        </p:nvSpPr>
        <p:spPr/>
        <p:txBody>
          <a:bodyPr/>
          <a:lstStyle/>
          <a:p>
            <a:r>
              <a:rPr lang="en-GB" b="1" dirty="0"/>
              <a:t>Can treatment failure be prevented by TDM?</a:t>
            </a:r>
          </a:p>
        </p:txBody>
      </p:sp>
      <p:sp>
        <p:nvSpPr>
          <p:cNvPr id="4" name="TextBox 3">
            <a:extLst>
              <a:ext uri="{FF2B5EF4-FFF2-40B4-BE49-F238E27FC236}">
                <a16:creationId xmlns:a16="http://schemas.microsoft.com/office/drawing/2014/main" id="{89694069-83B1-22F8-C45D-395A17DEBC5E}"/>
              </a:ext>
            </a:extLst>
          </p:cNvPr>
          <p:cNvSpPr txBox="1"/>
          <p:nvPr/>
        </p:nvSpPr>
        <p:spPr>
          <a:xfrm>
            <a:off x="5823817" y="6524003"/>
            <a:ext cx="6100354" cy="276999"/>
          </a:xfrm>
          <a:prstGeom prst="rect">
            <a:avLst/>
          </a:prstGeom>
          <a:noFill/>
        </p:spPr>
        <p:txBody>
          <a:bodyPr wrap="square">
            <a:spAutoFit/>
          </a:bodyPr>
          <a:lstStyle/>
          <a:p>
            <a:pPr algn="r"/>
            <a:r>
              <a:rPr lang="en-GB" sz="1200" b="0" i="0" dirty="0">
                <a:solidFill>
                  <a:srgbClr val="37393C"/>
                </a:solidFill>
                <a:effectLst/>
                <a:latin typeface="Helvetica" pitchFamily="2" charset="0"/>
              </a:rPr>
              <a:t>Veringa, A. </a:t>
            </a:r>
            <a:r>
              <a:rPr lang="en-GB" sz="1200" b="0" i="1" dirty="0">
                <a:solidFill>
                  <a:srgbClr val="37393C"/>
                </a:solidFill>
                <a:effectLst/>
                <a:latin typeface="Helvetica" pitchFamily="2" charset="0"/>
              </a:rPr>
              <a:t>et al.</a:t>
            </a:r>
            <a:r>
              <a:rPr lang="en-GB" sz="1200" b="0" i="0" dirty="0">
                <a:solidFill>
                  <a:srgbClr val="37393C"/>
                </a:solidFill>
                <a:effectLst/>
                <a:latin typeface="Helvetica" pitchFamily="2" charset="0"/>
              </a:rPr>
              <a:t> </a:t>
            </a:r>
            <a:r>
              <a:rPr lang="en-GB" sz="1200" b="0" i="1" dirty="0">
                <a:solidFill>
                  <a:srgbClr val="37393C"/>
                </a:solidFill>
                <a:effectLst/>
                <a:latin typeface="Helvetica" pitchFamily="2" charset="0"/>
              </a:rPr>
              <a:t>Int. J. Antimicrob. Agents</a:t>
            </a:r>
            <a:r>
              <a:rPr lang="en-GB" sz="1200" b="0" i="0" dirty="0">
                <a:solidFill>
                  <a:srgbClr val="37393C"/>
                </a:solidFill>
                <a:effectLst/>
                <a:latin typeface="Helvetica" pitchFamily="2" charset="0"/>
              </a:rPr>
              <a:t> </a:t>
            </a:r>
            <a:r>
              <a:rPr lang="en-GB" sz="1200" b="1" i="0" dirty="0">
                <a:solidFill>
                  <a:srgbClr val="37393C"/>
                </a:solidFill>
                <a:effectLst/>
                <a:latin typeface="Helvetica" pitchFamily="2" charset="0"/>
              </a:rPr>
              <a:t>61</a:t>
            </a:r>
            <a:r>
              <a:rPr lang="en-GB" sz="1200" b="0" i="0" dirty="0">
                <a:solidFill>
                  <a:srgbClr val="37393C"/>
                </a:solidFill>
                <a:effectLst/>
                <a:latin typeface="Helvetica" pitchFamily="2" charset="0"/>
              </a:rPr>
              <a:t>, 106711 (2023).</a:t>
            </a:r>
            <a:endParaRPr lang="en-GB" sz="1200" dirty="0">
              <a:latin typeface="Helvetica" pitchFamily="2" charset="0"/>
            </a:endParaRPr>
          </a:p>
        </p:txBody>
      </p:sp>
      <p:pic>
        <p:nvPicPr>
          <p:cNvPr id="5" name="Picture 4" descr="A graph of a patient's survival&#10;&#10;Description automatically generated">
            <a:extLst>
              <a:ext uri="{FF2B5EF4-FFF2-40B4-BE49-F238E27FC236}">
                <a16:creationId xmlns:a16="http://schemas.microsoft.com/office/drawing/2014/main" id="{4F567354-7C72-0A6B-3938-5E3B59B61D27}"/>
              </a:ext>
            </a:extLst>
          </p:cNvPr>
          <p:cNvPicPr>
            <a:picLocks noChangeAspect="1"/>
          </p:cNvPicPr>
          <p:nvPr/>
        </p:nvPicPr>
        <p:blipFill rotWithShape="1">
          <a:blip r:embed="rId2">
            <a:extLst>
              <a:ext uri="{28A0092B-C50C-407E-A947-70E740481C1C}">
                <a14:useLocalDpi xmlns:a14="http://schemas.microsoft.com/office/drawing/2010/main" val="0"/>
              </a:ext>
            </a:extLst>
          </a:blip>
          <a:srcRect l="3515" r="4696" b="22956"/>
          <a:stretch/>
        </p:blipFill>
        <p:spPr>
          <a:xfrm>
            <a:off x="4975143" y="397440"/>
            <a:ext cx="4577781" cy="3068906"/>
          </a:xfrm>
          <a:prstGeom prst="rect">
            <a:avLst/>
          </a:prstGeom>
        </p:spPr>
      </p:pic>
      <p:pic>
        <p:nvPicPr>
          <p:cNvPr id="6" name="Picture 5" descr="A graph of patients with different levels of treatment&#10;&#10;Description automatically generated with medium confidence">
            <a:extLst>
              <a:ext uri="{FF2B5EF4-FFF2-40B4-BE49-F238E27FC236}">
                <a16:creationId xmlns:a16="http://schemas.microsoft.com/office/drawing/2014/main" id="{E2C06AF1-337B-5459-149B-9E39753DB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237" y="3503924"/>
            <a:ext cx="4783592" cy="3065318"/>
          </a:xfrm>
          <a:prstGeom prst="rect">
            <a:avLst/>
          </a:prstGeom>
        </p:spPr>
      </p:pic>
      <p:sp>
        <p:nvSpPr>
          <p:cNvPr id="7" name="TextBox 6">
            <a:extLst>
              <a:ext uri="{FF2B5EF4-FFF2-40B4-BE49-F238E27FC236}">
                <a16:creationId xmlns:a16="http://schemas.microsoft.com/office/drawing/2014/main" id="{937DC5EE-FD89-2154-5B4D-EFEC955D8E1E}"/>
              </a:ext>
            </a:extLst>
          </p:cNvPr>
          <p:cNvSpPr txBox="1"/>
          <p:nvPr/>
        </p:nvSpPr>
        <p:spPr>
          <a:xfrm>
            <a:off x="6897071" y="359862"/>
            <a:ext cx="1792542" cy="369332"/>
          </a:xfrm>
          <a:prstGeom prst="rect">
            <a:avLst/>
          </a:prstGeom>
          <a:noFill/>
        </p:spPr>
        <p:txBody>
          <a:bodyPr wrap="none" rtlCol="0">
            <a:spAutoFit/>
          </a:bodyPr>
          <a:lstStyle/>
          <a:p>
            <a:r>
              <a:rPr lang="en-GB" b="1" dirty="0">
                <a:latin typeface="Calibri" panose="020F0502020204030204" pitchFamily="34" charset="0"/>
                <a:cs typeface="Calibri" panose="020F0502020204030204" pitchFamily="34" charset="0"/>
              </a:rPr>
              <a:t>12-week survival</a:t>
            </a:r>
          </a:p>
        </p:txBody>
      </p:sp>
      <p:sp>
        <p:nvSpPr>
          <p:cNvPr id="8" name="TextBox 7">
            <a:extLst>
              <a:ext uri="{FF2B5EF4-FFF2-40B4-BE49-F238E27FC236}">
                <a16:creationId xmlns:a16="http://schemas.microsoft.com/office/drawing/2014/main" id="{7EC2823F-B337-6EA5-E267-C645E75647A8}"/>
              </a:ext>
            </a:extLst>
          </p:cNvPr>
          <p:cNvSpPr txBox="1"/>
          <p:nvPr/>
        </p:nvSpPr>
        <p:spPr>
          <a:xfrm>
            <a:off x="6897071" y="3564607"/>
            <a:ext cx="1796197" cy="369332"/>
          </a:xfrm>
          <a:prstGeom prst="rect">
            <a:avLst/>
          </a:prstGeom>
          <a:noFill/>
        </p:spPr>
        <p:txBody>
          <a:bodyPr wrap="none" rtlCol="0">
            <a:spAutoFit/>
          </a:bodyPr>
          <a:lstStyle/>
          <a:p>
            <a:r>
              <a:rPr lang="en-GB" b="1" dirty="0">
                <a:latin typeface="Calibri" panose="020F0502020204030204" pitchFamily="34" charset="0"/>
                <a:cs typeface="Calibri" panose="020F0502020204030204" pitchFamily="34" charset="0"/>
              </a:rPr>
              <a:t>Adverse reaction</a:t>
            </a:r>
          </a:p>
        </p:txBody>
      </p:sp>
    </p:spTree>
    <p:extLst>
      <p:ext uri="{BB962C8B-B14F-4D97-AF65-F5344CB8AC3E}">
        <p14:creationId xmlns:p14="http://schemas.microsoft.com/office/powerpoint/2010/main" val="238532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B73D-A335-FC91-36BE-CB6769ECEA91}"/>
              </a:ext>
            </a:extLst>
          </p:cNvPr>
          <p:cNvSpPr>
            <a:spLocks noGrp="1"/>
          </p:cNvSpPr>
          <p:nvPr>
            <p:ph type="title"/>
          </p:nvPr>
        </p:nvSpPr>
        <p:spPr/>
        <p:txBody>
          <a:bodyPr/>
          <a:lstStyle/>
          <a:p>
            <a:pPr>
              <a:lnSpc>
                <a:spcPct val="100000"/>
              </a:lnSpc>
              <a:spcBef>
                <a:spcPts val="600"/>
              </a:spcBef>
              <a:spcAft>
                <a:spcPts val="600"/>
              </a:spcAft>
            </a:pPr>
            <a:r>
              <a:rPr lang="en-GB" dirty="0"/>
              <a:t>How much “juice” is left to squeeze from TDM?</a:t>
            </a:r>
            <a:br>
              <a:rPr lang="en-GB" dirty="0"/>
            </a:br>
            <a:br>
              <a:rPr lang="it-IT" dirty="0"/>
            </a:br>
            <a:endParaRPr lang="en-US" sz="2400" dirty="0"/>
          </a:p>
        </p:txBody>
      </p:sp>
      <p:pic>
        <p:nvPicPr>
          <p:cNvPr id="1026" name="Picture 2">
            <a:extLst>
              <a:ext uri="{FF2B5EF4-FFF2-40B4-BE49-F238E27FC236}">
                <a16:creationId xmlns:a16="http://schemas.microsoft.com/office/drawing/2014/main" id="{35CBC3B0-DE02-C118-37DA-2CACCD66B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735" y="740598"/>
            <a:ext cx="6384225" cy="535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43083"/>
      </p:ext>
    </p:extLst>
  </p:cSld>
  <p:clrMapOvr>
    <a:masterClrMapping/>
  </p:clrMapOvr>
</p:sld>
</file>

<file path=ppt/theme/theme1.xml><?xml version="1.0" encoding="utf-8"?>
<a:theme xmlns:a="http://schemas.openxmlformats.org/drawingml/2006/main" name="Fra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TM03457475[[fn=Frame]]</Template>
  <TotalTime>8347</TotalTime>
  <Words>2619</Words>
  <Application>Microsoft Macintosh PowerPoint</Application>
  <PresentationFormat>Widescreen</PresentationFormat>
  <Paragraphs>348</Paragraphs>
  <Slides>24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Calibri</vt:lpstr>
      <vt:lpstr>Helvetica</vt:lpstr>
      <vt:lpstr>Helvetica Neue</vt:lpstr>
      <vt:lpstr>Lato</vt:lpstr>
      <vt:lpstr>Merriweather</vt:lpstr>
      <vt:lpstr>Wingdings 2</vt:lpstr>
      <vt:lpstr>Frame</vt:lpstr>
      <vt:lpstr>Antifungal TDM Current Indications and Practical Implementation of Precision Dosing</vt:lpstr>
      <vt:lpstr>Disclosures</vt:lpstr>
      <vt:lpstr>When does TDM have clinical utility?</vt:lpstr>
      <vt:lpstr>Early antifungal TDM  Small case series, Toxicity-focused  No antifungal susceptibility testing  </vt:lpstr>
      <vt:lpstr>The ascendency of antifungal TDM   Standardised antifungal susceptibility testing  Maturation of PK/PD basis for antifungal dosing  Guideline recommendations</vt:lpstr>
      <vt:lpstr>Pragmatic TDM?  Incorporation of PK/PD in drug development  Increasing focus on role of TDM in patients with extreme PK variability (e.g., ICU)  Management in refractory infections    </vt:lpstr>
      <vt:lpstr>Can treatment failure be prevented with TDM?</vt:lpstr>
      <vt:lpstr>Can treatment failure be prevented by TDM?</vt:lpstr>
      <vt:lpstr>How much “juice” is left to squeeze from TDM?  </vt:lpstr>
      <vt:lpstr>Which antifungals benefit from TDM?  (with other agents added by speaker)  </vt:lpstr>
      <vt:lpstr>Voriconazole TDM  Recommendations</vt:lpstr>
      <vt:lpstr>CYP2C19 genotyping?</vt:lpstr>
      <vt:lpstr>TDM-guided dosing of voriconazole is often suboptimal  Precision dosing with a single trough?</vt:lpstr>
      <vt:lpstr>Variable voriconazole clearance over target TDM ranges in adults</vt:lpstr>
      <vt:lpstr>What type of TDM approach was needed to accurately characterize voriconazole Km-Vmax?</vt:lpstr>
      <vt:lpstr>Voriconazole TDM to avoid toxicity?  </vt:lpstr>
      <vt:lpstr>Should elevated voriconazole Cmin be the sole trigger for dose reduction?  </vt:lpstr>
      <vt:lpstr>Posaconazole TDM  Recommendations  Use DR tablet, DR suspension &gt; oral suspension</vt:lpstr>
      <vt:lpstr>Conditions that strongly favour TDM with DR tablets? </vt:lpstr>
      <vt:lpstr>No exposure-response relationship with posaconazole DR tablets?</vt:lpstr>
      <vt:lpstr>TDM is not widely available across EU   ECMM survey of Antifungal access, susceptibility testing and TDM strongly linked to GDP  </vt:lpstr>
      <vt:lpstr>…and infrequently performed in the United States  ECMM survey of Antifungal access, susceptibility testing and TDM strongly linked to GDP</vt:lpstr>
      <vt:lpstr>What is needed- Advances in analytical approaches  More high-risk patients outside the hospital   FDA Project “Optimus” in Oncology- bigger focus on TDM</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Antifungal TDM Current Indications and Practical Implementation</dc:title>
  <dc:subject/>
  <dc:creator>Russell Lewis</dc:creator>
  <cp:keywords/>
  <dc:description/>
  <cp:lastModifiedBy>Russell E Lewis</cp:lastModifiedBy>
  <cp:revision>2</cp:revision>
  <dcterms:created xsi:type="dcterms:W3CDTF">2024-04-19T06:23:00Z</dcterms:created>
  <dcterms:modified xsi:type="dcterms:W3CDTF">2024-05-16T14:50:22Z</dcterms:modified>
  <cp:category/>
</cp:coreProperties>
</file>