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7"/>
  </p:notesMasterIdLst>
  <p:sldIdLst>
    <p:sldId id="256" r:id="rId2"/>
    <p:sldId id="274" r:id="rId3"/>
    <p:sldId id="262" r:id="rId4"/>
    <p:sldId id="266" r:id="rId5"/>
    <p:sldId id="267" r:id="rId6"/>
    <p:sldId id="264" r:id="rId7"/>
    <p:sldId id="257" r:id="rId8"/>
    <p:sldId id="258" r:id="rId9"/>
    <p:sldId id="259" r:id="rId10"/>
    <p:sldId id="276" r:id="rId11"/>
    <p:sldId id="275" r:id="rId12"/>
    <p:sldId id="277" r:id="rId13"/>
    <p:sldId id="278" r:id="rId14"/>
    <p:sldId id="272" r:id="rId15"/>
    <p:sldId id="279" r:id="rId16"/>
    <p:sldId id="280" r:id="rId17"/>
    <p:sldId id="268" r:id="rId18"/>
    <p:sldId id="263" r:id="rId19"/>
    <p:sldId id="269" r:id="rId20"/>
    <p:sldId id="270" r:id="rId21"/>
    <p:sldId id="281" r:id="rId22"/>
    <p:sldId id="273" r:id="rId23"/>
    <p:sldId id="282" r:id="rId24"/>
    <p:sldId id="283"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7428DD-398D-524C-7D98-FBE92605A369}" name="Russell E Lewis" initials="REL" userId="Russell E Lewis"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0BFF9"/>
    <a:srgbClr val="FFFFFF"/>
    <a:srgbClr val="0070C0"/>
    <a:srgbClr val="ED7D31"/>
    <a:srgbClr val="5A9A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0E89A2-44E6-403D-B84B-CDA0D41A6154}" v="1935" dt="2025-03-30T21:56:47.947"/>
    <p1510:client id="{67C39EF0-D1BA-3C4A-88E4-1AEC52BDE8D6}" v="319" dt="2025-03-30T08:27:16.252"/>
  </p1510:revLst>
</p1510:revInfo>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226"/>
    <p:restoredTop sz="61222"/>
  </p:normalViewPr>
  <p:slideViewPr>
    <p:cSldViewPr snapToGrid="0">
      <p:cViewPr varScale="1">
        <p:scale>
          <a:sx n="55" d="100"/>
          <a:sy n="55" d="100"/>
        </p:scale>
        <p:origin x="78" y="9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ussell%20Lewis\Desktop\Downloads\study_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76578710210538E-2"/>
          <c:y val="1.9456417694890364E-2"/>
          <c:w val="0.88032124998692518"/>
          <c:h val="0.89199448949677873"/>
        </c:manualLayout>
      </c:layout>
      <c:scatterChart>
        <c:scatterStyle val="lineMarker"/>
        <c:varyColors val="0"/>
        <c:ser>
          <c:idx val="0"/>
          <c:order val="0"/>
          <c:tx>
            <c:strRef>
              <c:f>Sheet1!$C$2</c:f>
              <c:strCache>
                <c:ptCount val="1"/>
                <c:pt idx="0">
                  <c:v>Prevalance</c:v>
                </c:pt>
              </c:strCache>
            </c:strRef>
          </c:tx>
          <c:spPr>
            <a:ln w="25400" cap="rnd">
              <a:noFill/>
              <a:round/>
            </a:ln>
            <a:effectLst/>
          </c:spPr>
          <c:marker>
            <c:symbol val="circle"/>
            <c:size val="9"/>
            <c:spPr>
              <a:solidFill>
                <a:srgbClr val="0070C0"/>
              </a:solidFill>
              <a:ln w="38100">
                <a:solidFill>
                  <a:srgbClr val="0070C0"/>
                </a:solidFill>
              </a:ln>
              <a:effectLst/>
            </c:spPr>
          </c:marker>
          <c:xVal>
            <c:numRef>
              <c:f>Sheet1!$B$3:$B$16</c:f>
              <c:numCache>
                <c:formatCode>General</c:formatCode>
                <c:ptCount val="14"/>
                <c:pt idx="0">
                  <c:v>2008</c:v>
                </c:pt>
                <c:pt idx="1">
                  <c:v>2012</c:v>
                </c:pt>
                <c:pt idx="2">
                  <c:v>2013</c:v>
                </c:pt>
                <c:pt idx="3">
                  <c:v>2013</c:v>
                </c:pt>
                <c:pt idx="4">
                  <c:v>2014</c:v>
                </c:pt>
                <c:pt idx="5">
                  <c:v>2014</c:v>
                </c:pt>
                <c:pt idx="6">
                  <c:v>2017</c:v>
                </c:pt>
                <c:pt idx="7">
                  <c:v>2018</c:v>
                </c:pt>
                <c:pt idx="8">
                  <c:v>2018</c:v>
                </c:pt>
                <c:pt idx="9">
                  <c:v>2019</c:v>
                </c:pt>
                <c:pt idx="10">
                  <c:v>2020</c:v>
                </c:pt>
                <c:pt idx="11">
                  <c:v>2020</c:v>
                </c:pt>
                <c:pt idx="12">
                  <c:v>2022</c:v>
                </c:pt>
                <c:pt idx="13">
                  <c:v>2022</c:v>
                </c:pt>
              </c:numCache>
            </c:numRef>
          </c:xVal>
          <c:yVal>
            <c:numRef>
              <c:f>Sheet1!$C$3:$C$16</c:f>
              <c:numCache>
                <c:formatCode>0.00</c:formatCode>
                <c:ptCount val="14"/>
                <c:pt idx="0">
                  <c:v>4.5</c:v>
                </c:pt>
                <c:pt idx="1">
                  <c:v>16</c:v>
                </c:pt>
                <c:pt idx="2">
                  <c:v>24.6</c:v>
                </c:pt>
                <c:pt idx="3">
                  <c:v>37.5</c:v>
                </c:pt>
                <c:pt idx="4">
                  <c:v>75.400000000000006</c:v>
                </c:pt>
                <c:pt idx="5">
                  <c:v>26.8</c:v>
                </c:pt>
                <c:pt idx="6">
                  <c:v>17.399999999999999</c:v>
                </c:pt>
                <c:pt idx="7">
                  <c:v>18.66</c:v>
                </c:pt>
                <c:pt idx="8">
                  <c:v>84.4</c:v>
                </c:pt>
                <c:pt idx="9">
                  <c:v>68.5</c:v>
                </c:pt>
                <c:pt idx="10">
                  <c:v>78</c:v>
                </c:pt>
                <c:pt idx="11">
                  <c:v>92</c:v>
                </c:pt>
                <c:pt idx="12">
                  <c:v>65.900000000000006</c:v>
                </c:pt>
                <c:pt idx="13">
                  <c:v>77.8</c:v>
                </c:pt>
              </c:numCache>
            </c:numRef>
          </c:yVal>
          <c:smooth val="0"/>
          <c:extLst>
            <c:ext xmlns:c16="http://schemas.microsoft.com/office/drawing/2014/chart" uri="{C3380CC4-5D6E-409C-BE32-E72D297353CC}">
              <c16:uniqueId val="{00000000-C158-485C-B7E3-3A3919889EF7}"/>
            </c:ext>
          </c:extLst>
        </c:ser>
        <c:dLbls>
          <c:showLegendKey val="0"/>
          <c:showVal val="0"/>
          <c:showCatName val="0"/>
          <c:showSerName val="0"/>
          <c:showPercent val="0"/>
          <c:showBubbleSize val="0"/>
        </c:dLbls>
        <c:axId val="1123051119"/>
        <c:axId val="1123053999"/>
      </c:scatterChart>
      <c:valAx>
        <c:axId val="1123051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23053999"/>
        <c:crosses val="autoZero"/>
        <c:crossBetween val="midCat"/>
      </c:valAx>
      <c:valAx>
        <c:axId val="11230539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2305111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FFFF"/>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0C55B-AADB-409F-BA66-6CC6B6AE2A09}"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7867B-3120-4E51-A14D-500901F398B0}" type="slidenum">
              <a:rPr lang="en-US" smtClean="0"/>
              <a:t>‹#›</a:t>
            </a:fld>
            <a:endParaRPr lang="en-US"/>
          </a:p>
        </p:txBody>
      </p:sp>
    </p:spTree>
    <p:extLst>
      <p:ext uri="{BB962C8B-B14F-4D97-AF65-F5344CB8AC3E}">
        <p14:creationId xmlns:p14="http://schemas.microsoft.com/office/powerpoint/2010/main" val="372298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 would like to thank </a:t>
            </a:r>
            <a:r>
              <a:rPr lang="en-US" dirty="0" err="1"/>
              <a:t>Proff.ssa</a:t>
            </a:r>
            <a:r>
              <a:rPr lang="en-US" dirty="0"/>
              <a:t> Goffredo for the invitation to speak at this interesting congress.</a:t>
            </a:r>
          </a:p>
        </p:txBody>
      </p:sp>
      <p:sp>
        <p:nvSpPr>
          <p:cNvPr id="4" name="Slide Number Placeholder 3"/>
          <p:cNvSpPr>
            <a:spLocks noGrp="1"/>
          </p:cNvSpPr>
          <p:nvPr>
            <p:ph type="sldNum" sz="quarter" idx="5"/>
          </p:nvPr>
        </p:nvSpPr>
        <p:spPr/>
        <p:txBody>
          <a:bodyPr/>
          <a:lstStyle/>
          <a:p>
            <a:fld id="{1D37867B-3120-4E51-A14D-500901F398B0}" type="slidenum">
              <a:rPr lang="en-US" smtClean="0"/>
              <a:t>1</a:t>
            </a:fld>
            <a:endParaRPr lang="en-US"/>
          </a:p>
        </p:txBody>
      </p:sp>
    </p:spTree>
    <p:extLst>
      <p:ext uri="{BB962C8B-B14F-4D97-AF65-F5344CB8AC3E}">
        <p14:creationId xmlns:p14="http://schemas.microsoft.com/office/powerpoint/2010/main" val="311579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my disclosures</a:t>
            </a:r>
          </a:p>
        </p:txBody>
      </p:sp>
      <p:sp>
        <p:nvSpPr>
          <p:cNvPr id="4" name="Slide Number Placeholder 3"/>
          <p:cNvSpPr>
            <a:spLocks noGrp="1"/>
          </p:cNvSpPr>
          <p:nvPr>
            <p:ph type="sldNum" sz="quarter" idx="5"/>
          </p:nvPr>
        </p:nvSpPr>
        <p:spPr/>
        <p:txBody>
          <a:bodyPr/>
          <a:lstStyle/>
          <a:p>
            <a:fld id="{1D37867B-3120-4E51-A14D-500901F398B0}" type="slidenum">
              <a:rPr lang="en-US" smtClean="0"/>
              <a:t>2</a:t>
            </a:fld>
            <a:endParaRPr lang="en-US"/>
          </a:p>
        </p:txBody>
      </p:sp>
    </p:spTree>
    <p:extLst>
      <p:ext uri="{BB962C8B-B14F-4D97-AF65-F5344CB8AC3E}">
        <p14:creationId xmlns:p14="http://schemas.microsoft.com/office/powerpoint/2010/main" val="105651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the focus on antifungal drug interactions? Because invasive fungal infections are a major problem. The next speaker will address this topic in more detail, but it is worth emphasizing that fungal infections, particularly invasive candidiasis and invasive aspergillosis continues to be a frequent problem in high risk populations such as those undergoing treatment for hematological malignancies  afflicting between 5-25% of patients. And infections due to more resistant fungal pathogens such as C. auris and Mucorales are increasing.</a:t>
            </a:r>
          </a:p>
          <a:p>
            <a:endParaRPr lang="en-GB" dirty="0"/>
          </a:p>
          <a:p>
            <a:r>
              <a:rPr lang="en-GB" dirty="0"/>
              <a:t>Although the diagnostic capabilities have improved over the last 20 years, the sensitivity of tests is reduced by antifungal prophylaxis and delayed diagnosis remains a problem and contributes to the relatively high infection-related mortality.</a:t>
            </a:r>
          </a:p>
          <a:p>
            <a:endParaRPr lang="en-GB" dirty="0"/>
          </a:p>
          <a:p>
            <a:r>
              <a:rPr lang="en-GB" dirty="0"/>
              <a:t>What sometimes is not appreciated is how a diagnosis or presumptive diagnosis of fungal infection impacts the timing of chemotherapy needed to maintain remission or eligibility for transplantation or en </a:t>
            </a:r>
            <a:r>
              <a:rPr lang="en-GB" dirty="0" err="1"/>
              <a:t>rollment</a:t>
            </a:r>
            <a:r>
              <a:rPr lang="en-GB" dirty="0"/>
              <a:t> in clinical trials, therefore fungal infections </a:t>
            </a:r>
            <a:r>
              <a:rPr lang="en-GB" dirty="0" err="1"/>
              <a:t>incrase</a:t>
            </a:r>
            <a:r>
              <a:rPr lang="en-GB" dirty="0"/>
              <a:t> the risk of malignancy relapse and impact the treatment of the underlying disease</a:t>
            </a:r>
          </a:p>
          <a:p>
            <a:endParaRPr lang="en-GB" dirty="0"/>
          </a:p>
          <a:p>
            <a:endParaRPr lang="en-GB" dirty="0"/>
          </a:p>
        </p:txBody>
      </p:sp>
      <p:sp>
        <p:nvSpPr>
          <p:cNvPr id="4" name="Slide Number Placeholder 3"/>
          <p:cNvSpPr>
            <a:spLocks noGrp="1"/>
          </p:cNvSpPr>
          <p:nvPr>
            <p:ph type="sldNum" sz="quarter" idx="5"/>
          </p:nvPr>
        </p:nvSpPr>
        <p:spPr/>
        <p:txBody>
          <a:bodyPr/>
          <a:lstStyle/>
          <a:p>
            <a:fld id="{1D37867B-3120-4E51-A14D-500901F398B0}" type="slidenum">
              <a:rPr lang="en-US" smtClean="0"/>
              <a:t>3</a:t>
            </a:fld>
            <a:endParaRPr lang="en-US"/>
          </a:p>
        </p:txBody>
      </p:sp>
    </p:spTree>
    <p:extLst>
      <p:ext uri="{BB962C8B-B14F-4D97-AF65-F5344CB8AC3E}">
        <p14:creationId xmlns:p14="http://schemas.microsoft.com/office/powerpoint/2010/main" val="322017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Triazole antifungals are the most frequently prescribed class of antifungals used to prevent and treatment invasive fungal diseases. Fluconazole for yeast infections, and voriconazole, posaconazole and isavuconazole are broader-spectrum agents with coverage against both Candida and Aspergillus species. Triazole antifungals exert their antifungal effects by binding to a heme-containing pocket in the fungal enzyme 14</a:t>
            </a:r>
            <a:r>
              <a:rPr lang="en-GB"/>
              <a:t>—alpha-demethylase</a:t>
            </a:r>
            <a:r>
              <a:rPr lang="en-GB" dirty="0"/>
              <a:t>, which is a cytochrome P450 dependent enzyme that catalyzes the rate-limiting step of ergosterol production. By binding to this pocket, the </a:t>
            </a:r>
            <a:r>
              <a:rPr lang="en-GB" dirty="0" err="1"/>
              <a:t>enzxyme</a:t>
            </a:r>
            <a:r>
              <a:rPr lang="en-GB" dirty="0"/>
              <a:t> cannot interact with lanosterol, and the fungal cell membrane accumulated toxic sterol intermediates. that impair the fluidity and function of the cell membrane</a:t>
            </a:r>
          </a:p>
        </p:txBody>
      </p:sp>
      <p:sp>
        <p:nvSpPr>
          <p:cNvPr id="4" name="Slide Number Placeholder 3"/>
          <p:cNvSpPr>
            <a:spLocks noGrp="1"/>
          </p:cNvSpPr>
          <p:nvPr>
            <p:ph type="sldNum" sz="quarter" idx="5"/>
          </p:nvPr>
        </p:nvSpPr>
        <p:spPr/>
        <p:txBody>
          <a:bodyPr/>
          <a:lstStyle/>
          <a:p>
            <a:fld id="{1D37867B-3120-4E51-A14D-500901F398B0}" type="slidenum">
              <a:rPr lang="en-US" smtClean="0"/>
              <a:t>4</a:t>
            </a:fld>
            <a:endParaRPr lang="en-US"/>
          </a:p>
        </p:txBody>
      </p:sp>
    </p:spTree>
    <p:extLst>
      <p:ext uri="{BB962C8B-B14F-4D97-AF65-F5344CB8AC3E}">
        <p14:creationId xmlns:p14="http://schemas.microsoft.com/office/powerpoint/2010/main" val="2742213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problem is that this fungal cytochrome P450 enzyme has substantial homology with human cytochrome P450 enzymes including CYP3A4. In general, the broader spectrum triazole exhibit non-competitive (irreversible binding) to human CYP3A4, although and interesting exception is isavuconazole, which has a binding affinity more similar to fluconazole but a much longer half-life.</a:t>
            </a:r>
          </a:p>
          <a:p>
            <a:endParaRPr lang="en-US" dirty="0"/>
          </a:p>
          <a:p>
            <a:r>
              <a:rPr lang="en-US" dirty="0"/>
              <a:t>So it is not a surprise that drug-interactions with triazoles are a common problem. Indeed, in an analysis of prescribing database of nearly 7000 patients records that involved triazole </a:t>
            </a:r>
            <a:r>
              <a:rPr lang="en-US" dirty="0" err="1"/>
              <a:t>prescripotions</a:t>
            </a:r>
            <a:r>
              <a:rPr lang="en-US" dirty="0"/>
              <a:t>, DDIs were identified in </a:t>
            </a:r>
            <a:r>
              <a:rPr lang="en-US" dirty="0" err="1"/>
              <a:t>beween</a:t>
            </a:r>
            <a:r>
              <a:rPr lang="en-US" dirty="0"/>
              <a:t> 86-93% of patients who received mould-active triazoles, and more than one quarter of the interactions were classified as ”major” or ”severe”</a:t>
            </a:r>
          </a:p>
          <a:p>
            <a:endParaRPr lang="en-US" dirty="0"/>
          </a:p>
          <a:p>
            <a:r>
              <a:rPr lang="en-US" dirty="0"/>
              <a:t>the recovery time after removing the recovery time after removing mechanism-based inhibitors typically is reported as 20–50 h, while  recovery after removing enzyme inducers takes around 40–60 </a:t>
            </a:r>
            <a:r>
              <a:rPr lang="en-US" dirty="0" err="1"/>
              <a:t>h.</a:t>
            </a:r>
            <a:r>
              <a:rPr lang="en-US" dirty="0"/>
              <a:t>  This suggests that more than 90% of CYP P450 recovery can occur  within 10 days after stopping mechanism-based inhibitors and with- in 14 days after stopping inducers. Mechanism-based inhibitors typically is reported as 20–50 h, while  recovery after removing enzyme inducers takes around 40–60 </a:t>
            </a:r>
            <a:r>
              <a:rPr lang="en-US" dirty="0" err="1"/>
              <a:t>h.</a:t>
            </a:r>
            <a:r>
              <a:rPr lang="en-US" dirty="0"/>
              <a:t>  This suggests that more than 90% of CYP P450 recovery can occur  within 10 days after stopping mechanism-based inhibitors and with- in 14 days after stopping inducers.</a:t>
            </a:r>
          </a:p>
        </p:txBody>
      </p:sp>
      <p:sp>
        <p:nvSpPr>
          <p:cNvPr id="4" name="Slide Number Placeholder 3"/>
          <p:cNvSpPr>
            <a:spLocks noGrp="1"/>
          </p:cNvSpPr>
          <p:nvPr>
            <p:ph type="sldNum" sz="quarter" idx="5"/>
          </p:nvPr>
        </p:nvSpPr>
        <p:spPr/>
        <p:txBody>
          <a:bodyPr/>
          <a:lstStyle/>
          <a:p>
            <a:fld id="{1D37867B-3120-4E51-A14D-500901F398B0}" type="slidenum">
              <a:rPr lang="en-US" smtClean="0"/>
              <a:t>5</a:t>
            </a:fld>
            <a:endParaRPr lang="en-US"/>
          </a:p>
        </p:txBody>
      </p:sp>
    </p:spTree>
    <p:extLst>
      <p:ext uri="{BB962C8B-B14F-4D97-AF65-F5344CB8AC3E}">
        <p14:creationId xmlns:p14="http://schemas.microsoft.com/office/powerpoint/2010/main" val="1928379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severity and nature of drug-drug interactions is not entirely dependent on the triazole and victim drug, but also other factors including other drug therapies, the inflammatory state, patient genetics and coexisting medications.</a:t>
            </a:r>
          </a:p>
          <a:p>
            <a:endParaRPr lang="en-GB" dirty="0"/>
          </a:p>
          <a:p>
            <a:r>
              <a:rPr lang="en-GB" dirty="0"/>
              <a:t>What makes triazole drug interactions particularly dangerous in hematology populations, however, is the fact that these interactions generally involve high magnitude interactions of low therapeutic drugs such as immunosuppressant agents or chemotherapy- therefore nearly all interactions fall in the yellow or red categories</a:t>
            </a:r>
          </a:p>
        </p:txBody>
      </p:sp>
      <p:sp>
        <p:nvSpPr>
          <p:cNvPr id="4" name="Slide Number Placeholder 3"/>
          <p:cNvSpPr>
            <a:spLocks noGrp="1"/>
          </p:cNvSpPr>
          <p:nvPr>
            <p:ph type="sldNum" sz="quarter" idx="5"/>
          </p:nvPr>
        </p:nvSpPr>
        <p:spPr/>
        <p:txBody>
          <a:bodyPr/>
          <a:lstStyle/>
          <a:p>
            <a:fld id="{1D37867B-3120-4E51-A14D-500901F398B0}" type="slidenum">
              <a:rPr lang="en-US" smtClean="0"/>
              <a:t>6</a:t>
            </a:fld>
            <a:endParaRPr lang="en-US"/>
          </a:p>
        </p:txBody>
      </p:sp>
    </p:spTree>
    <p:extLst>
      <p:ext uri="{BB962C8B-B14F-4D97-AF65-F5344CB8AC3E}">
        <p14:creationId xmlns:p14="http://schemas.microsoft.com/office/powerpoint/2010/main" val="286820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highlight>
                  <a:srgbClr val="FFFF00"/>
                </a:highlight>
                <a:latin typeface="Arial" panose="020B0604020202020204" pitchFamily="34" charset="0"/>
                <a:cs typeface="Arial" panose="020B0604020202020204" pitchFamily="34" charset="0"/>
              </a:rPr>
              <a:t>58% of new therapies in Phase I-III clinical trials have relative or absolute  contraindications for triazole prophylaxis of CYP 3A4, QTc prolongation), </a:t>
            </a:r>
            <a:r>
              <a:rPr lang="en-US" sz="1200" b="0" err="1">
                <a:highlight>
                  <a:srgbClr val="FFFF00"/>
                </a:highlight>
                <a:latin typeface="Arial" panose="020B0604020202020204" pitchFamily="34" charset="0"/>
                <a:cs typeface="Arial" panose="020B0604020202020204" pitchFamily="34" charset="0"/>
              </a:rPr>
              <a:t>ngs</a:t>
            </a:r>
            <a:r>
              <a:rPr lang="en-US" sz="1200" b="0">
                <a:highlight>
                  <a:srgbClr val="FFFF00"/>
                </a:highlight>
                <a:latin typeface="Arial" panose="020B0604020202020204" pitchFamily="34" charset="0"/>
                <a:cs typeface="Arial" panose="020B0604020202020204" pitchFamily="34" charset="0"/>
              </a:rPr>
              <a:t>- next generation sequencing</a:t>
            </a:r>
          </a:p>
          <a:p>
            <a:endParaRPr lang="en-GB"/>
          </a:p>
        </p:txBody>
      </p:sp>
      <p:sp>
        <p:nvSpPr>
          <p:cNvPr id="4" name="Slide Number Placeholder 3"/>
          <p:cNvSpPr>
            <a:spLocks noGrp="1"/>
          </p:cNvSpPr>
          <p:nvPr>
            <p:ph type="sldNum" sz="quarter" idx="5"/>
          </p:nvPr>
        </p:nvSpPr>
        <p:spPr/>
        <p:txBody>
          <a:bodyPr/>
          <a:lstStyle/>
          <a:p>
            <a:fld id="{1D37867B-3120-4E51-A14D-500901F398B0}" type="slidenum">
              <a:rPr lang="en-US" smtClean="0"/>
              <a:t>8</a:t>
            </a:fld>
            <a:endParaRPr lang="en-US"/>
          </a:p>
        </p:txBody>
      </p:sp>
    </p:spTree>
    <p:extLst>
      <p:ext uri="{BB962C8B-B14F-4D97-AF65-F5344CB8AC3E}">
        <p14:creationId xmlns:p14="http://schemas.microsoft.com/office/powerpoint/2010/main" val="1994455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7867B-3120-4E51-A14D-500901F398B0}" type="slidenum">
              <a:rPr lang="en-US" smtClean="0"/>
              <a:t>10</a:t>
            </a:fld>
            <a:endParaRPr lang="en-US"/>
          </a:p>
        </p:txBody>
      </p:sp>
    </p:spTree>
    <p:extLst>
      <p:ext uri="{BB962C8B-B14F-4D97-AF65-F5344CB8AC3E}">
        <p14:creationId xmlns:p14="http://schemas.microsoft.com/office/powerpoint/2010/main" val="299796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solidFill>
                  <a:srgbClr val="000000"/>
                </a:solidFill>
                <a:effectLst/>
                <a:latin typeface=".SF NS"/>
              </a:rPr>
              <a:t>FLT3 (FMS-like tyrosine kinase 3) is a gene that encodes a type of receptor tyrosine kinase, which is involved in the regulation of hematopoiesis (the formation of blood cellular components). FLT3 plays a critical role in the survival, proliferation, and differentiation of hematopoietic stem cells and progenitor cells.  **Mutations in FLT3**:</a:t>
            </a:r>
          </a:p>
          <a:p>
            <a:pPr>
              <a:buNone/>
            </a:pPr>
            <a:r>
              <a:rPr lang="en-GB" dirty="0">
                <a:solidFill>
                  <a:srgbClr val="000000"/>
                </a:solidFill>
                <a:effectLst/>
                <a:latin typeface=".SF NS"/>
              </a:rPr>
              <a:t>   - </a:t>
            </a:r>
            <a:r>
              <a:rPr lang="en-GB" dirty="0" err="1">
                <a:solidFill>
                  <a:srgbClr val="000000"/>
                </a:solidFill>
                <a:effectLst/>
                <a:latin typeface=".SF NS"/>
              </a:rPr>
              <a:t>nternal</a:t>
            </a:r>
            <a:r>
              <a:rPr lang="en-GB" dirty="0">
                <a:solidFill>
                  <a:srgbClr val="000000"/>
                </a:solidFill>
                <a:effectLst/>
                <a:latin typeface=".SF NS"/>
              </a:rPr>
              <a:t> Tandem Duplication (ITD)**: This is the most common type of FLT3 mutation in AML. It involves the duplication of a portion of the FLT3 gene, leading to constitutive activation of the FLT3 protein.</a:t>
            </a:r>
          </a:p>
          <a:p>
            <a:r>
              <a:rPr lang="en-GB" dirty="0">
                <a:solidFill>
                  <a:srgbClr val="000000"/>
                </a:solidFill>
                <a:effectLst/>
                <a:latin typeface=".SF NS"/>
              </a:rPr>
              <a:t>   - Tyrosine Kinase Domain (TKD) Mutations**: These are point mutations that occur in the tyrosine kinase domain of the FLT3 gene, also resulting in constitutive activation.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effectLst/>
              <a:latin typeface=".SF NS"/>
            </a:endParaRPr>
          </a:p>
          <a:p>
            <a:endParaRPr lang="en-GB" dirty="0"/>
          </a:p>
        </p:txBody>
      </p:sp>
      <p:sp>
        <p:nvSpPr>
          <p:cNvPr id="4" name="Slide Number Placeholder 3"/>
          <p:cNvSpPr>
            <a:spLocks noGrp="1"/>
          </p:cNvSpPr>
          <p:nvPr>
            <p:ph type="sldNum" sz="quarter" idx="5"/>
          </p:nvPr>
        </p:nvSpPr>
        <p:spPr/>
        <p:txBody>
          <a:bodyPr/>
          <a:lstStyle/>
          <a:p>
            <a:fld id="{1D37867B-3120-4E51-A14D-500901F398B0}" type="slidenum">
              <a:rPr lang="en-US" smtClean="0"/>
              <a:t>11</a:t>
            </a:fld>
            <a:endParaRPr lang="en-US"/>
          </a:p>
        </p:txBody>
      </p:sp>
    </p:spTree>
    <p:extLst>
      <p:ext uri="{BB962C8B-B14F-4D97-AF65-F5344CB8AC3E}">
        <p14:creationId xmlns:p14="http://schemas.microsoft.com/office/powerpoint/2010/main" val="3698486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buClr>
                <a:srgbClr val="0070C0"/>
              </a:buClr>
              <a:defRPr>
                <a:latin typeface="Calibri" panose="020F0502020204030204" pitchFamily="34" charset="0"/>
                <a:cs typeface="Calibri" panose="020F0502020204030204" pitchFamily="34" charset="0"/>
              </a:defRPr>
            </a:lvl1pPr>
            <a:lvl2pPr>
              <a:buClr>
                <a:srgbClr val="0070C0"/>
              </a:buClr>
              <a:defRPr>
                <a:latin typeface="Calibri" panose="020F0502020204030204" pitchFamily="34" charset="0"/>
                <a:cs typeface="Calibri" panose="020F0502020204030204" pitchFamily="34" charset="0"/>
              </a:defRPr>
            </a:lvl2pPr>
            <a:lvl3pPr>
              <a:buClr>
                <a:srgbClr val="0070C0"/>
              </a:buClr>
              <a:defRPr>
                <a:latin typeface="Calibri" panose="020F0502020204030204" pitchFamily="34" charset="0"/>
                <a:cs typeface="Calibri" panose="020F0502020204030204" pitchFamily="34" charset="0"/>
              </a:defRPr>
            </a:lvl3pPr>
            <a:lvl4pPr>
              <a:buClr>
                <a:srgbClr val="0070C0"/>
              </a:buClr>
              <a:defRPr>
                <a:latin typeface="Calibri" panose="020F0502020204030204" pitchFamily="34" charset="0"/>
                <a:cs typeface="Calibri" panose="020F0502020204030204" pitchFamily="34" charset="0"/>
              </a:defRPr>
            </a:lvl4pPr>
            <a:lvl5pPr>
              <a:buClr>
                <a:srgbClr val="0070C0"/>
              </a:buCl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4/2/2025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4/2/2025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4/2/2025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4/2/2025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4/2/2025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solidFill>
                <a:latin typeface="Arial" panose="020B0604020202020204" pitchFamily="34" charset="0"/>
                <a:cs typeface="Arial" panose="020B0604020202020204" pitchFamily="34" charset="0"/>
              </a:defRPr>
            </a:lvl1pPr>
          </a:lstStyle>
          <a:p>
            <a:fld id="{5586B75A-687E-405C-8A0B-8D00578BA2C3}" type="datetimeFigureOut">
              <a:rPr lang="en-US" smtClean="0"/>
              <a:pPr/>
              <a:t>4/2/2025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Calibri" panose="020F0502020204030204" pitchFamily="34" charset="0"/>
          <a:ea typeface="+mj-ea"/>
          <a:cs typeface="Calibri" panose="020F0502020204030204" pitchFamily="34" charset="0"/>
        </a:defRPr>
      </a:lvl1pPr>
    </p:titleStyle>
    <p:bodyStyle>
      <a:lvl1pPr marL="182880" indent="-182880" algn="l" defTabSz="914400" rtl="0" eaLnBrk="1" latinLnBrk="0" hangingPunct="1">
        <a:lnSpc>
          <a:spcPct val="90000"/>
        </a:lnSpc>
        <a:spcBef>
          <a:spcPts val="1200"/>
        </a:spcBef>
        <a:buClr>
          <a:srgbClr val="0070C0"/>
        </a:buClr>
        <a:buFont typeface="Wingdings 2" pitchFamily="18" charset="2"/>
        <a:buChar char=""/>
        <a:defRPr sz="2000" kern="1200">
          <a:solidFill>
            <a:schemeClr val="tx1"/>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rgbClr val="0070C0"/>
        </a:buClr>
        <a:buFont typeface="Wingdings 2" pitchFamily="18" charset="2"/>
        <a:buChar char=""/>
        <a:defRPr sz="1800" kern="1200">
          <a:solidFill>
            <a:schemeClr val="tx1"/>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rgbClr val="0070C0"/>
        </a:buClr>
        <a:buFont typeface="Wingdings 2" pitchFamily="18" charset="2"/>
        <a:buChar char=""/>
        <a:defRPr sz="1600" kern="1200">
          <a:solidFill>
            <a:schemeClr val="tx1"/>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rgbClr val="0070C0"/>
        </a:buClr>
        <a:buFont typeface="Wingdings 2" pitchFamily="18" charset="2"/>
        <a:buChar char=""/>
        <a:defRPr sz="1400" kern="1200">
          <a:solidFill>
            <a:schemeClr val="tx1"/>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rgbClr val="0070C0"/>
        </a:buClr>
        <a:buFont typeface="Wingdings 2" pitchFamily="18" charset="2"/>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microsoft.com/office/2007/relationships/hdphoto" Target="../media/hdphoto1.wdp"/><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7440-6960-0C3F-297E-0CE210A1E33E}"/>
              </a:ext>
            </a:extLst>
          </p:cNvPr>
          <p:cNvSpPr>
            <a:spLocks noGrp="1"/>
          </p:cNvSpPr>
          <p:nvPr>
            <p:ph type="ctrTitle"/>
          </p:nvPr>
        </p:nvSpPr>
        <p:spPr>
          <a:xfrm>
            <a:off x="460858" y="1311413"/>
            <a:ext cx="8372272" cy="2988208"/>
          </a:xfrm>
        </p:spPr>
        <p:txBody>
          <a:bodyPr>
            <a:normAutofit/>
          </a:bodyPr>
          <a:lstStyle/>
          <a:p>
            <a:br>
              <a:rPr lang="en-US" sz="4200" b="1" dirty="0">
                <a:latin typeface="Calibri" panose="020F0502020204030204" pitchFamily="34" charset="0"/>
                <a:cs typeface="Calibri" panose="020F0502020204030204" pitchFamily="34" charset="0"/>
              </a:rPr>
            </a:br>
            <a:r>
              <a:rPr lang="en-US" sz="4200" b="1" dirty="0">
                <a:latin typeface="Calibri" panose="020F0502020204030204" pitchFamily="34" charset="0"/>
                <a:cs typeface="Calibri" panose="020F0502020204030204" pitchFamily="34" charset="0"/>
              </a:rPr>
              <a:t>Navigating the Maze:</a:t>
            </a:r>
            <a:br>
              <a:rPr lang="en-US" sz="4200" b="1" dirty="0">
                <a:latin typeface="Calibri" panose="020F0502020204030204" pitchFamily="34" charset="0"/>
                <a:cs typeface="Calibri" panose="020F0502020204030204" pitchFamily="34" charset="0"/>
              </a:rPr>
            </a:br>
            <a:br>
              <a:rPr lang="en-US" sz="4200" b="1" dirty="0">
                <a:latin typeface="Calibri" panose="020F0502020204030204" pitchFamily="34" charset="0"/>
                <a:cs typeface="Calibri" panose="020F0502020204030204" pitchFamily="34" charset="0"/>
              </a:rPr>
            </a:br>
            <a:r>
              <a:rPr lang="en-US" sz="3800" b="1" dirty="0">
                <a:latin typeface="Calibri" panose="020F0502020204030204" pitchFamily="34" charset="0"/>
                <a:cs typeface="Calibri" panose="020F0502020204030204" pitchFamily="34" charset="0"/>
              </a:rPr>
              <a:t>Antifungal drug interactions </a:t>
            </a:r>
            <a:br>
              <a:rPr lang="en-US" sz="3800" b="1" dirty="0">
                <a:latin typeface="Calibri" panose="020F0502020204030204" pitchFamily="34" charset="0"/>
                <a:cs typeface="Calibri" panose="020F0502020204030204" pitchFamily="34" charset="0"/>
              </a:rPr>
            </a:br>
            <a:r>
              <a:rPr lang="en-US" sz="3800" b="1" dirty="0">
                <a:latin typeface="Calibri" panose="020F0502020204030204" pitchFamily="34" charset="0"/>
                <a:cs typeface="Calibri" panose="020F0502020204030204" pitchFamily="34" charset="0"/>
              </a:rPr>
              <a:t>in the era of targeted cancer therapy</a:t>
            </a:r>
          </a:p>
        </p:txBody>
      </p:sp>
      <p:sp>
        <p:nvSpPr>
          <p:cNvPr id="3" name="Subtitle 2">
            <a:extLst>
              <a:ext uri="{FF2B5EF4-FFF2-40B4-BE49-F238E27FC236}">
                <a16:creationId xmlns:a16="http://schemas.microsoft.com/office/drawing/2014/main" id="{2EF70EDE-33BD-B480-B163-BD5D1111123D}"/>
              </a:ext>
            </a:extLst>
          </p:cNvPr>
          <p:cNvSpPr>
            <a:spLocks noGrp="1"/>
          </p:cNvSpPr>
          <p:nvPr>
            <p:ph type="subTitle" idx="1"/>
          </p:nvPr>
        </p:nvSpPr>
        <p:spPr>
          <a:xfrm>
            <a:off x="557719" y="4657275"/>
            <a:ext cx="7315200" cy="1375690"/>
          </a:xfrm>
        </p:spPr>
        <p:txBody>
          <a:bodyPr>
            <a:normAutofit/>
          </a:bodyPr>
          <a:lstStyle/>
          <a:p>
            <a:pPr>
              <a:lnSpc>
                <a:spcPct val="100000"/>
              </a:lnSpc>
              <a:spcBef>
                <a:spcPts val="0"/>
              </a:spcBef>
            </a:pPr>
            <a:r>
              <a:rPr lang="en-US" sz="1800">
                <a:latin typeface="Calibri" panose="020F0502020204030204" pitchFamily="34" charset="0"/>
                <a:cs typeface="Calibri" panose="020F0502020204030204" pitchFamily="34" charset="0"/>
              </a:rPr>
              <a:t>Russell E. Lewis</a:t>
            </a:r>
          </a:p>
          <a:p>
            <a:pPr>
              <a:lnSpc>
                <a:spcPct val="100000"/>
              </a:lnSpc>
              <a:spcBef>
                <a:spcPts val="0"/>
              </a:spcBef>
            </a:pPr>
            <a:r>
              <a:rPr lang="en-US" sz="1800">
                <a:latin typeface="Calibri" panose="020F0502020204030204" pitchFamily="34" charset="0"/>
                <a:cs typeface="Calibri" panose="020F0502020204030204" pitchFamily="34" charset="0"/>
              </a:rPr>
              <a:t>Associate Professor of Infectious Diseases</a:t>
            </a:r>
          </a:p>
          <a:p>
            <a:pPr>
              <a:lnSpc>
                <a:spcPct val="100000"/>
              </a:lnSpc>
              <a:spcBef>
                <a:spcPts val="0"/>
              </a:spcBef>
            </a:pPr>
            <a:r>
              <a:rPr lang="en-US" sz="1800">
                <a:latin typeface="Calibri" panose="020F0502020204030204" pitchFamily="34" charset="0"/>
                <a:cs typeface="Calibri" panose="020F0502020204030204" pitchFamily="34" charset="0"/>
              </a:rPr>
              <a:t>Department of Molecular Medicine</a:t>
            </a:r>
          </a:p>
          <a:p>
            <a:pPr>
              <a:lnSpc>
                <a:spcPct val="100000"/>
              </a:lnSpc>
              <a:spcBef>
                <a:spcPts val="0"/>
              </a:spcBef>
            </a:pPr>
            <a:r>
              <a:rPr lang="en-US" sz="1800">
                <a:latin typeface="Calibri" panose="020F0502020204030204" pitchFamily="34" charset="0"/>
                <a:cs typeface="Calibri" panose="020F0502020204030204" pitchFamily="34" charset="0"/>
              </a:rPr>
              <a:t>University of Padova</a:t>
            </a:r>
          </a:p>
        </p:txBody>
      </p:sp>
      <p:sp>
        <p:nvSpPr>
          <p:cNvPr id="9" name="TextBox 8">
            <a:extLst>
              <a:ext uri="{FF2B5EF4-FFF2-40B4-BE49-F238E27FC236}">
                <a16:creationId xmlns:a16="http://schemas.microsoft.com/office/drawing/2014/main" id="{34B718DD-9688-0BE1-3258-4B38C11ED20C}"/>
              </a:ext>
            </a:extLst>
          </p:cNvPr>
          <p:cNvSpPr txBox="1"/>
          <p:nvPr/>
        </p:nvSpPr>
        <p:spPr>
          <a:xfrm>
            <a:off x="460858" y="994867"/>
            <a:ext cx="4637680" cy="646331"/>
          </a:xfrm>
          <a:prstGeom prst="rect">
            <a:avLst/>
          </a:prstGeom>
          <a:noFill/>
        </p:spPr>
        <p:txBody>
          <a:bodyPr wrap="none" rtlCol="0">
            <a:spAutoFit/>
          </a:bodyPr>
          <a:lstStyle/>
          <a:p>
            <a:pPr algn="l"/>
            <a:r>
              <a:rPr lang="en-US">
                <a:solidFill>
                  <a:schemeClr val="bg1"/>
                </a:solidFill>
                <a:latin typeface="Calibri" panose="020F0502020204030204" pitchFamily="34" charset="0"/>
                <a:cs typeface="Calibri" panose="020F0502020204030204" pitchFamily="34" charset="0"/>
              </a:rPr>
              <a:t>Il </a:t>
            </a:r>
            <a:r>
              <a:rPr lang="en-US" err="1">
                <a:solidFill>
                  <a:schemeClr val="bg1"/>
                </a:solidFill>
                <a:latin typeface="Calibri" panose="020F0502020204030204" pitchFamily="34" charset="0"/>
                <a:cs typeface="Calibri" panose="020F0502020204030204" pitchFamily="34" charset="0"/>
              </a:rPr>
              <a:t>Monitoraggio</a:t>
            </a:r>
            <a:r>
              <a:rPr lang="en-US">
                <a:solidFill>
                  <a:schemeClr val="bg1"/>
                </a:solidFill>
                <a:latin typeface="Calibri" panose="020F0502020204030204" pitchFamily="34" charset="0"/>
                <a:cs typeface="Calibri" panose="020F0502020204030204" pitchFamily="34" charset="0"/>
              </a:rPr>
              <a:t> </a:t>
            </a:r>
            <a:r>
              <a:rPr lang="en-US" err="1">
                <a:solidFill>
                  <a:schemeClr val="bg1"/>
                </a:solidFill>
                <a:latin typeface="Calibri" panose="020F0502020204030204" pitchFamily="34" charset="0"/>
                <a:cs typeface="Calibri" panose="020F0502020204030204" pitchFamily="34" charset="0"/>
              </a:rPr>
              <a:t>Terapeutico</a:t>
            </a:r>
            <a:r>
              <a:rPr lang="en-US">
                <a:solidFill>
                  <a:schemeClr val="bg1"/>
                </a:solidFill>
                <a:latin typeface="Calibri" panose="020F0502020204030204" pitchFamily="34" charset="0"/>
                <a:cs typeface="Calibri" panose="020F0502020204030204" pitchFamily="34" charset="0"/>
              </a:rPr>
              <a:t> Del </a:t>
            </a:r>
            <a:r>
              <a:rPr lang="en-US" err="1">
                <a:solidFill>
                  <a:schemeClr val="bg1"/>
                </a:solidFill>
                <a:latin typeface="Calibri" panose="020F0502020204030204" pitchFamily="34" charset="0"/>
                <a:cs typeface="Calibri" panose="020F0502020204030204" pitchFamily="34" charset="0"/>
              </a:rPr>
              <a:t>Farmaco</a:t>
            </a:r>
            <a:r>
              <a:rPr lang="en-US">
                <a:solidFill>
                  <a:schemeClr val="bg1"/>
                </a:solidFill>
                <a:latin typeface="Calibri" panose="020F0502020204030204" pitchFamily="34" charset="0"/>
                <a:cs typeface="Calibri" panose="020F0502020204030204" pitchFamily="34" charset="0"/>
              </a:rPr>
              <a:t> (TDM)</a:t>
            </a:r>
          </a:p>
          <a:p>
            <a:pPr algn="l"/>
            <a:r>
              <a:rPr lang="en-US">
                <a:solidFill>
                  <a:schemeClr val="bg1"/>
                </a:solidFill>
                <a:latin typeface="Calibri" panose="020F0502020204030204" pitchFamily="34" charset="0"/>
                <a:cs typeface="Calibri" panose="020F0502020204030204" pitchFamily="34" charset="0"/>
              </a:rPr>
              <a:t>Roma 01 Aprile 2020</a:t>
            </a:r>
          </a:p>
        </p:txBody>
      </p:sp>
      <p:pic>
        <p:nvPicPr>
          <p:cNvPr id="5" name="Graphic 4">
            <a:extLst>
              <a:ext uri="{FF2B5EF4-FFF2-40B4-BE49-F238E27FC236}">
                <a16:creationId xmlns:a16="http://schemas.microsoft.com/office/drawing/2014/main" id="{9AB65014-2FB5-2ECA-43B9-8596F0D887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0736" y="6206689"/>
            <a:ext cx="538319" cy="541010"/>
          </a:xfrm>
          <a:prstGeom prst="rect">
            <a:avLst/>
          </a:prstGeom>
        </p:spPr>
      </p:pic>
      <p:pic>
        <p:nvPicPr>
          <p:cNvPr id="6" name="Picture 6" descr="Picture 6">
            <a:extLst>
              <a:ext uri="{FF2B5EF4-FFF2-40B4-BE49-F238E27FC236}">
                <a16:creationId xmlns:a16="http://schemas.microsoft.com/office/drawing/2014/main" id="{B24146AB-E973-E853-3572-8D8D859A80D3}"/>
              </a:ext>
            </a:extLst>
          </p:cNvPr>
          <p:cNvPicPr>
            <a:picLocks noChangeAspect="1"/>
          </p:cNvPicPr>
          <p:nvPr/>
        </p:nvPicPr>
        <p:blipFill>
          <a:blip r:embed="rId5"/>
          <a:stretch>
            <a:fillRect/>
          </a:stretch>
        </p:blipFill>
        <p:spPr>
          <a:xfrm>
            <a:off x="1408591" y="6298952"/>
            <a:ext cx="897493" cy="448747"/>
          </a:xfrm>
          <a:prstGeom prst="rect">
            <a:avLst/>
          </a:prstGeom>
          <a:ln w="12700">
            <a:miter lim="400000"/>
          </a:ln>
        </p:spPr>
      </p:pic>
      <p:pic>
        <p:nvPicPr>
          <p:cNvPr id="8" name="Picture 7" descr="A maze with many labyrinths&#10;&#10;AI-generated content may be incorrect.">
            <a:extLst>
              <a:ext uri="{FF2B5EF4-FFF2-40B4-BE49-F238E27FC236}">
                <a16:creationId xmlns:a16="http://schemas.microsoft.com/office/drawing/2014/main" id="{AD7F935A-CE81-60F1-3DEF-A78A3C7175AA}"/>
              </a:ext>
            </a:extLst>
          </p:cNvPr>
          <p:cNvPicPr>
            <a:picLocks noChangeAspect="1"/>
          </p:cNvPicPr>
          <p:nvPr/>
        </p:nvPicPr>
        <p:blipFill>
          <a:blip r:embed="rId6"/>
          <a:srcRect l="62374" b="9450"/>
          <a:stretch/>
        </p:blipFill>
        <p:spPr>
          <a:xfrm>
            <a:off x="9267568" y="788498"/>
            <a:ext cx="2924432" cy="5307502"/>
          </a:xfrm>
          <a:prstGeom prst="rect">
            <a:avLst/>
          </a:prstGeom>
        </p:spPr>
      </p:pic>
    </p:spTree>
    <p:extLst>
      <p:ext uri="{BB962C8B-B14F-4D97-AF65-F5344CB8AC3E}">
        <p14:creationId xmlns:p14="http://schemas.microsoft.com/office/powerpoint/2010/main" val="3672499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9850E8-9110-B027-6923-AD01048B88A1}"/>
              </a:ext>
            </a:extLst>
          </p:cNvPr>
          <p:cNvSpPr/>
          <p:nvPr/>
        </p:nvSpPr>
        <p:spPr>
          <a:xfrm>
            <a:off x="4110035" y="2750270"/>
            <a:ext cx="6215448" cy="33426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093D96B-461A-57A3-D589-37C085E4C162}"/>
              </a:ext>
            </a:extLst>
          </p:cNvPr>
          <p:cNvSpPr/>
          <p:nvPr/>
        </p:nvSpPr>
        <p:spPr>
          <a:xfrm>
            <a:off x="4110035" y="1605750"/>
            <a:ext cx="6215448" cy="33426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DFCA856C-11FE-F3F4-6D00-FFF8A6EF9083}"/>
              </a:ext>
            </a:extLst>
          </p:cNvPr>
          <p:cNvSpPr>
            <a:spLocks noGrp="1"/>
          </p:cNvSpPr>
          <p:nvPr>
            <p:ph idx="1"/>
          </p:nvPr>
        </p:nvSpPr>
        <p:spPr>
          <a:xfrm>
            <a:off x="3363098" y="1123837"/>
            <a:ext cx="10515600" cy="4351338"/>
          </a:xfrm>
        </p:spPr>
        <p:txBody>
          <a:bodyPr>
            <a:normAutofit/>
          </a:bodyPr>
          <a:lstStyle/>
          <a:p>
            <a:pPr lvl="1"/>
            <a:r>
              <a:rPr lang="en-CA" sz="2200" b="1">
                <a:solidFill>
                  <a:schemeClr val="tx1">
                    <a:lumMod val="65000"/>
                    <a:lumOff val="35000"/>
                  </a:schemeClr>
                </a:solidFill>
                <a:latin typeface="Calibri" panose="020F0502020204030204" pitchFamily="34" charset="0"/>
                <a:cs typeface="Calibri" panose="020F0502020204030204" pitchFamily="34" charset="0"/>
              </a:rPr>
              <a:t>FLT3 Inhibitors </a:t>
            </a:r>
            <a:r>
              <a:rPr lang="en-CA" sz="2200">
                <a:solidFill>
                  <a:schemeClr val="tx1">
                    <a:lumMod val="65000"/>
                    <a:lumOff val="35000"/>
                  </a:schemeClr>
                </a:solidFill>
                <a:latin typeface="Calibri" panose="020F0502020204030204" pitchFamily="34" charset="0"/>
                <a:cs typeface="Calibri" panose="020F0502020204030204" pitchFamily="34" charset="0"/>
              </a:rPr>
              <a:t>– midostaurin, gilteritinib, quizartinib</a:t>
            </a:r>
          </a:p>
          <a:p>
            <a:pPr lvl="1"/>
            <a:r>
              <a:rPr lang="en-CA" sz="2200" b="1">
                <a:solidFill>
                  <a:schemeClr val="tx1">
                    <a:lumMod val="65000"/>
                    <a:lumOff val="35000"/>
                  </a:schemeClr>
                </a:solidFill>
                <a:latin typeface="Calibri" panose="020F0502020204030204" pitchFamily="34" charset="0"/>
                <a:cs typeface="Calibri" panose="020F0502020204030204" pitchFamily="34" charset="0"/>
              </a:rPr>
              <a:t>IDH1 inhibitors </a:t>
            </a:r>
            <a:r>
              <a:rPr lang="en-CA" sz="2200">
                <a:solidFill>
                  <a:schemeClr val="tx1">
                    <a:lumMod val="65000"/>
                    <a:lumOff val="35000"/>
                  </a:schemeClr>
                </a:solidFill>
                <a:latin typeface="Calibri" panose="020F0502020204030204" pitchFamily="34" charset="0"/>
                <a:cs typeface="Calibri" panose="020F0502020204030204" pitchFamily="34" charset="0"/>
              </a:rPr>
              <a:t>– ivosidenib, </a:t>
            </a:r>
            <a:r>
              <a:rPr lang="en-CA" sz="2200" err="1">
                <a:solidFill>
                  <a:schemeClr val="tx1">
                    <a:lumMod val="65000"/>
                    <a:lumOff val="35000"/>
                  </a:schemeClr>
                </a:solidFill>
                <a:latin typeface="Calibri" panose="020F0502020204030204" pitchFamily="34" charset="0"/>
                <a:cs typeface="Calibri" panose="020F0502020204030204" pitchFamily="34" charset="0"/>
              </a:rPr>
              <a:t>olutasidenib</a:t>
            </a:r>
            <a:endParaRPr lang="en-CA" sz="2200">
              <a:solidFill>
                <a:schemeClr val="tx1">
                  <a:lumMod val="65000"/>
                  <a:lumOff val="35000"/>
                </a:schemeClr>
              </a:solidFill>
              <a:latin typeface="Calibri" panose="020F0502020204030204" pitchFamily="34" charset="0"/>
              <a:cs typeface="Calibri" panose="020F0502020204030204" pitchFamily="34" charset="0"/>
            </a:endParaRPr>
          </a:p>
          <a:p>
            <a:pPr lvl="1"/>
            <a:r>
              <a:rPr lang="en-CA" sz="2200" b="1">
                <a:solidFill>
                  <a:schemeClr val="tx1">
                    <a:lumMod val="65000"/>
                    <a:lumOff val="35000"/>
                  </a:schemeClr>
                </a:solidFill>
                <a:latin typeface="Calibri" panose="020F0502020204030204" pitchFamily="34" charset="0"/>
                <a:cs typeface="Calibri" panose="020F0502020204030204" pitchFamily="34" charset="0"/>
              </a:rPr>
              <a:t>IDH2 Inhibitor </a:t>
            </a:r>
            <a:r>
              <a:rPr lang="en-CA" sz="2200">
                <a:solidFill>
                  <a:schemeClr val="tx1">
                    <a:lumMod val="65000"/>
                    <a:lumOff val="35000"/>
                  </a:schemeClr>
                </a:solidFill>
                <a:latin typeface="Calibri" panose="020F0502020204030204" pitchFamily="34" charset="0"/>
                <a:cs typeface="Calibri" panose="020F0502020204030204" pitchFamily="34" charset="0"/>
              </a:rPr>
              <a:t>– enasidenib*</a:t>
            </a:r>
          </a:p>
          <a:p>
            <a:pPr lvl="1"/>
            <a:r>
              <a:rPr lang="en-CA" sz="2200" b="1">
                <a:solidFill>
                  <a:schemeClr val="tx1">
                    <a:lumMod val="65000"/>
                    <a:lumOff val="35000"/>
                  </a:schemeClr>
                </a:solidFill>
                <a:latin typeface="Calibri" panose="020F0502020204030204" pitchFamily="34" charset="0"/>
                <a:cs typeface="Calibri" panose="020F0502020204030204" pitchFamily="34" charset="0"/>
              </a:rPr>
              <a:t>BCL2 inhibitor </a:t>
            </a:r>
            <a:r>
              <a:rPr lang="en-CA" sz="2200">
                <a:solidFill>
                  <a:schemeClr val="tx1">
                    <a:lumMod val="65000"/>
                    <a:lumOff val="35000"/>
                  </a:schemeClr>
                </a:solidFill>
                <a:latin typeface="Calibri" panose="020F0502020204030204" pitchFamily="34" charset="0"/>
                <a:cs typeface="Calibri" panose="020F0502020204030204" pitchFamily="34" charset="0"/>
              </a:rPr>
              <a:t>- venetoclax</a:t>
            </a:r>
          </a:p>
          <a:p>
            <a:pPr lvl="1"/>
            <a:r>
              <a:rPr lang="en-CA" sz="2200" b="1">
                <a:solidFill>
                  <a:schemeClr val="tx1">
                    <a:lumMod val="65000"/>
                    <a:lumOff val="35000"/>
                  </a:schemeClr>
                </a:solidFill>
                <a:latin typeface="Calibri" panose="020F0502020204030204" pitchFamily="34" charset="0"/>
                <a:cs typeface="Calibri" panose="020F0502020204030204" pitchFamily="34" charset="0"/>
              </a:rPr>
              <a:t>Antibody-drug conjugate </a:t>
            </a:r>
            <a:r>
              <a:rPr lang="en-CA" sz="2200">
                <a:solidFill>
                  <a:schemeClr val="tx1">
                    <a:lumMod val="65000"/>
                    <a:lumOff val="35000"/>
                  </a:schemeClr>
                </a:solidFill>
                <a:latin typeface="Calibri" panose="020F0502020204030204" pitchFamily="34" charset="0"/>
                <a:cs typeface="Calibri" panose="020F0502020204030204" pitchFamily="34" charset="0"/>
              </a:rPr>
              <a:t>- gemtuzumab ozogamicin</a:t>
            </a:r>
          </a:p>
          <a:p>
            <a:pPr lvl="1"/>
            <a:r>
              <a:rPr lang="en-CA" sz="2200" b="1">
                <a:solidFill>
                  <a:schemeClr val="tx1">
                    <a:lumMod val="65000"/>
                    <a:lumOff val="35000"/>
                  </a:schemeClr>
                </a:solidFill>
                <a:latin typeface="Calibri" panose="020F0502020204030204" pitchFamily="34" charset="0"/>
                <a:cs typeface="Calibri" panose="020F0502020204030204" pitchFamily="34" charset="0"/>
              </a:rPr>
              <a:t>Oral HMA </a:t>
            </a:r>
            <a:r>
              <a:rPr lang="en-CA" sz="2200">
                <a:solidFill>
                  <a:schemeClr val="tx1">
                    <a:lumMod val="65000"/>
                    <a:lumOff val="35000"/>
                  </a:schemeClr>
                </a:solidFill>
                <a:latin typeface="Calibri" panose="020F0502020204030204" pitchFamily="34" charset="0"/>
                <a:cs typeface="Calibri" panose="020F0502020204030204" pitchFamily="34" charset="0"/>
              </a:rPr>
              <a:t>– azacytidine</a:t>
            </a:r>
          </a:p>
          <a:p>
            <a:pPr lvl="1"/>
            <a:r>
              <a:rPr lang="en-CA" sz="2200" b="1">
                <a:solidFill>
                  <a:schemeClr val="tx1">
                    <a:lumMod val="65000"/>
                    <a:lumOff val="35000"/>
                  </a:schemeClr>
                </a:solidFill>
                <a:latin typeface="Calibri" panose="020F0502020204030204" pitchFamily="34" charset="0"/>
                <a:cs typeface="Calibri" panose="020F0502020204030204" pitchFamily="34" charset="0"/>
              </a:rPr>
              <a:t>L</a:t>
            </a:r>
            <a:r>
              <a:rPr lang="en-CA" sz="2200" b="1" i="0">
                <a:solidFill>
                  <a:schemeClr val="tx1">
                    <a:lumMod val="65000"/>
                    <a:lumOff val="35000"/>
                  </a:schemeClr>
                </a:solidFill>
                <a:effectLst/>
                <a:latin typeface="Calibri" panose="020F0502020204030204" pitchFamily="34" charset="0"/>
                <a:cs typeface="Calibri" panose="020F0502020204030204" pitchFamily="34" charset="0"/>
              </a:rPr>
              <a:t>iposomal cytarabine</a:t>
            </a:r>
            <a:r>
              <a:rPr lang="en-CA" sz="2200" b="0" i="0">
                <a:solidFill>
                  <a:schemeClr val="tx1">
                    <a:lumMod val="65000"/>
                    <a:lumOff val="35000"/>
                  </a:schemeClr>
                </a:solidFill>
                <a:effectLst/>
                <a:latin typeface="Calibri" panose="020F0502020204030204" pitchFamily="34" charset="0"/>
                <a:cs typeface="Calibri" panose="020F0502020204030204" pitchFamily="34" charset="0"/>
              </a:rPr>
              <a:t>-daunorubicin </a:t>
            </a:r>
            <a:r>
              <a:rPr lang="en-CA" sz="2200">
                <a:solidFill>
                  <a:schemeClr val="tx1">
                    <a:lumMod val="65000"/>
                    <a:lumOff val="35000"/>
                  </a:schemeClr>
                </a:solidFill>
                <a:latin typeface="Calibri" panose="020F0502020204030204" pitchFamily="34" charset="0"/>
                <a:cs typeface="Calibri" panose="020F0502020204030204" pitchFamily="34" charset="0"/>
              </a:rPr>
              <a:t>- CPX351</a:t>
            </a:r>
          </a:p>
          <a:p>
            <a:pPr lvl="1"/>
            <a:r>
              <a:rPr lang="en-CA" sz="2200" b="1">
                <a:solidFill>
                  <a:schemeClr val="tx1">
                    <a:lumMod val="65000"/>
                    <a:lumOff val="35000"/>
                  </a:schemeClr>
                </a:solidFill>
                <a:latin typeface="Calibri" panose="020F0502020204030204" pitchFamily="34" charset="0"/>
                <a:cs typeface="Calibri" panose="020F0502020204030204" pitchFamily="34" charset="0"/>
              </a:rPr>
              <a:t>Hedgehog inhibitor </a:t>
            </a:r>
            <a:r>
              <a:rPr lang="en-CA" sz="2200">
                <a:solidFill>
                  <a:schemeClr val="tx1">
                    <a:lumMod val="65000"/>
                    <a:lumOff val="35000"/>
                  </a:schemeClr>
                </a:solidFill>
                <a:latin typeface="Calibri" panose="020F0502020204030204" pitchFamily="34" charset="0"/>
                <a:cs typeface="Calibri" panose="020F0502020204030204" pitchFamily="34" charset="0"/>
              </a:rPr>
              <a:t>– glasdegib</a:t>
            </a:r>
          </a:p>
          <a:p>
            <a:pPr lvl="1"/>
            <a:r>
              <a:rPr lang="en-CA" sz="2200" b="1">
                <a:solidFill>
                  <a:schemeClr val="tx1">
                    <a:lumMod val="65000"/>
                    <a:lumOff val="35000"/>
                  </a:schemeClr>
                </a:solidFill>
                <a:latin typeface="Calibri" panose="020F0502020204030204" pitchFamily="34" charset="0"/>
                <a:cs typeface="Calibri" panose="020F0502020204030204" pitchFamily="34" charset="0"/>
              </a:rPr>
              <a:t>Menin inhibitor- </a:t>
            </a:r>
            <a:r>
              <a:rPr lang="en-CA" sz="2200" err="1">
                <a:solidFill>
                  <a:schemeClr val="tx1">
                    <a:lumMod val="65000"/>
                    <a:lumOff val="35000"/>
                  </a:schemeClr>
                </a:solidFill>
                <a:latin typeface="Calibri" panose="020F0502020204030204" pitchFamily="34" charset="0"/>
                <a:cs typeface="Calibri" panose="020F0502020204030204" pitchFamily="34" charset="0"/>
              </a:rPr>
              <a:t>revumenib</a:t>
            </a:r>
            <a:endParaRPr lang="en-CA" sz="2200">
              <a:solidFill>
                <a:schemeClr val="tx1">
                  <a:lumMod val="65000"/>
                  <a:lumOff val="35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8FE353E-B4D1-4AC2-B748-1232F4D91D35}"/>
              </a:ext>
            </a:extLst>
          </p:cNvPr>
          <p:cNvSpPr txBox="1"/>
          <p:nvPr/>
        </p:nvSpPr>
        <p:spPr>
          <a:xfrm>
            <a:off x="3733801" y="5257562"/>
            <a:ext cx="696791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FLT3 - tyrosine Fms-like tyrosine kinase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IDH1 -isocitrate dehydrogenase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IDH2 -isocitrate dehydrogenase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BCL-2 - </a:t>
            </a:r>
            <a:r>
              <a:rPr kumimoji="0" lang="en-US" sz="1400" b="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broad-spectrum B cell lymphoma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HMA – Hypomethylating agents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a:solidFill>
                  <a:schemeClr val="tx1">
                    <a:lumMod val="65000"/>
                    <a:lumOff val="35000"/>
                  </a:schemeClr>
                </a:solidFill>
                <a:latin typeface="Calibri" panose="020F0502020204030204" pitchFamily="34" charset="0"/>
                <a:cs typeface="Calibri" panose="020F0502020204030204" pitchFamily="34" charset="0"/>
              </a:rPr>
              <a:t>NPM1, KMT2A- menin 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*only “</a:t>
            </a:r>
            <a:r>
              <a:rPr kumimoji="0" lang="en-CA" sz="1400" b="0" i="0" u="none" strike="noStrike" kern="1200" cap="none" spc="0" normalizeH="0" baseline="0" noProof="0" err="1">
                <a:ln>
                  <a:noFill/>
                </a:ln>
                <a:solidFill>
                  <a:schemeClr val="tx1">
                    <a:lumMod val="65000"/>
                    <a:lumOff val="35000"/>
                  </a:schemeClr>
                </a:solidFill>
                <a:effectLst/>
                <a:uLnTx/>
                <a:uFillTx/>
                <a:latin typeface="Calibri" panose="020F0502020204030204" pitchFamily="34" charset="0"/>
                <a:cs typeface="Calibri" panose="020F0502020204030204" pitchFamily="34" charset="0"/>
              </a:rPr>
              <a:t>ib</a:t>
            </a:r>
            <a:r>
              <a:rPr kumimoji="0" lang="en-CA" sz="1400" b="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drug not metabolized through CYP3A4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22318507-B824-199C-8150-1DD55D701D4A}"/>
              </a:ext>
            </a:extLst>
          </p:cNvPr>
          <p:cNvSpPr>
            <a:spLocks noGrp="1"/>
          </p:cNvSpPr>
          <p:nvPr>
            <p:ph type="title"/>
          </p:nvPr>
        </p:nvSpPr>
        <p:spPr>
          <a:xfrm>
            <a:off x="252919" y="1123838"/>
            <a:ext cx="2947482" cy="3544416"/>
          </a:xfrm>
          <a:noFill/>
        </p:spPr>
        <p:txBody>
          <a:bodyPr>
            <a:normAutofit/>
          </a:bodyPr>
          <a:lstStyle/>
          <a:p>
            <a:pPr algn="ctr"/>
            <a:r>
              <a:rPr lang="en-CA" b="1" dirty="0">
                <a:latin typeface="Calibri" panose="020F0502020204030204" pitchFamily="34" charset="0"/>
                <a:cs typeface="Calibri" panose="020F0502020204030204" pitchFamily="34" charset="0"/>
              </a:rPr>
              <a:t>12 new agents with AML indications </a:t>
            </a:r>
            <a:br>
              <a:rPr lang="en-CA" b="1" dirty="0">
                <a:latin typeface="Calibri" panose="020F0502020204030204" pitchFamily="34" charset="0"/>
                <a:cs typeface="Calibri" panose="020F0502020204030204" pitchFamily="34" charset="0"/>
              </a:rPr>
            </a:br>
            <a:r>
              <a:rPr lang="en-CA" b="1" dirty="0">
                <a:latin typeface="Calibri" panose="020F0502020204030204" pitchFamily="34" charset="0"/>
                <a:cs typeface="Calibri" panose="020F0502020204030204" pitchFamily="34" charset="0"/>
              </a:rPr>
              <a:t>since 2017 (FDA)</a:t>
            </a:r>
            <a:br>
              <a:rPr lang="en-CA" b="1" dirty="0">
                <a:latin typeface="Calibri" panose="020F0502020204030204" pitchFamily="34" charset="0"/>
                <a:cs typeface="Calibri" panose="020F0502020204030204" pitchFamily="34" charset="0"/>
              </a:rPr>
            </a:br>
            <a:endParaRPr lang="en-CA" b="1"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3BC4542-1D5A-D32B-8964-784CBC0EAC58}"/>
              </a:ext>
            </a:extLst>
          </p:cNvPr>
          <p:cNvSpPr txBox="1"/>
          <p:nvPr/>
        </p:nvSpPr>
        <p:spPr>
          <a:xfrm>
            <a:off x="334268" y="4464459"/>
            <a:ext cx="2947482" cy="1477328"/>
          </a:xfrm>
          <a:prstGeom prst="rect">
            <a:avLst/>
          </a:prstGeom>
          <a:noFill/>
        </p:spPr>
        <p:txBody>
          <a:bodyPr wrap="square" rtlCol="0">
            <a:spAutoFit/>
          </a:bodyPr>
          <a:lstStyle/>
          <a:p>
            <a:pPr algn="l"/>
            <a:r>
              <a:rPr lang="en-GB">
                <a:solidFill>
                  <a:schemeClr val="bg1"/>
                </a:solidFill>
                <a:latin typeface="Calibri" panose="020F0502020204030204" pitchFamily="34" charset="0"/>
                <a:cs typeface="Calibri" panose="020F0502020204030204" pitchFamily="34" charset="0"/>
              </a:rPr>
              <a:t>Dilemma: How can these life-saving drugs be used safely with triazoles in a population of patients at high risk for invasive fungal disease?</a:t>
            </a:r>
          </a:p>
        </p:txBody>
      </p:sp>
    </p:spTree>
    <p:extLst>
      <p:ext uri="{BB962C8B-B14F-4D97-AF65-F5344CB8AC3E}">
        <p14:creationId xmlns:p14="http://schemas.microsoft.com/office/powerpoint/2010/main" val="344362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7F81-8E5D-DD09-1516-9078FEA38C9B}"/>
              </a:ext>
            </a:extLst>
          </p:cNvPr>
          <p:cNvSpPr>
            <a:spLocks noGrp="1"/>
          </p:cNvSpPr>
          <p:nvPr>
            <p:ph type="title"/>
          </p:nvPr>
        </p:nvSpPr>
        <p:spPr>
          <a:xfrm>
            <a:off x="252919" y="1123837"/>
            <a:ext cx="2947482" cy="3221427"/>
          </a:xfrm>
        </p:spPr>
        <p:txBody>
          <a:bodyPr>
            <a:normAutofit/>
          </a:bodyPr>
          <a:lstStyle/>
          <a:p>
            <a:r>
              <a:rPr lang="en-GB" sz="2800" b="1"/>
              <a:t>Some interactions are complex</a:t>
            </a:r>
            <a:br>
              <a:rPr lang="en-GB" sz="2800"/>
            </a:br>
            <a:br>
              <a:rPr lang="en-GB" sz="2800"/>
            </a:br>
            <a:r>
              <a:rPr lang="en-GB" sz="2800"/>
              <a:t>FLT3-inhibitor midostaurin</a:t>
            </a:r>
          </a:p>
        </p:txBody>
      </p:sp>
      <p:sp>
        <p:nvSpPr>
          <p:cNvPr id="4" name="TextBox 3">
            <a:extLst>
              <a:ext uri="{FF2B5EF4-FFF2-40B4-BE49-F238E27FC236}">
                <a16:creationId xmlns:a16="http://schemas.microsoft.com/office/drawing/2014/main" id="{F9123661-3095-0C6F-E444-AFFE09E471A7}"/>
              </a:ext>
            </a:extLst>
          </p:cNvPr>
          <p:cNvSpPr txBox="1"/>
          <p:nvPr/>
        </p:nvSpPr>
        <p:spPr>
          <a:xfrm>
            <a:off x="6567655" y="2821124"/>
            <a:ext cx="1208985" cy="738664"/>
          </a:xfrm>
          <a:prstGeom prst="rect">
            <a:avLst/>
          </a:prstGeom>
          <a:noFill/>
          <a:ln>
            <a:noFill/>
          </a:ln>
        </p:spPr>
        <p:txBody>
          <a:bodyPr wrap="none" rtlCol="0">
            <a:spAutoFit/>
          </a:bodyPr>
          <a:lstStyle/>
          <a:p>
            <a:r>
              <a:rPr lang="it-IT" sz="1400" b="1">
                <a:latin typeface="Arial" panose="020B0604020202020204" pitchFamily="34" charset="0"/>
                <a:ea typeface="Roboto" panose="02000000000000000000" pitchFamily="2" charset="0"/>
                <a:cs typeface="Arial" panose="020B0604020202020204" pitchFamily="34" charset="0"/>
              </a:rPr>
              <a:t>midostaurin</a:t>
            </a:r>
          </a:p>
          <a:p>
            <a:r>
              <a:rPr lang="it-IT" sz="1400">
                <a:latin typeface="Arial" panose="020B0604020202020204" pitchFamily="34" charset="0"/>
                <a:ea typeface="Roboto" panose="02000000000000000000" pitchFamily="2" charset="0"/>
                <a:cs typeface="Arial" panose="020B0604020202020204" pitchFamily="34" charset="0"/>
              </a:rPr>
              <a:t>t½ 20.5h</a:t>
            </a:r>
            <a:endParaRPr lang="en-US" sz="1400">
              <a:latin typeface="Arial" panose="020B0604020202020204" pitchFamily="34" charset="0"/>
              <a:ea typeface="Roboto" panose="02000000000000000000" pitchFamily="2" charset="0"/>
              <a:cs typeface="Arial" panose="020B0604020202020204" pitchFamily="34" charset="0"/>
            </a:endParaRPr>
          </a:p>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5" name="TextBox 4">
            <a:extLst>
              <a:ext uri="{FF2B5EF4-FFF2-40B4-BE49-F238E27FC236}">
                <a16:creationId xmlns:a16="http://schemas.microsoft.com/office/drawing/2014/main" id="{D8503E7E-5C16-5D06-E6B5-BB3EFD9DD4D7}"/>
              </a:ext>
            </a:extLst>
          </p:cNvPr>
          <p:cNvSpPr txBox="1"/>
          <p:nvPr/>
        </p:nvSpPr>
        <p:spPr>
          <a:xfrm>
            <a:off x="4197449" y="2821124"/>
            <a:ext cx="1617751" cy="738664"/>
          </a:xfrm>
          <a:prstGeom prst="rect">
            <a:avLst/>
          </a:prstGeom>
          <a:noFill/>
          <a:ln>
            <a:noFill/>
          </a:ln>
        </p:spPr>
        <p:txBody>
          <a:bodyPr wrap="none" rtlCol="0">
            <a:spAutoFit/>
          </a:bodyPr>
          <a:lstStyle/>
          <a:p>
            <a:r>
              <a:rPr lang="it-IT" sz="1400" b="1">
                <a:latin typeface="Arial" panose="020B0604020202020204" pitchFamily="34" charset="0"/>
                <a:ea typeface="Roboto" panose="02000000000000000000" pitchFamily="2" charset="0"/>
                <a:cs typeface="Arial" panose="020B0604020202020204" pitchFamily="34" charset="0"/>
              </a:rPr>
              <a:t>CPG6221 </a:t>
            </a:r>
          </a:p>
          <a:p>
            <a:r>
              <a:rPr lang="it-IT" sz="1400">
                <a:latin typeface="Arial" panose="020B0604020202020204" pitchFamily="34" charset="0"/>
                <a:ea typeface="Roboto" panose="02000000000000000000" pitchFamily="2" charset="0"/>
                <a:cs typeface="Arial" panose="020B0604020202020204" pitchFamily="34" charset="0"/>
              </a:rPr>
              <a:t>(O-demethylation)</a:t>
            </a:r>
          </a:p>
          <a:p>
            <a:r>
              <a:rPr lang="it-IT" sz="1400">
                <a:latin typeface="Arial" panose="020B0604020202020204" pitchFamily="34" charset="0"/>
                <a:ea typeface="Roboto" panose="02000000000000000000" pitchFamily="2" charset="0"/>
                <a:cs typeface="Arial" panose="020B0604020202020204" pitchFamily="34" charset="0"/>
              </a:rPr>
              <a:t>t½ 32.3h</a:t>
            </a:r>
            <a:endParaRPr lang="en-US" sz="1400">
              <a:latin typeface="Arial" panose="020B0604020202020204" pitchFamily="34" charset="0"/>
              <a:ea typeface="Roboto" panose="02000000000000000000" pitchFamily="2" charset="0"/>
              <a:cs typeface="Arial" panose="020B0604020202020204" pitchFamily="34" charset="0"/>
            </a:endParaRPr>
          </a:p>
        </p:txBody>
      </p:sp>
      <p:grpSp>
        <p:nvGrpSpPr>
          <p:cNvPr id="6" name="Group 5">
            <a:extLst>
              <a:ext uri="{FF2B5EF4-FFF2-40B4-BE49-F238E27FC236}">
                <a16:creationId xmlns:a16="http://schemas.microsoft.com/office/drawing/2014/main" id="{A12DA30B-FC2E-1661-7E82-0673C6F53871}"/>
              </a:ext>
            </a:extLst>
          </p:cNvPr>
          <p:cNvGrpSpPr/>
          <p:nvPr/>
        </p:nvGrpSpPr>
        <p:grpSpPr>
          <a:xfrm>
            <a:off x="4371860" y="797107"/>
            <a:ext cx="1276037" cy="1821583"/>
            <a:chOff x="720610" y="1671932"/>
            <a:chExt cx="1125548" cy="1680844"/>
          </a:xfrm>
          <a:solidFill>
            <a:schemeClr val="tx1"/>
          </a:solidFill>
        </p:grpSpPr>
        <p:sp>
          <p:nvSpPr>
            <p:cNvPr id="7" name="Freeform 112">
              <a:extLst>
                <a:ext uri="{FF2B5EF4-FFF2-40B4-BE49-F238E27FC236}">
                  <a16:creationId xmlns:a16="http://schemas.microsoft.com/office/drawing/2014/main" id="{36FA21E2-9ADA-0A1C-18F5-F72768A7B746}"/>
                </a:ext>
              </a:extLst>
            </p:cNvPr>
            <p:cNvSpPr>
              <a:spLocks/>
            </p:cNvSpPr>
            <p:nvPr/>
          </p:nvSpPr>
          <p:spPr bwMode="auto">
            <a:xfrm>
              <a:off x="1001037" y="2867609"/>
              <a:ext cx="40976" cy="108599"/>
            </a:xfrm>
            <a:custGeom>
              <a:avLst/>
              <a:gdLst>
                <a:gd name="T0" fmla="*/ 29 w 167"/>
                <a:gd name="T1" fmla="*/ 0 h 408"/>
                <a:gd name="T2" fmla="*/ 29 w 167"/>
                <a:gd name="T3" fmla="*/ 0 h 408"/>
                <a:gd name="T4" fmla="*/ 167 w 167"/>
                <a:gd name="T5" fmla="*/ 398 h 408"/>
                <a:gd name="T6" fmla="*/ 138 w 167"/>
                <a:gd name="T7" fmla="*/ 408 h 408"/>
                <a:gd name="T8" fmla="*/ 0 w 167"/>
                <a:gd name="T9" fmla="*/ 10 h 408"/>
                <a:gd name="T10" fmla="*/ 29 w 167"/>
                <a:gd name="T11" fmla="*/ 0 h 408"/>
              </a:gdLst>
              <a:ahLst/>
              <a:cxnLst>
                <a:cxn ang="0">
                  <a:pos x="T0" y="T1"/>
                </a:cxn>
                <a:cxn ang="0">
                  <a:pos x="T2" y="T3"/>
                </a:cxn>
                <a:cxn ang="0">
                  <a:pos x="T4" y="T5"/>
                </a:cxn>
                <a:cxn ang="0">
                  <a:pos x="T6" y="T7"/>
                </a:cxn>
                <a:cxn ang="0">
                  <a:pos x="T8" y="T9"/>
                </a:cxn>
                <a:cxn ang="0">
                  <a:pos x="T10" y="T11"/>
                </a:cxn>
              </a:cxnLst>
              <a:rect l="0" t="0" r="r" b="b"/>
              <a:pathLst>
                <a:path w="167" h="408">
                  <a:moveTo>
                    <a:pt x="29" y="0"/>
                  </a:moveTo>
                  <a:lnTo>
                    <a:pt x="29" y="0"/>
                  </a:lnTo>
                  <a:lnTo>
                    <a:pt x="167" y="398"/>
                  </a:lnTo>
                  <a:lnTo>
                    <a:pt x="138" y="408"/>
                  </a:lnTo>
                  <a:lnTo>
                    <a:pt x="0" y="10"/>
                  </a:lnTo>
                  <a:lnTo>
                    <a:pt x="29"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8" name="Freeform 113">
              <a:extLst>
                <a:ext uri="{FF2B5EF4-FFF2-40B4-BE49-F238E27FC236}">
                  <a16:creationId xmlns:a16="http://schemas.microsoft.com/office/drawing/2014/main" id="{FDD026AA-C988-CC25-7754-0CA922DA23F7}"/>
                </a:ext>
              </a:extLst>
            </p:cNvPr>
            <p:cNvSpPr>
              <a:spLocks/>
            </p:cNvSpPr>
            <p:nvPr/>
          </p:nvSpPr>
          <p:spPr bwMode="auto">
            <a:xfrm>
              <a:off x="1035609" y="2853506"/>
              <a:ext cx="39695" cy="108599"/>
            </a:xfrm>
            <a:custGeom>
              <a:avLst/>
              <a:gdLst>
                <a:gd name="T0" fmla="*/ 28 w 166"/>
                <a:gd name="T1" fmla="*/ 0 h 406"/>
                <a:gd name="T2" fmla="*/ 28 w 166"/>
                <a:gd name="T3" fmla="*/ 0 h 406"/>
                <a:gd name="T4" fmla="*/ 166 w 166"/>
                <a:gd name="T5" fmla="*/ 396 h 406"/>
                <a:gd name="T6" fmla="*/ 138 w 166"/>
                <a:gd name="T7" fmla="*/ 406 h 406"/>
                <a:gd name="T8" fmla="*/ 0 w 166"/>
                <a:gd name="T9" fmla="*/ 10 h 406"/>
                <a:gd name="T10" fmla="*/ 28 w 166"/>
                <a:gd name="T11" fmla="*/ 0 h 406"/>
              </a:gdLst>
              <a:ahLst/>
              <a:cxnLst>
                <a:cxn ang="0">
                  <a:pos x="T0" y="T1"/>
                </a:cxn>
                <a:cxn ang="0">
                  <a:pos x="T2" y="T3"/>
                </a:cxn>
                <a:cxn ang="0">
                  <a:pos x="T4" y="T5"/>
                </a:cxn>
                <a:cxn ang="0">
                  <a:pos x="T6" y="T7"/>
                </a:cxn>
                <a:cxn ang="0">
                  <a:pos x="T8" y="T9"/>
                </a:cxn>
                <a:cxn ang="0">
                  <a:pos x="T10" y="T11"/>
                </a:cxn>
              </a:cxnLst>
              <a:rect l="0" t="0" r="r" b="b"/>
              <a:pathLst>
                <a:path w="166" h="406">
                  <a:moveTo>
                    <a:pt x="28" y="0"/>
                  </a:moveTo>
                  <a:lnTo>
                    <a:pt x="28" y="0"/>
                  </a:lnTo>
                  <a:lnTo>
                    <a:pt x="166" y="396"/>
                  </a:lnTo>
                  <a:lnTo>
                    <a:pt x="138" y="406"/>
                  </a:lnTo>
                  <a:lnTo>
                    <a:pt x="0" y="10"/>
                  </a:lnTo>
                  <a:lnTo>
                    <a:pt x="28"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9" name="Freeform 114">
              <a:extLst>
                <a:ext uri="{FF2B5EF4-FFF2-40B4-BE49-F238E27FC236}">
                  <a16:creationId xmlns:a16="http://schemas.microsoft.com/office/drawing/2014/main" id="{4800495A-24C9-F759-E828-B1DEE9F10182}"/>
                </a:ext>
              </a:extLst>
            </p:cNvPr>
            <p:cNvSpPr>
              <a:spLocks/>
            </p:cNvSpPr>
            <p:nvPr/>
          </p:nvSpPr>
          <p:spPr bwMode="auto">
            <a:xfrm>
              <a:off x="956219" y="2953641"/>
              <a:ext cx="98598" cy="125523"/>
            </a:xfrm>
            <a:custGeom>
              <a:avLst/>
              <a:gdLst>
                <a:gd name="T0" fmla="*/ 405 w 405"/>
                <a:gd name="T1" fmla="*/ 19 h 471"/>
                <a:gd name="T2" fmla="*/ 405 w 405"/>
                <a:gd name="T3" fmla="*/ 19 h 471"/>
                <a:gd name="T4" fmla="*/ 23 w 405"/>
                <a:gd name="T5" fmla="*/ 471 h 471"/>
                <a:gd name="T6" fmla="*/ 0 w 405"/>
                <a:gd name="T7" fmla="*/ 451 h 471"/>
                <a:gd name="T8" fmla="*/ 383 w 405"/>
                <a:gd name="T9" fmla="*/ 0 h 471"/>
                <a:gd name="T10" fmla="*/ 405 w 405"/>
                <a:gd name="T11" fmla="*/ 19 h 471"/>
              </a:gdLst>
              <a:ahLst/>
              <a:cxnLst>
                <a:cxn ang="0">
                  <a:pos x="T0" y="T1"/>
                </a:cxn>
                <a:cxn ang="0">
                  <a:pos x="T2" y="T3"/>
                </a:cxn>
                <a:cxn ang="0">
                  <a:pos x="T4" y="T5"/>
                </a:cxn>
                <a:cxn ang="0">
                  <a:pos x="T6" y="T7"/>
                </a:cxn>
                <a:cxn ang="0">
                  <a:pos x="T8" y="T9"/>
                </a:cxn>
                <a:cxn ang="0">
                  <a:pos x="T10" y="T11"/>
                </a:cxn>
              </a:cxnLst>
              <a:rect l="0" t="0" r="r" b="b"/>
              <a:pathLst>
                <a:path w="405" h="471">
                  <a:moveTo>
                    <a:pt x="405" y="19"/>
                  </a:moveTo>
                  <a:lnTo>
                    <a:pt x="405" y="19"/>
                  </a:lnTo>
                  <a:lnTo>
                    <a:pt x="23" y="471"/>
                  </a:lnTo>
                  <a:lnTo>
                    <a:pt x="0" y="451"/>
                  </a:lnTo>
                  <a:lnTo>
                    <a:pt x="383" y="0"/>
                  </a:lnTo>
                  <a:lnTo>
                    <a:pt x="405" y="19"/>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0" name="Freeform 115">
              <a:extLst>
                <a:ext uri="{FF2B5EF4-FFF2-40B4-BE49-F238E27FC236}">
                  <a16:creationId xmlns:a16="http://schemas.microsoft.com/office/drawing/2014/main" id="{CEABDBFF-B56B-BFBF-DE12-2120792D1EFA}"/>
                </a:ext>
              </a:extLst>
            </p:cNvPr>
            <p:cNvSpPr>
              <a:spLocks/>
            </p:cNvSpPr>
            <p:nvPr/>
          </p:nvSpPr>
          <p:spPr bwMode="auto">
            <a:xfrm>
              <a:off x="1050975" y="2952231"/>
              <a:ext cx="101159" cy="28207"/>
            </a:xfrm>
            <a:custGeom>
              <a:avLst/>
              <a:gdLst>
                <a:gd name="T0" fmla="*/ 6 w 416"/>
                <a:gd name="T1" fmla="*/ 0 h 105"/>
                <a:gd name="T2" fmla="*/ 6 w 416"/>
                <a:gd name="T3" fmla="*/ 0 h 105"/>
                <a:gd name="T4" fmla="*/ 416 w 416"/>
                <a:gd name="T5" fmla="*/ 76 h 105"/>
                <a:gd name="T6" fmla="*/ 411 w 416"/>
                <a:gd name="T7" fmla="*/ 105 h 105"/>
                <a:gd name="T8" fmla="*/ 0 w 416"/>
                <a:gd name="T9" fmla="*/ 29 h 105"/>
                <a:gd name="T10" fmla="*/ 6 w 416"/>
                <a:gd name="T11" fmla="*/ 0 h 105"/>
              </a:gdLst>
              <a:ahLst/>
              <a:cxnLst>
                <a:cxn ang="0">
                  <a:pos x="T0" y="T1"/>
                </a:cxn>
                <a:cxn ang="0">
                  <a:pos x="T2" y="T3"/>
                </a:cxn>
                <a:cxn ang="0">
                  <a:pos x="T4" y="T5"/>
                </a:cxn>
                <a:cxn ang="0">
                  <a:pos x="T6" y="T7"/>
                </a:cxn>
                <a:cxn ang="0">
                  <a:pos x="T8" y="T9"/>
                </a:cxn>
                <a:cxn ang="0">
                  <a:pos x="T10" y="T11"/>
                </a:cxn>
              </a:cxnLst>
              <a:rect l="0" t="0" r="r" b="b"/>
              <a:pathLst>
                <a:path w="416" h="105">
                  <a:moveTo>
                    <a:pt x="6" y="0"/>
                  </a:moveTo>
                  <a:lnTo>
                    <a:pt x="6" y="0"/>
                  </a:lnTo>
                  <a:lnTo>
                    <a:pt x="416" y="76"/>
                  </a:lnTo>
                  <a:lnTo>
                    <a:pt x="411" y="105"/>
                  </a:lnTo>
                  <a:lnTo>
                    <a:pt x="0" y="29"/>
                  </a:lnTo>
                  <a:lnTo>
                    <a:pt x="6"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1" name="Freeform 116">
              <a:extLst>
                <a:ext uri="{FF2B5EF4-FFF2-40B4-BE49-F238E27FC236}">
                  <a16:creationId xmlns:a16="http://schemas.microsoft.com/office/drawing/2014/main" id="{6A85BC56-45D6-3FB5-B64D-81E14A1DCD7D}"/>
                </a:ext>
              </a:extLst>
            </p:cNvPr>
            <p:cNvSpPr>
              <a:spLocks/>
            </p:cNvSpPr>
            <p:nvPr/>
          </p:nvSpPr>
          <p:spPr bwMode="auto">
            <a:xfrm>
              <a:off x="816647" y="3043905"/>
              <a:ext cx="143415" cy="36670"/>
            </a:xfrm>
            <a:custGeom>
              <a:avLst/>
              <a:gdLst>
                <a:gd name="T0" fmla="*/ 589 w 594"/>
                <a:gd name="T1" fmla="*/ 138 h 138"/>
                <a:gd name="T2" fmla="*/ 589 w 594"/>
                <a:gd name="T3" fmla="*/ 138 h 138"/>
                <a:gd name="T4" fmla="*/ 0 w 594"/>
                <a:gd name="T5" fmla="*/ 29 h 138"/>
                <a:gd name="T6" fmla="*/ 6 w 594"/>
                <a:gd name="T7" fmla="*/ 0 h 138"/>
                <a:gd name="T8" fmla="*/ 594 w 594"/>
                <a:gd name="T9" fmla="*/ 108 h 138"/>
                <a:gd name="T10" fmla="*/ 589 w 594"/>
                <a:gd name="T11" fmla="*/ 138 h 138"/>
              </a:gdLst>
              <a:ahLst/>
              <a:cxnLst>
                <a:cxn ang="0">
                  <a:pos x="T0" y="T1"/>
                </a:cxn>
                <a:cxn ang="0">
                  <a:pos x="T2" y="T3"/>
                </a:cxn>
                <a:cxn ang="0">
                  <a:pos x="T4" y="T5"/>
                </a:cxn>
                <a:cxn ang="0">
                  <a:pos x="T6" y="T7"/>
                </a:cxn>
                <a:cxn ang="0">
                  <a:pos x="T8" y="T9"/>
                </a:cxn>
                <a:cxn ang="0">
                  <a:pos x="T10" y="T11"/>
                </a:cxn>
              </a:cxnLst>
              <a:rect l="0" t="0" r="r" b="b"/>
              <a:pathLst>
                <a:path w="594" h="138">
                  <a:moveTo>
                    <a:pt x="589" y="138"/>
                  </a:moveTo>
                  <a:lnTo>
                    <a:pt x="589" y="138"/>
                  </a:lnTo>
                  <a:lnTo>
                    <a:pt x="0" y="29"/>
                  </a:lnTo>
                  <a:lnTo>
                    <a:pt x="6" y="0"/>
                  </a:lnTo>
                  <a:lnTo>
                    <a:pt x="594" y="108"/>
                  </a:lnTo>
                  <a:lnTo>
                    <a:pt x="589" y="13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2" name="Freeform 117">
              <a:extLst>
                <a:ext uri="{FF2B5EF4-FFF2-40B4-BE49-F238E27FC236}">
                  <a16:creationId xmlns:a16="http://schemas.microsoft.com/office/drawing/2014/main" id="{49AB723F-769D-42BB-EBD3-A25D408AE7D3}"/>
                </a:ext>
              </a:extLst>
            </p:cNvPr>
            <p:cNvSpPr>
              <a:spLocks/>
            </p:cNvSpPr>
            <p:nvPr/>
          </p:nvSpPr>
          <p:spPr bwMode="auto">
            <a:xfrm>
              <a:off x="956219" y="3076344"/>
              <a:ext cx="55061" cy="152320"/>
            </a:xfrm>
            <a:custGeom>
              <a:avLst/>
              <a:gdLst>
                <a:gd name="T0" fmla="*/ 28 w 228"/>
                <a:gd name="T1" fmla="*/ 0 h 575"/>
                <a:gd name="T2" fmla="*/ 28 w 228"/>
                <a:gd name="T3" fmla="*/ 0 h 575"/>
                <a:gd name="T4" fmla="*/ 228 w 228"/>
                <a:gd name="T5" fmla="*/ 565 h 575"/>
                <a:gd name="T6" fmla="*/ 200 w 228"/>
                <a:gd name="T7" fmla="*/ 575 h 575"/>
                <a:gd name="T8" fmla="*/ 0 w 228"/>
                <a:gd name="T9" fmla="*/ 10 h 575"/>
                <a:gd name="T10" fmla="*/ 28 w 228"/>
                <a:gd name="T11" fmla="*/ 0 h 575"/>
              </a:gdLst>
              <a:ahLst/>
              <a:cxnLst>
                <a:cxn ang="0">
                  <a:pos x="T0" y="T1"/>
                </a:cxn>
                <a:cxn ang="0">
                  <a:pos x="T2" y="T3"/>
                </a:cxn>
                <a:cxn ang="0">
                  <a:pos x="T4" y="T5"/>
                </a:cxn>
                <a:cxn ang="0">
                  <a:pos x="T6" y="T7"/>
                </a:cxn>
                <a:cxn ang="0">
                  <a:pos x="T8" y="T9"/>
                </a:cxn>
                <a:cxn ang="0">
                  <a:pos x="T10" y="T11"/>
                </a:cxn>
              </a:cxnLst>
              <a:rect l="0" t="0" r="r" b="b"/>
              <a:pathLst>
                <a:path w="228" h="575">
                  <a:moveTo>
                    <a:pt x="28" y="0"/>
                  </a:moveTo>
                  <a:lnTo>
                    <a:pt x="28" y="0"/>
                  </a:lnTo>
                  <a:lnTo>
                    <a:pt x="228" y="565"/>
                  </a:lnTo>
                  <a:lnTo>
                    <a:pt x="200" y="575"/>
                  </a:lnTo>
                  <a:lnTo>
                    <a:pt x="0" y="10"/>
                  </a:lnTo>
                  <a:lnTo>
                    <a:pt x="28"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3" name="Freeform 118">
              <a:extLst>
                <a:ext uri="{FF2B5EF4-FFF2-40B4-BE49-F238E27FC236}">
                  <a16:creationId xmlns:a16="http://schemas.microsoft.com/office/drawing/2014/main" id="{DC820EFC-2F14-9439-485B-708CC95EB2F1}"/>
                </a:ext>
              </a:extLst>
            </p:cNvPr>
            <p:cNvSpPr>
              <a:spLocks/>
            </p:cNvSpPr>
            <p:nvPr/>
          </p:nvSpPr>
          <p:spPr bwMode="auto">
            <a:xfrm>
              <a:off x="928048" y="3110192"/>
              <a:ext cx="42256" cy="111419"/>
            </a:xfrm>
            <a:custGeom>
              <a:avLst/>
              <a:gdLst>
                <a:gd name="T0" fmla="*/ 28 w 170"/>
                <a:gd name="T1" fmla="*/ 0 h 413"/>
                <a:gd name="T2" fmla="*/ 28 w 170"/>
                <a:gd name="T3" fmla="*/ 0 h 413"/>
                <a:gd name="T4" fmla="*/ 170 w 170"/>
                <a:gd name="T5" fmla="*/ 403 h 413"/>
                <a:gd name="T6" fmla="*/ 142 w 170"/>
                <a:gd name="T7" fmla="*/ 413 h 413"/>
                <a:gd name="T8" fmla="*/ 0 w 170"/>
                <a:gd name="T9" fmla="*/ 10 h 413"/>
                <a:gd name="T10" fmla="*/ 28 w 170"/>
                <a:gd name="T11" fmla="*/ 0 h 413"/>
              </a:gdLst>
              <a:ahLst/>
              <a:cxnLst>
                <a:cxn ang="0">
                  <a:pos x="T0" y="T1"/>
                </a:cxn>
                <a:cxn ang="0">
                  <a:pos x="T2" y="T3"/>
                </a:cxn>
                <a:cxn ang="0">
                  <a:pos x="T4" y="T5"/>
                </a:cxn>
                <a:cxn ang="0">
                  <a:pos x="T6" y="T7"/>
                </a:cxn>
                <a:cxn ang="0">
                  <a:pos x="T8" y="T9"/>
                </a:cxn>
                <a:cxn ang="0">
                  <a:pos x="T10" y="T11"/>
                </a:cxn>
              </a:cxnLst>
              <a:rect l="0" t="0" r="r" b="b"/>
              <a:pathLst>
                <a:path w="170" h="413">
                  <a:moveTo>
                    <a:pt x="28" y="0"/>
                  </a:moveTo>
                  <a:lnTo>
                    <a:pt x="28" y="0"/>
                  </a:lnTo>
                  <a:lnTo>
                    <a:pt x="170" y="403"/>
                  </a:lnTo>
                  <a:lnTo>
                    <a:pt x="142" y="413"/>
                  </a:lnTo>
                  <a:lnTo>
                    <a:pt x="0" y="10"/>
                  </a:lnTo>
                  <a:lnTo>
                    <a:pt x="28"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4" name="Freeform 119">
              <a:extLst>
                <a:ext uri="{FF2B5EF4-FFF2-40B4-BE49-F238E27FC236}">
                  <a16:creationId xmlns:a16="http://schemas.microsoft.com/office/drawing/2014/main" id="{B105FF25-FE92-4970-2C39-DAC97B26B7A4}"/>
                </a:ext>
              </a:extLst>
            </p:cNvPr>
            <p:cNvSpPr>
              <a:spLocks/>
            </p:cNvSpPr>
            <p:nvPr/>
          </p:nvSpPr>
          <p:spPr bwMode="auto">
            <a:xfrm>
              <a:off x="1207195" y="3038263"/>
              <a:ext cx="37135" cy="98726"/>
            </a:xfrm>
            <a:custGeom>
              <a:avLst/>
              <a:gdLst>
                <a:gd name="T0" fmla="*/ 28 w 153"/>
                <a:gd name="T1" fmla="*/ 0 h 368"/>
                <a:gd name="T2" fmla="*/ 28 w 153"/>
                <a:gd name="T3" fmla="*/ 0 h 368"/>
                <a:gd name="T4" fmla="*/ 153 w 153"/>
                <a:gd name="T5" fmla="*/ 358 h 368"/>
                <a:gd name="T6" fmla="*/ 124 w 153"/>
                <a:gd name="T7" fmla="*/ 368 h 368"/>
                <a:gd name="T8" fmla="*/ 0 w 153"/>
                <a:gd name="T9" fmla="*/ 10 h 368"/>
                <a:gd name="T10" fmla="*/ 28 w 153"/>
                <a:gd name="T11" fmla="*/ 0 h 368"/>
              </a:gdLst>
              <a:ahLst/>
              <a:cxnLst>
                <a:cxn ang="0">
                  <a:pos x="T0" y="T1"/>
                </a:cxn>
                <a:cxn ang="0">
                  <a:pos x="T2" y="T3"/>
                </a:cxn>
                <a:cxn ang="0">
                  <a:pos x="T4" y="T5"/>
                </a:cxn>
                <a:cxn ang="0">
                  <a:pos x="T6" y="T7"/>
                </a:cxn>
                <a:cxn ang="0">
                  <a:pos x="T8" y="T9"/>
                </a:cxn>
                <a:cxn ang="0">
                  <a:pos x="T10" y="T11"/>
                </a:cxn>
              </a:cxnLst>
              <a:rect l="0" t="0" r="r" b="b"/>
              <a:pathLst>
                <a:path w="153" h="368">
                  <a:moveTo>
                    <a:pt x="28" y="0"/>
                  </a:moveTo>
                  <a:lnTo>
                    <a:pt x="28" y="0"/>
                  </a:lnTo>
                  <a:lnTo>
                    <a:pt x="153" y="358"/>
                  </a:lnTo>
                  <a:lnTo>
                    <a:pt x="124" y="368"/>
                  </a:lnTo>
                  <a:lnTo>
                    <a:pt x="0" y="10"/>
                  </a:lnTo>
                  <a:lnTo>
                    <a:pt x="28"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5" name="Freeform 120">
              <a:extLst>
                <a:ext uri="{FF2B5EF4-FFF2-40B4-BE49-F238E27FC236}">
                  <a16:creationId xmlns:a16="http://schemas.microsoft.com/office/drawing/2014/main" id="{B0956FCD-CA41-6FC0-DB1E-9365AA74E0AF}"/>
                </a:ext>
              </a:extLst>
            </p:cNvPr>
            <p:cNvSpPr>
              <a:spLocks noEditPoints="1"/>
            </p:cNvSpPr>
            <p:nvPr/>
          </p:nvSpPr>
          <p:spPr bwMode="auto">
            <a:xfrm>
              <a:off x="1221280" y="2867609"/>
              <a:ext cx="65305" cy="77571"/>
            </a:xfrm>
            <a:custGeom>
              <a:avLst/>
              <a:gdLst>
                <a:gd name="T0" fmla="*/ 234 w 267"/>
                <a:gd name="T1" fmla="*/ 0 h 288"/>
                <a:gd name="T2" fmla="*/ 205 w 267"/>
                <a:gd name="T3" fmla="*/ 22 h 288"/>
                <a:gd name="T4" fmla="*/ 205 w 267"/>
                <a:gd name="T5" fmla="*/ 22 h 288"/>
                <a:gd name="T6" fmla="*/ 249 w 267"/>
                <a:gd name="T7" fmla="*/ 60 h 288"/>
                <a:gd name="T8" fmla="*/ 267 w 267"/>
                <a:gd name="T9" fmla="*/ 28 h 288"/>
                <a:gd name="T10" fmla="*/ 234 w 267"/>
                <a:gd name="T11" fmla="*/ 0 h 288"/>
                <a:gd name="T12" fmla="*/ 132 w 267"/>
                <a:gd name="T13" fmla="*/ 79 h 288"/>
                <a:gd name="T14" fmla="*/ 103 w 267"/>
                <a:gd name="T15" fmla="*/ 101 h 288"/>
                <a:gd name="T16" fmla="*/ 189 w 267"/>
                <a:gd name="T17" fmla="*/ 174 h 288"/>
                <a:gd name="T18" fmla="*/ 189 w 267"/>
                <a:gd name="T19" fmla="*/ 174 h 288"/>
                <a:gd name="T20" fmla="*/ 206 w 267"/>
                <a:gd name="T21" fmla="*/ 141 h 288"/>
                <a:gd name="T22" fmla="*/ 206 w 267"/>
                <a:gd name="T23" fmla="*/ 141 h 288"/>
                <a:gd name="T24" fmla="*/ 132 w 267"/>
                <a:gd name="T25" fmla="*/ 79 h 288"/>
                <a:gd name="T26" fmla="*/ 30 w 267"/>
                <a:gd name="T27" fmla="*/ 157 h 288"/>
                <a:gd name="T28" fmla="*/ 0 w 267"/>
                <a:gd name="T29" fmla="*/ 180 h 288"/>
                <a:gd name="T30" fmla="*/ 128 w 267"/>
                <a:gd name="T31" fmla="*/ 288 h 288"/>
                <a:gd name="T32" fmla="*/ 128 w 267"/>
                <a:gd name="T33" fmla="*/ 288 h 288"/>
                <a:gd name="T34" fmla="*/ 145 w 267"/>
                <a:gd name="T35" fmla="*/ 255 h 288"/>
                <a:gd name="T36" fmla="*/ 145 w 267"/>
                <a:gd name="T37" fmla="*/ 255 h 288"/>
                <a:gd name="T38" fmla="*/ 30 w 267"/>
                <a:gd name="T39" fmla="*/ 15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288">
                  <a:moveTo>
                    <a:pt x="234" y="0"/>
                  </a:moveTo>
                  <a:lnTo>
                    <a:pt x="205" y="22"/>
                  </a:lnTo>
                  <a:lnTo>
                    <a:pt x="205" y="22"/>
                  </a:lnTo>
                  <a:lnTo>
                    <a:pt x="249" y="60"/>
                  </a:lnTo>
                  <a:lnTo>
                    <a:pt x="267" y="28"/>
                  </a:lnTo>
                  <a:lnTo>
                    <a:pt x="234" y="0"/>
                  </a:lnTo>
                  <a:close/>
                  <a:moveTo>
                    <a:pt x="132" y="79"/>
                  </a:moveTo>
                  <a:lnTo>
                    <a:pt x="103" y="101"/>
                  </a:lnTo>
                  <a:lnTo>
                    <a:pt x="189" y="174"/>
                  </a:lnTo>
                  <a:lnTo>
                    <a:pt x="189" y="174"/>
                  </a:lnTo>
                  <a:lnTo>
                    <a:pt x="206" y="141"/>
                  </a:lnTo>
                  <a:lnTo>
                    <a:pt x="206" y="141"/>
                  </a:lnTo>
                  <a:lnTo>
                    <a:pt x="132" y="79"/>
                  </a:lnTo>
                  <a:close/>
                  <a:moveTo>
                    <a:pt x="30" y="157"/>
                  </a:moveTo>
                  <a:lnTo>
                    <a:pt x="0" y="180"/>
                  </a:lnTo>
                  <a:lnTo>
                    <a:pt x="128" y="288"/>
                  </a:lnTo>
                  <a:lnTo>
                    <a:pt x="128" y="288"/>
                  </a:lnTo>
                  <a:lnTo>
                    <a:pt x="145" y="255"/>
                  </a:lnTo>
                  <a:lnTo>
                    <a:pt x="145" y="255"/>
                  </a:lnTo>
                  <a:lnTo>
                    <a:pt x="30" y="15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6" name="Freeform 121">
              <a:extLst>
                <a:ext uri="{FF2B5EF4-FFF2-40B4-BE49-F238E27FC236}">
                  <a16:creationId xmlns:a16="http://schemas.microsoft.com/office/drawing/2014/main" id="{27FFCCD0-5B99-64B6-4142-6D755607E01B}"/>
                </a:ext>
              </a:extLst>
            </p:cNvPr>
            <p:cNvSpPr>
              <a:spLocks/>
            </p:cNvSpPr>
            <p:nvPr/>
          </p:nvSpPr>
          <p:spPr bwMode="auto">
            <a:xfrm>
              <a:off x="721891" y="3045315"/>
              <a:ext cx="97317" cy="126933"/>
            </a:xfrm>
            <a:custGeom>
              <a:avLst/>
              <a:gdLst>
                <a:gd name="T0" fmla="*/ 0 w 406"/>
                <a:gd name="T1" fmla="*/ 457 h 476"/>
                <a:gd name="T2" fmla="*/ 0 w 406"/>
                <a:gd name="T3" fmla="*/ 457 h 476"/>
                <a:gd name="T4" fmla="*/ 383 w 406"/>
                <a:gd name="T5" fmla="*/ 0 h 476"/>
                <a:gd name="T6" fmla="*/ 406 w 406"/>
                <a:gd name="T7" fmla="*/ 19 h 476"/>
                <a:gd name="T8" fmla="*/ 23 w 406"/>
                <a:gd name="T9" fmla="*/ 476 h 476"/>
                <a:gd name="T10" fmla="*/ 0 w 406"/>
                <a:gd name="T11" fmla="*/ 457 h 476"/>
              </a:gdLst>
              <a:ahLst/>
              <a:cxnLst>
                <a:cxn ang="0">
                  <a:pos x="T0" y="T1"/>
                </a:cxn>
                <a:cxn ang="0">
                  <a:pos x="T2" y="T3"/>
                </a:cxn>
                <a:cxn ang="0">
                  <a:pos x="T4" y="T5"/>
                </a:cxn>
                <a:cxn ang="0">
                  <a:pos x="T6" y="T7"/>
                </a:cxn>
                <a:cxn ang="0">
                  <a:pos x="T8" y="T9"/>
                </a:cxn>
                <a:cxn ang="0">
                  <a:pos x="T10" y="T11"/>
                </a:cxn>
              </a:cxnLst>
              <a:rect l="0" t="0" r="r" b="b"/>
              <a:pathLst>
                <a:path w="406" h="476">
                  <a:moveTo>
                    <a:pt x="0" y="457"/>
                  </a:moveTo>
                  <a:lnTo>
                    <a:pt x="0" y="457"/>
                  </a:lnTo>
                  <a:lnTo>
                    <a:pt x="383" y="0"/>
                  </a:lnTo>
                  <a:lnTo>
                    <a:pt x="406" y="19"/>
                  </a:lnTo>
                  <a:lnTo>
                    <a:pt x="23" y="476"/>
                  </a:lnTo>
                  <a:lnTo>
                    <a:pt x="0" y="45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7" name="Freeform 122">
              <a:extLst>
                <a:ext uri="{FF2B5EF4-FFF2-40B4-BE49-F238E27FC236}">
                  <a16:creationId xmlns:a16="http://schemas.microsoft.com/office/drawing/2014/main" id="{30B1FA39-1893-9C57-2413-68A8A2F1CE4E}"/>
                </a:ext>
              </a:extLst>
            </p:cNvPr>
            <p:cNvSpPr>
              <a:spLocks/>
            </p:cNvSpPr>
            <p:nvPr/>
          </p:nvSpPr>
          <p:spPr bwMode="auto">
            <a:xfrm>
              <a:off x="762866" y="3089036"/>
              <a:ext cx="71707" cy="91674"/>
            </a:xfrm>
            <a:custGeom>
              <a:avLst/>
              <a:gdLst>
                <a:gd name="T0" fmla="*/ 0 w 294"/>
                <a:gd name="T1" fmla="*/ 324 h 344"/>
                <a:gd name="T2" fmla="*/ 0 w 294"/>
                <a:gd name="T3" fmla="*/ 324 h 344"/>
                <a:gd name="T4" fmla="*/ 271 w 294"/>
                <a:gd name="T5" fmla="*/ 0 h 344"/>
                <a:gd name="T6" fmla="*/ 294 w 294"/>
                <a:gd name="T7" fmla="*/ 20 h 344"/>
                <a:gd name="T8" fmla="*/ 23 w 294"/>
                <a:gd name="T9" fmla="*/ 344 h 344"/>
                <a:gd name="T10" fmla="*/ 0 w 294"/>
                <a:gd name="T11" fmla="*/ 324 h 344"/>
              </a:gdLst>
              <a:ahLst/>
              <a:cxnLst>
                <a:cxn ang="0">
                  <a:pos x="T0" y="T1"/>
                </a:cxn>
                <a:cxn ang="0">
                  <a:pos x="T2" y="T3"/>
                </a:cxn>
                <a:cxn ang="0">
                  <a:pos x="T4" y="T5"/>
                </a:cxn>
                <a:cxn ang="0">
                  <a:pos x="T6" y="T7"/>
                </a:cxn>
                <a:cxn ang="0">
                  <a:pos x="T8" y="T9"/>
                </a:cxn>
                <a:cxn ang="0">
                  <a:pos x="T10" y="T11"/>
                </a:cxn>
              </a:cxnLst>
              <a:rect l="0" t="0" r="r" b="b"/>
              <a:pathLst>
                <a:path w="294" h="344">
                  <a:moveTo>
                    <a:pt x="0" y="324"/>
                  </a:moveTo>
                  <a:lnTo>
                    <a:pt x="0" y="324"/>
                  </a:lnTo>
                  <a:lnTo>
                    <a:pt x="271" y="0"/>
                  </a:lnTo>
                  <a:lnTo>
                    <a:pt x="294" y="20"/>
                  </a:lnTo>
                  <a:lnTo>
                    <a:pt x="23" y="344"/>
                  </a:lnTo>
                  <a:lnTo>
                    <a:pt x="0" y="32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8" name="Freeform 123">
              <a:extLst>
                <a:ext uri="{FF2B5EF4-FFF2-40B4-BE49-F238E27FC236}">
                  <a16:creationId xmlns:a16="http://schemas.microsoft.com/office/drawing/2014/main" id="{3065B253-02CB-F073-5FD0-6A21133BD44A}"/>
                </a:ext>
              </a:extLst>
            </p:cNvPr>
            <p:cNvSpPr>
              <a:spLocks/>
            </p:cNvSpPr>
            <p:nvPr/>
          </p:nvSpPr>
          <p:spPr bwMode="auto">
            <a:xfrm>
              <a:off x="912683" y="3225842"/>
              <a:ext cx="97317" cy="125523"/>
            </a:xfrm>
            <a:custGeom>
              <a:avLst/>
              <a:gdLst>
                <a:gd name="T0" fmla="*/ 406 w 406"/>
                <a:gd name="T1" fmla="*/ 19 h 470"/>
                <a:gd name="T2" fmla="*/ 406 w 406"/>
                <a:gd name="T3" fmla="*/ 19 h 470"/>
                <a:gd name="T4" fmla="*/ 23 w 406"/>
                <a:gd name="T5" fmla="*/ 470 h 470"/>
                <a:gd name="T6" fmla="*/ 0 w 406"/>
                <a:gd name="T7" fmla="*/ 451 h 470"/>
                <a:gd name="T8" fmla="*/ 383 w 406"/>
                <a:gd name="T9" fmla="*/ 0 h 470"/>
                <a:gd name="T10" fmla="*/ 406 w 406"/>
                <a:gd name="T11" fmla="*/ 19 h 470"/>
              </a:gdLst>
              <a:ahLst/>
              <a:cxnLst>
                <a:cxn ang="0">
                  <a:pos x="T0" y="T1"/>
                </a:cxn>
                <a:cxn ang="0">
                  <a:pos x="T2" y="T3"/>
                </a:cxn>
                <a:cxn ang="0">
                  <a:pos x="T4" y="T5"/>
                </a:cxn>
                <a:cxn ang="0">
                  <a:pos x="T6" y="T7"/>
                </a:cxn>
                <a:cxn ang="0">
                  <a:pos x="T8" y="T9"/>
                </a:cxn>
                <a:cxn ang="0">
                  <a:pos x="T10" y="T11"/>
                </a:cxn>
              </a:cxnLst>
              <a:rect l="0" t="0" r="r" b="b"/>
              <a:pathLst>
                <a:path w="406" h="470">
                  <a:moveTo>
                    <a:pt x="406" y="19"/>
                  </a:moveTo>
                  <a:lnTo>
                    <a:pt x="406" y="19"/>
                  </a:lnTo>
                  <a:lnTo>
                    <a:pt x="23" y="470"/>
                  </a:lnTo>
                  <a:lnTo>
                    <a:pt x="0" y="451"/>
                  </a:lnTo>
                  <a:lnTo>
                    <a:pt x="383" y="0"/>
                  </a:lnTo>
                  <a:lnTo>
                    <a:pt x="406" y="19"/>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9" name="Freeform 124">
              <a:extLst>
                <a:ext uri="{FF2B5EF4-FFF2-40B4-BE49-F238E27FC236}">
                  <a16:creationId xmlns:a16="http://schemas.microsoft.com/office/drawing/2014/main" id="{7659ED98-829E-D769-CEB5-0B512E1B4130}"/>
                </a:ext>
              </a:extLst>
            </p:cNvPr>
            <p:cNvSpPr>
              <a:spLocks/>
            </p:cNvSpPr>
            <p:nvPr/>
          </p:nvSpPr>
          <p:spPr bwMode="auto">
            <a:xfrm>
              <a:off x="1285305" y="2782987"/>
              <a:ext cx="129330" cy="86033"/>
            </a:xfrm>
            <a:custGeom>
              <a:avLst/>
              <a:gdLst>
                <a:gd name="T0" fmla="*/ 0 w 535"/>
                <a:gd name="T1" fmla="*/ 297 h 323"/>
                <a:gd name="T2" fmla="*/ 0 w 535"/>
                <a:gd name="T3" fmla="*/ 297 h 323"/>
                <a:gd name="T4" fmla="*/ 520 w 535"/>
                <a:gd name="T5" fmla="*/ 0 h 323"/>
                <a:gd name="T6" fmla="*/ 535 w 535"/>
                <a:gd name="T7" fmla="*/ 26 h 323"/>
                <a:gd name="T8" fmla="*/ 15 w 535"/>
                <a:gd name="T9" fmla="*/ 323 h 323"/>
                <a:gd name="T10" fmla="*/ 0 w 535"/>
                <a:gd name="T11" fmla="*/ 297 h 323"/>
              </a:gdLst>
              <a:ahLst/>
              <a:cxnLst>
                <a:cxn ang="0">
                  <a:pos x="T0" y="T1"/>
                </a:cxn>
                <a:cxn ang="0">
                  <a:pos x="T2" y="T3"/>
                </a:cxn>
                <a:cxn ang="0">
                  <a:pos x="T4" y="T5"/>
                </a:cxn>
                <a:cxn ang="0">
                  <a:pos x="T6" y="T7"/>
                </a:cxn>
                <a:cxn ang="0">
                  <a:pos x="T8" y="T9"/>
                </a:cxn>
                <a:cxn ang="0">
                  <a:pos x="T10" y="T11"/>
                </a:cxn>
              </a:cxnLst>
              <a:rect l="0" t="0" r="r" b="b"/>
              <a:pathLst>
                <a:path w="535" h="323">
                  <a:moveTo>
                    <a:pt x="0" y="297"/>
                  </a:moveTo>
                  <a:lnTo>
                    <a:pt x="0" y="297"/>
                  </a:lnTo>
                  <a:lnTo>
                    <a:pt x="520" y="0"/>
                  </a:lnTo>
                  <a:lnTo>
                    <a:pt x="535" y="26"/>
                  </a:lnTo>
                  <a:lnTo>
                    <a:pt x="15" y="323"/>
                  </a:lnTo>
                  <a:lnTo>
                    <a:pt x="0" y="29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0" name="Freeform 125">
              <a:extLst>
                <a:ext uri="{FF2B5EF4-FFF2-40B4-BE49-F238E27FC236}">
                  <a16:creationId xmlns:a16="http://schemas.microsoft.com/office/drawing/2014/main" id="{67DE6A73-5DE0-D0B3-5E3E-602214118777}"/>
                </a:ext>
              </a:extLst>
            </p:cNvPr>
            <p:cNvSpPr>
              <a:spLocks/>
            </p:cNvSpPr>
            <p:nvPr/>
          </p:nvSpPr>
          <p:spPr bwMode="auto">
            <a:xfrm>
              <a:off x="1161097" y="2781576"/>
              <a:ext cx="128049" cy="87443"/>
            </a:xfrm>
            <a:custGeom>
              <a:avLst/>
              <a:gdLst>
                <a:gd name="T0" fmla="*/ 514 w 530"/>
                <a:gd name="T1" fmla="*/ 329 h 329"/>
                <a:gd name="T2" fmla="*/ 514 w 530"/>
                <a:gd name="T3" fmla="*/ 329 h 329"/>
                <a:gd name="T4" fmla="*/ 0 w 530"/>
                <a:gd name="T5" fmla="*/ 26 h 329"/>
                <a:gd name="T6" fmla="*/ 16 w 530"/>
                <a:gd name="T7" fmla="*/ 0 h 329"/>
                <a:gd name="T8" fmla="*/ 530 w 530"/>
                <a:gd name="T9" fmla="*/ 303 h 329"/>
                <a:gd name="T10" fmla="*/ 514 w 530"/>
                <a:gd name="T11" fmla="*/ 329 h 329"/>
              </a:gdLst>
              <a:ahLst/>
              <a:cxnLst>
                <a:cxn ang="0">
                  <a:pos x="T0" y="T1"/>
                </a:cxn>
                <a:cxn ang="0">
                  <a:pos x="T2" y="T3"/>
                </a:cxn>
                <a:cxn ang="0">
                  <a:pos x="T4" y="T5"/>
                </a:cxn>
                <a:cxn ang="0">
                  <a:pos x="T6" y="T7"/>
                </a:cxn>
                <a:cxn ang="0">
                  <a:pos x="T8" y="T9"/>
                </a:cxn>
                <a:cxn ang="0">
                  <a:pos x="T10" y="T11"/>
                </a:cxn>
              </a:cxnLst>
              <a:rect l="0" t="0" r="r" b="b"/>
              <a:pathLst>
                <a:path w="530" h="329">
                  <a:moveTo>
                    <a:pt x="514" y="329"/>
                  </a:moveTo>
                  <a:lnTo>
                    <a:pt x="514" y="329"/>
                  </a:lnTo>
                  <a:lnTo>
                    <a:pt x="0" y="26"/>
                  </a:lnTo>
                  <a:lnTo>
                    <a:pt x="16" y="0"/>
                  </a:lnTo>
                  <a:lnTo>
                    <a:pt x="530" y="303"/>
                  </a:lnTo>
                  <a:lnTo>
                    <a:pt x="514" y="329"/>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1" name="Freeform 126">
              <a:extLst>
                <a:ext uri="{FF2B5EF4-FFF2-40B4-BE49-F238E27FC236}">
                  <a16:creationId xmlns:a16="http://schemas.microsoft.com/office/drawing/2014/main" id="{7E3DAD58-01E0-469D-411D-B0E009FFAE3B}"/>
                </a:ext>
              </a:extLst>
            </p:cNvPr>
            <p:cNvSpPr>
              <a:spLocks/>
            </p:cNvSpPr>
            <p:nvPr/>
          </p:nvSpPr>
          <p:spPr bwMode="auto">
            <a:xfrm>
              <a:off x="720610" y="3168017"/>
              <a:ext cx="55061" cy="153730"/>
            </a:xfrm>
            <a:custGeom>
              <a:avLst/>
              <a:gdLst>
                <a:gd name="T0" fmla="*/ 200 w 228"/>
                <a:gd name="T1" fmla="*/ 576 h 576"/>
                <a:gd name="T2" fmla="*/ 200 w 228"/>
                <a:gd name="T3" fmla="*/ 576 h 576"/>
                <a:gd name="T4" fmla="*/ 0 w 228"/>
                <a:gd name="T5" fmla="*/ 10 h 576"/>
                <a:gd name="T6" fmla="*/ 29 w 228"/>
                <a:gd name="T7" fmla="*/ 0 h 576"/>
                <a:gd name="T8" fmla="*/ 228 w 228"/>
                <a:gd name="T9" fmla="*/ 566 h 576"/>
                <a:gd name="T10" fmla="*/ 200 w 228"/>
                <a:gd name="T11" fmla="*/ 576 h 576"/>
              </a:gdLst>
              <a:ahLst/>
              <a:cxnLst>
                <a:cxn ang="0">
                  <a:pos x="T0" y="T1"/>
                </a:cxn>
                <a:cxn ang="0">
                  <a:pos x="T2" y="T3"/>
                </a:cxn>
                <a:cxn ang="0">
                  <a:pos x="T4" y="T5"/>
                </a:cxn>
                <a:cxn ang="0">
                  <a:pos x="T6" y="T7"/>
                </a:cxn>
                <a:cxn ang="0">
                  <a:pos x="T8" y="T9"/>
                </a:cxn>
                <a:cxn ang="0">
                  <a:pos x="T10" y="T11"/>
                </a:cxn>
              </a:cxnLst>
              <a:rect l="0" t="0" r="r" b="b"/>
              <a:pathLst>
                <a:path w="228" h="576">
                  <a:moveTo>
                    <a:pt x="200" y="576"/>
                  </a:moveTo>
                  <a:lnTo>
                    <a:pt x="200" y="576"/>
                  </a:lnTo>
                  <a:lnTo>
                    <a:pt x="0" y="10"/>
                  </a:lnTo>
                  <a:lnTo>
                    <a:pt x="29" y="0"/>
                  </a:lnTo>
                  <a:lnTo>
                    <a:pt x="228" y="566"/>
                  </a:lnTo>
                  <a:lnTo>
                    <a:pt x="200" y="576"/>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2" name="Freeform 127">
              <a:extLst>
                <a:ext uri="{FF2B5EF4-FFF2-40B4-BE49-F238E27FC236}">
                  <a16:creationId xmlns:a16="http://schemas.microsoft.com/office/drawing/2014/main" id="{77F6C1D9-86CD-6466-499D-E2B6F5592B3F}"/>
                </a:ext>
              </a:extLst>
            </p:cNvPr>
            <p:cNvSpPr>
              <a:spLocks/>
            </p:cNvSpPr>
            <p:nvPr/>
          </p:nvSpPr>
          <p:spPr bwMode="auto">
            <a:xfrm>
              <a:off x="771829" y="3317516"/>
              <a:ext cx="143415" cy="35260"/>
            </a:xfrm>
            <a:custGeom>
              <a:avLst/>
              <a:gdLst>
                <a:gd name="T0" fmla="*/ 588 w 593"/>
                <a:gd name="T1" fmla="*/ 132 h 132"/>
                <a:gd name="T2" fmla="*/ 588 w 593"/>
                <a:gd name="T3" fmla="*/ 132 h 132"/>
                <a:gd name="T4" fmla="*/ 0 w 593"/>
                <a:gd name="T5" fmla="*/ 29 h 132"/>
                <a:gd name="T6" fmla="*/ 5 w 593"/>
                <a:gd name="T7" fmla="*/ 0 h 132"/>
                <a:gd name="T8" fmla="*/ 593 w 593"/>
                <a:gd name="T9" fmla="*/ 103 h 132"/>
                <a:gd name="T10" fmla="*/ 588 w 593"/>
                <a:gd name="T11" fmla="*/ 132 h 132"/>
              </a:gdLst>
              <a:ahLst/>
              <a:cxnLst>
                <a:cxn ang="0">
                  <a:pos x="T0" y="T1"/>
                </a:cxn>
                <a:cxn ang="0">
                  <a:pos x="T2" y="T3"/>
                </a:cxn>
                <a:cxn ang="0">
                  <a:pos x="T4" y="T5"/>
                </a:cxn>
                <a:cxn ang="0">
                  <a:pos x="T6" y="T7"/>
                </a:cxn>
                <a:cxn ang="0">
                  <a:pos x="T8" y="T9"/>
                </a:cxn>
                <a:cxn ang="0">
                  <a:pos x="T10" y="T11"/>
                </a:cxn>
              </a:cxnLst>
              <a:rect l="0" t="0" r="r" b="b"/>
              <a:pathLst>
                <a:path w="593" h="132">
                  <a:moveTo>
                    <a:pt x="588" y="132"/>
                  </a:moveTo>
                  <a:lnTo>
                    <a:pt x="588" y="132"/>
                  </a:lnTo>
                  <a:lnTo>
                    <a:pt x="0" y="29"/>
                  </a:lnTo>
                  <a:lnTo>
                    <a:pt x="5" y="0"/>
                  </a:lnTo>
                  <a:lnTo>
                    <a:pt x="593" y="103"/>
                  </a:lnTo>
                  <a:lnTo>
                    <a:pt x="588" y="132"/>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3" name="Freeform 128">
              <a:extLst>
                <a:ext uri="{FF2B5EF4-FFF2-40B4-BE49-F238E27FC236}">
                  <a16:creationId xmlns:a16="http://schemas.microsoft.com/office/drawing/2014/main" id="{9E7205E3-029B-A545-E81B-49AA3CF8B014}"/>
                </a:ext>
              </a:extLst>
            </p:cNvPr>
            <p:cNvSpPr>
              <a:spLocks/>
            </p:cNvSpPr>
            <p:nvPr/>
          </p:nvSpPr>
          <p:spPr bwMode="auto">
            <a:xfrm>
              <a:off x="798720" y="3280846"/>
              <a:ext cx="102439" cy="28207"/>
            </a:xfrm>
            <a:custGeom>
              <a:avLst/>
              <a:gdLst>
                <a:gd name="T0" fmla="*/ 418 w 423"/>
                <a:gd name="T1" fmla="*/ 103 h 103"/>
                <a:gd name="T2" fmla="*/ 418 w 423"/>
                <a:gd name="T3" fmla="*/ 103 h 103"/>
                <a:gd name="T4" fmla="*/ 0 w 423"/>
                <a:gd name="T5" fmla="*/ 30 h 103"/>
                <a:gd name="T6" fmla="*/ 5 w 423"/>
                <a:gd name="T7" fmla="*/ 0 h 103"/>
                <a:gd name="T8" fmla="*/ 423 w 423"/>
                <a:gd name="T9" fmla="*/ 73 h 103"/>
                <a:gd name="T10" fmla="*/ 418 w 423"/>
                <a:gd name="T11" fmla="*/ 103 h 103"/>
              </a:gdLst>
              <a:ahLst/>
              <a:cxnLst>
                <a:cxn ang="0">
                  <a:pos x="T0" y="T1"/>
                </a:cxn>
                <a:cxn ang="0">
                  <a:pos x="T2" y="T3"/>
                </a:cxn>
                <a:cxn ang="0">
                  <a:pos x="T4" y="T5"/>
                </a:cxn>
                <a:cxn ang="0">
                  <a:pos x="T6" y="T7"/>
                </a:cxn>
                <a:cxn ang="0">
                  <a:pos x="T8" y="T9"/>
                </a:cxn>
                <a:cxn ang="0">
                  <a:pos x="T10" y="T11"/>
                </a:cxn>
              </a:cxnLst>
              <a:rect l="0" t="0" r="r" b="b"/>
              <a:pathLst>
                <a:path w="423" h="103">
                  <a:moveTo>
                    <a:pt x="418" y="103"/>
                  </a:moveTo>
                  <a:lnTo>
                    <a:pt x="418" y="103"/>
                  </a:lnTo>
                  <a:lnTo>
                    <a:pt x="0" y="30"/>
                  </a:lnTo>
                  <a:lnTo>
                    <a:pt x="5" y="0"/>
                  </a:lnTo>
                  <a:lnTo>
                    <a:pt x="423" y="73"/>
                  </a:lnTo>
                  <a:lnTo>
                    <a:pt x="418" y="10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4" name="Freeform 129">
              <a:extLst>
                <a:ext uri="{FF2B5EF4-FFF2-40B4-BE49-F238E27FC236}">
                  <a16:creationId xmlns:a16="http://schemas.microsoft.com/office/drawing/2014/main" id="{4515A263-E008-B932-3C55-91D1E29229F8}"/>
                </a:ext>
              </a:extLst>
            </p:cNvPr>
            <p:cNvSpPr>
              <a:spLocks noEditPoints="1"/>
            </p:cNvSpPr>
            <p:nvPr/>
          </p:nvSpPr>
          <p:spPr bwMode="auto">
            <a:xfrm>
              <a:off x="1423597" y="2753369"/>
              <a:ext cx="72988" cy="42311"/>
            </a:xfrm>
            <a:custGeom>
              <a:avLst/>
              <a:gdLst>
                <a:gd name="T0" fmla="*/ 35 w 299"/>
                <a:gd name="T1" fmla="*/ 80 h 159"/>
                <a:gd name="T2" fmla="*/ 0 w 299"/>
                <a:gd name="T3" fmla="*/ 91 h 159"/>
                <a:gd name="T4" fmla="*/ 6 w 299"/>
                <a:gd name="T5" fmla="*/ 140 h 159"/>
                <a:gd name="T6" fmla="*/ 6 w 299"/>
                <a:gd name="T7" fmla="*/ 140 h 159"/>
                <a:gd name="T8" fmla="*/ 43 w 299"/>
                <a:gd name="T9" fmla="*/ 143 h 159"/>
                <a:gd name="T10" fmla="*/ 43 w 299"/>
                <a:gd name="T11" fmla="*/ 143 h 159"/>
                <a:gd name="T12" fmla="*/ 35 w 299"/>
                <a:gd name="T13" fmla="*/ 80 h 159"/>
                <a:gd name="T14" fmla="*/ 157 w 299"/>
                <a:gd name="T15" fmla="*/ 40 h 159"/>
                <a:gd name="T16" fmla="*/ 122 w 299"/>
                <a:gd name="T17" fmla="*/ 51 h 159"/>
                <a:gd name="T18" fmla="*/ 122 w 299"/>
                <a:gd name="T19" fmla="*/ 51 h 159"/>
                <a:gd name="T20" fmla="*/ 134 w 299"/>
                <a:gd name="T21" fmla="*/ 149 h 159"/>
                <a:gd name="T22" fmla="*/ 134 w 299"/>
                <a:gd name="T23" fmla="*/ 149 h 159"/>
                <a:gd name="T24" fmla="*/ 171 w 299"/>
                <a:gd name="T25" fmla="*/ 151 h 159"/>
                <a:gd name="T26" fmla="*/ 171 w 299"/>
                <a:gd name="T27" fmla="*/ 151 h 159"/>
                <a:gd name="T28" fmla="*/ 157 w 299"/>
                <a:gd name="T29" fmla="*/ 40 h 159"/>
                <a:gd name="T30" fmla="*/ 279 w 299"/>
                <a:gd name="T31" fmla="*/ 0 h 159"/>
                <a:gd name="T32" fmla="*/ 244 w 299"/>
                <a:gd name="T33" fmla="*/ 11 h 159"/>
                <a:gd name="T34" fmla="*/ 244 w 299"/>
                <a:gd name="T35" fmla="*/ 11 h 159"/>
                <a:gd name="T36" fmla="*/ 262 w 299"/>
                <a:gd name="T37" fmla="*/ 157 h 159"/>
                <a:gd name="T38" fmla="*/ 262 w 299"/>
                <a:gd name="T39" fmla="*/ 157 h 159"/>
                <a:gd name="T40" fmla="*/ 299 w 299"/>
                <a:gd name="T41" fmla="*/ 159 h 159"/>
                <a:gd name="T42" fmla="*/ 299 w 299"/>
                <a:gd name="T43" fmla="*/ 159 h 159"/>
                <a:gd name="T44" fmla="*/ 279 w 299"/>
                <a:gd name="T4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9" h="159">
                  <a:moveTo>
                    <a:pt x="35" y="80"/>
                  </a:moveTo>
                  <a:lnTo>
                    <a:pt x="0" y="91"/>
                  </a:lnTo>
                  <a:lnTo>
                    <a:pt x="6" y="140"/>
                  </a:lnTo>
                  <a:lnTo>
                    <a:pt x="6" y="140"/>
                  </a:lnTo>
                  <a:lnTo>
                    <a:pt x="43" y="143"/>
                  </a:lnTo>
                  <a:lnTo>
                    <a:pt x="43" y="143"/>
                  </a:lnTo>
                  <a:lnTo>
                    <a:pt x="35" y="80"/>
                  </a:lnTo>
                  <a:close/>
                  <a:moveTo>
                    <a:pt x="157" y="40"/>
                  </a:moveTo>
                  <a:lnTo>
                    <a:pt x="122" y="51"/>
                  </a:lnTo>
                  <a:lnTo>
                    <a:pt x="122" y="51"/>
                  </a:lnTo>
                  <a:lnTo>
                    <a:pt x="134" y="149"/>
                  </a:lnTo>
                  <a:lnTo>
                    <a:pt x="134" y="149"/>
                  </a:lnTo>
                  <a:lnTo>
                    <a:pt x="171" y="151"/>
                  </a:lnTo>
                  <a:lnTo>
                    <a:pt x="171" y="151"/>
                  </a:lnTo>
                  <a:lnTo>
                    <a:pt x="157" y="40"/>
                  </a:lnTo>
                  <a:close/>
                  <a:moveTo>
                    <a:pt x="279" y="0"/>
                  </a:moveTo>
                  <a:lnTo>
                    <a:pt x="244" y="11"/>
                  </a:lnTo>
                  <a:lnTo>
                    <a:pt x="244" y="11"/>
                  </a:lnTo>
                  <a:lnTo>
                    <a:pt x="262" y="157"/>
                  </a:lnTo>
                  <a:lnTo>
                    <a:pt x="262" y="157"/>
                  </a:lnTo>
                  <a:lnTo>
                    <a:pt x="299" y="159"/>
                  </a:lnTo>
                  <a:lnTo>
                    <a:pt x="299" y="159"/>
                  </a:lnTo>
                  <a:lnTo>
                    <a:pt x="279"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latin typeface="Arial" panose="020B0604020202020204" pitchFamily="34" charset="0"/>
                <a:ea typeface="Roboto" panose="02000000000000000000" pitchFamily="2" charset="0"/>
                <a:cs typeface="Arial" panose="020B0604020202020204" pitchFamily="34" charset="0"/>
              </a:endParaRPr>
            </a:p>
          </p:txBody>
        </p:sp>
        <p:sp>
          <p:nvSpPr>
            <p:cNvPr id="25" name="Freeform 130">
              <a:extLst>
                <a:ext uri="{FF2B5EF4-FFF2-40B4-BE49-F238E27FC236}">
                  <a16:creationId xmlns:a16="http://schemas.microsoft.com/office/drawing/2014/main" id="{0748B927-BE30-95BD-99B6-1B50173E1C29}"/>
                </a:ext>
              </a:extLst>
            </p:cNvPr>
            <p:cNvSpPr>
              <a:spLocks/>
            </p:cNvSpPr>
            <p:nvPr/>
          </p:nvSpPr>
          <p:spPr bwMode="auto">
            <a:xfrm>
              <a:off x="1409511" y="2626436"/>
              <a:ext cx="17927" cy="159372"/>
            </a:xfrm>
            <a:custGeom>
              <a:avLst/>
              <a:gdLst>
                <a:gd name="T0" fmla="*/ 0 w 75"/>
                <a:gd name="T1" fmla="*/ 600 h 602"/>
                <a:gd name="T2" fmla="*/ 0 w 75"/>
                <a:gd name="T3" fmla="*/ 600 h 602"/>
                <a:gd name="T4" fmla="*/ 45 w 75"/>
                <a:gd name="T5" fmla="*/ 0 h 602"/>
                <a:gd name="T6" fmla="*/ 75 w 75"/>
                <a:gd name="T7" fmla="*/ 2 h 602"/>
                <a:gd name="T8" fmla="*/ 30 w 75"/>
                <a:gd name="T9" fmla="*/ 602 h 602"/>
                <a:gd name="T10" fmla="*/ 0 w 75"/>
                <a:gd name="T11" fmla="*/ 600 h 602"/>
              </a:gdLst>
              <a:ahLst/>
              <a:cxnLst>
                <a:cxn ang="0">
                  <a:pos x="T0" y="T1"/>
                </a:cxn>
                <a:cxn ang="0">
                  <a:pos x="T2" y="T3"/>
                </a:cxn>
                <a:cxn ang="0">
                  <a:pos x="T4" y="T5"/>
                </a:cxn>
                <a:cxn ang="0">
                  <a:pos x="T6" y="T7"/>
                </a:cxn>
                <a:cxn ang="0">
                  <a:pos x="T8" y="T9"/>
                </a:cxn>
                <a:cxn ang="0">
                  <a:pos x="T10" y="T11"/>
                </a:cxn>
              </a:cxnLst>
              <a:rect l="0" t="0" r="r" b="b"/>
              <a:pathLst>
                <a:path w="75" h="602">
                  <a:moveTo>
                    <a:pt x="0" y="600"/>
                  </a:moveTo>
                  <a:lnTo>
                    <a:pt x="0" y="600"/>
                  </a:lnTo>
                  <a:lnTo>
                    <a:pt x="45" y="0"/>
                  </a:lnTo>
                  <a:lnTo>
                    <a:pt x="75" y="2"/>
                  </a:lnTo>
                  <a:lnTo>
                    <a:pt x="30" y="602"/>
                  </a:lnTo>
                  <a:lnTo>
                    <a:pt x="0" y="60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6" name="Freeform 131">
              <a:extLst>
                <a:ext uri="{FF2B5EF4-FFF2-40B4-BE49-F238E27FC236}">
                  <a16:creationId xmlns:a16="http://schemas.microsoft.com/office/drawing/2014/main" id="{9A8F6913-F9BC-566D-B8FC-DD60A2919D3A}"/>
                </a:ext>
              </a:extLst>
            </p:cNvPr>
            <p:cNvSpPr>
              <a:spLocks noEditPoints="1"/>
            </p:cNvSpPr>
            <p:nvPr/>
          </p:nvSpPr>
          <p:spPr bwMode="auto">
            <a:xfrm>
              <a:off x="1143170" y="2650413"/>
              <a:ext cx="38415" cy="110009"/>
            </a:xfrm>
            <a:custGeom>
              <a:avLst/>
              <a:gdLst>
                <a:gd name="T0" fmla="*/ 53 w 158"/>
                <a:gd name="T1" fmla="*/ 0 h 414"/>
                <a:gd name="T2" fmla="*/ 48 w 158"/>
                <a:gd name="T3" fmla="*/ 36 h 414"/>
                <a:gd name="T4" fmla="*/ 110 w 158"/>
                <a:gd name="T5" fmla="*/ 36 h 414"/>
                <a:gd name="T6" fmla="*/ 105 w 158"/>
                <a:gd name="T7" fmla="*/ 0 h 414"/>
                <a:gd name="T8" fmla="*/ 53 w 158"/>
                <a:gd name="T9" fmla="*/ 0 h 414"/>
                <a:gd name="T10" fmla="*/ 37 w 158"/>
                <a:gd name="T11" fmla="*/ 126 h 414"/>
                <a:gd name="T12" fmla="*/ 32 w 158"/>
                <a:gd name="T13" fmla="*/ 162 h 414"/>
                <a:gd name="T14" fmla="*/ 126 w 158"/>
                <a:gd name="T15" fmla="*/ 162 h 414"/>
                <a:gd name="T16" fmla="*/ 121 w 158"/>
                <a:gd name="T17" fmla="*/ 126 h 414"/>
                <a:gd name="T18" fmla="*/ 37 w 158"/>
                <a:gd name="T19" fmla="*/ 126 h 414"/>
                <a:gd name="T20" fmla="*/ 21 w 158"/>
                <a:gd name="T21" fmla="*/ 252 h 414"/>
                <a:gd name="T22" fmla="*/ 16 w 158"/>
                <a:gd name="T23" fmla="*/ 288 h 414"/>
                <a:gd name="T24" fmla="*/ 142 w 158"/>
                <a:gd name="T25" fmla="*/ 288 h 414"/>
                <a:gd name="T26" fmla="*/ 137 w 158"/>
                <a:gd name="T27" fmla="*/ 252 h 414"/>
                <a:gd name="T28" fmla="*/ 21 w 158"/>
                <a:gd name="T29" fmla="*/ 252 h 414"/>
                <a:gd name="T30" fmla="*/ 5 w 158"/>
                <a:gd name="T31" fmla="*/ 378 h 414"/>
                <a:gd name="T32" fmla="*/ 0 w 158"/>
                <a:gd name="T33" fmla="*/ 414 h 414"/>
                <a:gd name="T34" fmla="*/ 158 w 158"/>
                <a:gd name="T35" fmla="*/ 414 h 414"/>
                <a:gd name="T36" fmla="*/ 153 w 158"/>
                <a:gd name="T37" fmla="*/ 378 h 414"/>
                <a:gd name="T38" fmla="*/ 5 w 158"/>
                <a:gd name="T39" fmla="*/ 37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414">
                  <a:moveTo>
                    <a:pt x="53" y="0"/>
                  </a:moveTo>
                  <a:lnTo>
                    <a:pt x="48" y="36"/>
                  </a:lnTo>
                  <a:lnTo>
                    <a:pt x="110" y="36"/>
                  </a:lnTo>
                  <a:lnTo>
                    <a:pt x="105" y="0"/>
                  </a:lnTo>
                  <a:lnTo>
                    <a:pt x="53" y="0"/>
                  </a:lnTo>
                  <a:close/>
                  <a:moveTo>
                    <a:pt x="37" y="126"/>
                  </a:moveTo>
                  <a:lnTo>
                    <a:pt x="32" y="162"/>
                  </a:lnTo>
                  <a:lnTo>
                    <a:pt x="126" y="162"/>
                  </a:lnTo>
                  <a:lnTo>
                    <a:pt x="121" y="126"/>
                  </a:lnTo>
                  <a:lnTo>
                    <a:pt x="37" y="126"/>
                  </a:lnTo>
                  <a:close/>
                  <a:moveTo>
                    <a:pt x="21" y="252"/>
                  </a:moveTo>
                  <a:lnTo>
                    <a:pt x="16" y="288"/>
                  </a:lnTo>
                  <a:lnTo>
                    <a:pt x="142" y="288"/>
                  </a:lnTo>
                  <a:lnTo>
                    <a:pt x="137" y="252"/>
                  </a:lnTo>
                  <a:lnTo>
                    <a:pt x="21" y="252"/>
                  </a:lnTo>
                  <a:close/>
                  <a:moveTo>
                    <a:pt x="5" y="378"/>
                  </a:moveTo>
                  <a:lnTo>
                    <a:pt x="0" y="414"/>
                  </a:lnTo>
                  <a:lnTo>
                    <a:pt x="158" y="414"/>
                  </a:lnTo>
                  <a:lnTo>
                    <a:pt x="153" y="378"/>
                  </a:lnTo>
                  <a:lnTo>
                    <a:pt x="5" y="37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7" name="Freeform 132">
              <a:extLst>
                <a:ext uri="{FF2B5EF4-FFF2-40B4-BE49-F238E27FC236}">
                  <a16:creationId xmlns:a16="http://schemas.microsoft.com/office/drawing/2014/main" id="{2C31E21D-AAE0-A1FA-1144-76057DE70194}"/>
                </a:ext>
              </a:extLst>
            </p:cNvPr>
            <p:cNvSpPr>
              <a:spLocks/>
            </p:cNvSpPr>
            <p:nvPr/>
          </p:nvSpPr>
          <p:spPr bwMode="auto">
            <a:xfrm>
              <a:off x="1423597" y="2622205"/>
              <a:ext cx="143415" cy="52184"/>
            </a:xfrm>
            <a:custGeom>
              <a:avLst/>
              <a:gdLst>
                <a:gd name="T0" fmla="*/ 0 w 593"/>
                <a:gd name="T1" fmla="*/ 30 h 196"/>
                <a:gd name="T2" fmla="*/ 5 w 593"/>
                <a:gd name="T3" fmla="*/ 0 h 196"/>
                <a:gd name="T4" fmla="*/ 593 w 593"/>
                <a:gd name="T5" fmla="*/ 18 h 196"/>
                <a:gd name="T6" fmla="*/ 565 w 593"/>
                <a:gd name="T7" fmla="*/ 196 h 196"/>
                <a:gd name="T8" fmla="*/ 0 w 593"/>
                <a:gd name="T9" fmla="*/ 30 h 196"/>
              </a:gdLst>
              <a:ahLst/>
              <a:cxnLst>
                <a:cxn ang="0">
                  <a:pos x="T0" y="T1"/>
                </a:cxn>
                <a:cxn ang="0">
                  <a:pos x="T2" y="T3"/>
                </a:cxn>
                <a:cxn ang="0">
                  <a:pos x="T4" y="T5"/>
                </a:cxn>
                <a:cxn ang="0">
                  <a:pos x="T6" y="T7"/>
                </a:cxn>
                <a:cxn ang="0">
                  <a:pos x="T8" y="T9"/>
                </a:cxn>
              </a:cxnLst>
              <a:rect l="0" t="0" r="r" b="b"/>
              <a:pathLst>
                <a:path w="593" h="196">
                  <a:moveTo>
                    <a:pt x="0" y="30"/>
                  </a:moveTo>
                  <a:lnTo>
                    <a:pt x="5" y="0"/>
                  </a:lnTo>
                  <a:lnTo>
                    <a:pt x="593" y="18"/>
                  </a:lnTo>
                  <a:lnTo>
                    <a:pt x="565" y="196"/>
                  </a:lnTo>
                  <a:lnTo>
                    <a:pt x="0" y="3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8" name="Freeform 133">
              <a:extLst>
                <a:ext uri="{FF2B5EF4-FFF2-40B4-BE49-F238E27FC236}">
                  <a16:creationId xmlns:a16="http://schemas.microsoft.com/office/drawing/2014/main" id="{EDFC0AE5-71A9-713F-5920-257C6C0BF9E8}"/>
                </a:ext>
              </a:extLst>
            </p:cNvPr>
            <p:cNvSpPr>
              <a:spLocks/>
            </p:cNvSpPr>
            <p:nvPr/>
          </p:nvSpPr>
          <p:spPr bwMode="auto">
            <a:xfrm>
              <a:off x="1330121" y="2622205"/>
              <a:ext cx="96037" cy="67698"/>
            </a:xfrm>
            <a:custGeom>
              <a:avLst/>
              <a:gdLst>
                <a:gd name="T0" fmla="*/ 395 w 395"/>
                <a:gd name="T1" fmla="*/ 26 h 255"/>
                <a:gd name="T2" fmla="*/ 395 w 395"/>
                <a:gd name="T3" fmla="*/ 26 h 255"/>
                <a:gd name="T4" fmla="*/ 16 w 395"/>
                <a:gd name="T5" fmla="*/ 255 h 255"/>
                <a:gd name="T6" fmla="*/ 0 w 395"/>
                <a:gd name="T7" fmla="*/ 229 h 255"/>
                <a:gd name="T8" fmla="*/ 380 w 395"/>
                <a:gd name="T9" fmla="*/ 0 h 255"/>
                <a:gd name="T10" fmla="*/ 395 w 395"/>
                <a:gd name="T11" fmla="*/ 26 h 255"/>
              </a:gdLst>
              <a:ahLst/>
              <a:cxnLst>
                <a:cxn ang="0">
                  <a:pos x="T0" y="T1"/>
                </a:cxn>
                <a:cxn ang="0">
                  <a:pos x="T2" y="T3"/>
                </a:cxn>
                <a:cxn ang="0">
                  <a:pos x="T4" y="T5"/>
                </a:cxn>
                <a:cxn ang="0">
                  <a:pos x="T6" y="T7"/>
                </a:cxn>
                <a:cxn ang="0">
                  <a:pos x="T8" y="T9"/>
                </a:cxn>
                <a:cxn ang="0">
                  <a:pos x="T10" y="T11"/>
                </a:cxn>
              </a:cxnLst>
              <a:rect l="0" t="0" r="r" b="b"/>
              <a:pathLst>
                <a:path w="395" h="255">
                  <a:moveTo>
                    <a:pt x="395" y="26"/>
                  </a:moveTo>
                  <a:lnTo>
                    <a:pt x="395" y="26"/>
                  </a:lnTo>
                  <a:lnTo>
                    <a:pt x="16" y="255"/>
                  </a:lnTo>
                  <a:lnTo>
                    <a:pt x="0" y="229"/>
                  </a:lnTo>
                  <a:lnTo>
                    <a:pt x="380" y="0"/>
                  </a:lnTo>
                  <a:lnTo>
                    <a:pt x="395" y="26"/>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9" name="Freeform 134">
              <a:extLst>
                <a:ext uri="{FF2B5EF4-FFF2-40B4-BE49-F238E27FC236}">
                  <a16:creationId xmlns:a16="http://schemas.microsoft.com/office/drawing/2014/main" id="{B7FB732B-D51B-606B-B1AA-6BF5F6909C06}"/>
                </a:ext>
              </a:extLst>
            </p:cNvPr>
            <p:cNvSpPr>
              <a:spLocks/>
            </p:cNvSpPr>
            <p:nvPr/>
          </p:nvSpPr>
          <p:spPr bwMode="auto">
            <a:xfrm>
              <a:off x="1419755" y="2523480"/>
              <a:ext cx="28171" cy="102957"/>
            </a:xfrm>
            <a:custGeom>
              <a:avLst/>
              <a:gdLst>
                <a:gd name="T0" fmla="*/ 0 w 114"/>
                <a:gd name="T1" fmla="*/ 379 h 386"/>
                <a:gd name="T2" fmla="*/ 0 w 114"/>
                <a:gd name="T3" fmla="*/ 379 h 386"/>
                <a:gd name="T4" fmla="*/ 85 w 114"/>
                <a:gd name="T5" fmla="*/ 0 h 386"/>
                <a:gd name="T6" fmla="*/ 114 w 114"/>
                <a:gd name="T7" fmla="*/ 7 h 386"/>
                <a:gd name="T8" fmla="*/ 29 w 114"/>
                <a:gd name="T9" fmla="*/ 386 h 386"/>
                <a:gd name="T10" fmla="*/ 0 w 114"/>
                <a:gd name="T11" fmla="*/ 379 h 386"/>
              </a:gdLst>
              <a:ahLst/>
              <a:cxnLst>
                <a:cxn ang="0">
                  <a:pos x="T0" y="T1"/>
                </a:cxn>
                <a:cxn ang="0">
                  <a:pos x="T2" y="T3"/>
                </a:cxn>
                <a:cxn ang="0">
                  <a:pos x="T4" y="T5"/>
                </a:cxn>
                <a:cxn ang="0">
                  <a:pos x="T6" y="T7"/>
                </a:cxn>
                <a:cxn ang="0">
                  <a:pos x="T8" y="T9"/>
                </a:cxn>
                <a:cxn ang="0">
                  <a:pos x="T10" y="T11"/>
                </a:cxn>
              </a:cxnLst>
              <a:rect l="0" t="0" r="r" b="b"/>
              <a:pathLst>
                <a:path w="114" h="386">
                  <a:moveTo>
                    <a:pt x="0" y="379"/>
                  </a:moveTo>
                  <a:lnTo>
                    <a:pt x="0" y="379"/>
                  </a:lnTo>
                  <a:lnTo>
                    <a:pt x="85" y="0"/>
                  </a:lnTo>
                  <a:lnTo>
                    <a:pt x="114" y="7"/>
                  </a:lnTo>
                  <a:lnTo>
                    <a:pt x="29" y="386"/>
                  </a:lnTo>
                  <a:lnTo>
                    <a:pt x="0" y="379"/>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0" name="Freeform 135">
              <a:extLst>
                <a:ext uri="{FF2B5EF4-FFF2-40B4-BE49-F238E27FC236}">
                  <a16:creationId xmlns:a16="http://schemas.microsoft.com/office/drawing/2014/main" id="{7046FBE4-E94D-0593-DD7C-AF247F7AAF8C}"/>
                </a:ext>
              </a:extLst>
            </p:cNvPr>
            <p:cNvSpPr>
              <a:spLocks/>
            </p:cNvSpPr>
            <p:nvPr/>
          </p:nvSpPr>
          <p:spPr bwMode="auto">
            <a:xfrm>
              <a:off x="1161097" y="2622205"/>
              <a:ext cx="84512" cy="66288"/>
            </a:xfrm>
            <a:custGeom>
              <a:avLst/>
              <a:gdLst>
                <a:gd name="T0" fmla="*/ 337 w 353"/>
                <a:gd name="T1" fmla="*/ 244 h 244"/>
                <a:gd name="T2" fmla="*/ 337 w 353"/>
                <a:gd name="T3" fmla="*/ 244 h 244"/>
                <a:gd name="T4" fmla="*/ 0 w 353"/>
                <a:gd name="T5" fmla="*/ 25 h 244"/>
                <a:gd name="T6" fmla="*/ 16 w 353"/>
                <a:gd name="T7" fmla="*/ 0 h 244"/>
                <a:gd name="T8" fmla="*/ 353 w 353"/>
                <a:gd name="T9" fmla="*/ 218 h 244"/>
                <a:gd name="T10" fmla="*/ 337 w 353"/>
                <a:gd name="T11" fmla="*/ 244 h 244"/>
              </a:gdLst>
              <a:ahLst/>
              <a:cxnLst>
                <a:cxn ang="0">
                  <a:pos x="T0" y="T1"/>
                </a:cxn>
                <a:cxn ang="0">
                  <a:pos x="T2" y="T3"/>
                </a:cxn>
                <a:cxn ang="0">
                  <a:pos x="T4" y="T5"/>
                </a:cxn>
                <a:cxn ang="0">
                  <a:pos x="T6" y="T7"/>
                </a:cxn>
                <a:cxn ang="0">
                  <a:pos x="T8" y="T9"/>
                </a:cxn>
                <a:cxn ang="0">
                  <a:pos x="T10" y="T11"/>
                </a:cxn>
              </a:cxnLst>
              <a:rect l="0" t="0" r="r" b="b"/>
              <a:pathLst>
                <a:path w="353" h="244">
                  <a:moveTo>
                    <a:pt x="337" y="244"/>
                  </a:moveTo>
                  <a:lnTo>
                    <a:pt x="337" y="244"/>
                  </a:lnTo>
                  <a:lnTo>
                    <a:pt x="0" y="25"/>
                  </a:lnTo>
                  <a:lnTo>
                    <a:pt x="16" y="0"/>
                  </a:lnTo>
                  <a:lnTo>
                    <a:pt x="353" y="218"/>
                  </a:lnTo>
                  <a:lnTo>
                    <a:pt x="337" y="24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1" name="Freeform 136">
              <a:extLst>
                <a:ext uri="{FF2B5EF4-FFF2-40B4-BE49-F238E27FC236}">
                  <a16:creationId xmlns:a16="http://schemas.microsoft.com/office/drawing/2014/main" id="{7B6EA607-C83A-B9B5-F65C-22B9B296557E}"/>
                </a:ext>
              </a:extLst>
            </p:cNvPr>
            <p:cNvSpPr>
              <a:spLocks/>
            </p:cNvSpPr>
            <p:nvPr/>
          </p:nvSpPr>
          <p:spPr bwMode="auto">
            <a:xfrm>
              <a:off x="1138048" y="2523480"/>
              <a:ext cx="28171" cy="102957"/>
            </a:xfrm>
            <a:custGeom>
              <a:avLst/>
              <a:gdLst>
                <a:gd name="T0" fmla="*/ 29 w 115"/>
                <a:gd name="T1" fmla="*/ 0 h 386"/>
                <a:gd name="T2" fmla="*/ 29 w 115"/>
                <a:gd name="T3" fmla="*/ 0 h 386"/>
                <a:gd name="T4" fmla="*/ 115 w 115"/>
                <a:gd name="T5" fmla="*/ 379 h 386"/>
                <a:gd name="T6" fmla="*/ 85 w 115"/>
                <a:gd name="T7" fmla="*/ 386 h 386"/>
                <a:gd name="T8" fmla="*/ 0 w 115"/>
                <a:gd name="T9" fmla="*/ 7 h 386"/>
                <a:gd name="T10" fmla="*/ 29 w 115"/>
                <a:gd name="T11" fmla="*/ 0 h 386"/>
              </a:gdLst>
              <a:ahLst/>
              <a:cxnLst>
                <a:cxn ang="0">
                  <a:pos x="T0" y="T1"/>
                </a:cxn>
                <a:cxn ang="0">
                  <a:pos x="T2" y="T3"/>
                </a:cxn>
                <a:cxn ang="0">
                  <a:pos x="T4" y="T5"/>
                </a:cxn>
                <a:cxn ang="0">
                  <a:pos x="T6" y="T7"/>
                </a:cxn>
                <a:cxn ang="0">
                  <a:pos x="T8" y="T9"/>
                </a:cxn>
                <a:cxn ang="0">
                  <a:pos x="T10" y="T11"/>
                </a:cxn>
              </a:cxnLst>
              <a:rect l="0" t="0" r="r" b="b"/>
              <a:pathLst>
                <a:path w="115" h="386">
                  <a:moveTo>
                    <a:pt x="29" y="0"/>
                  </a:moveTo>
                  <a:lnTo>
                    <a:pt x="29" y="0"/>
                  </a:lnTo>
                  <a:lnTo>
                    <a:pt x="115" y="379"/>
                  </a:lnTo>
                  <a:lnTo>
                    <a:pt x="85" y="386"/>
                  </a:lnTo>
                  <a:lnTo>
                    <a:pt x="0" y="7"/>
                  </a:lnTo>
                  <a:lnTo>
                    <a:pt x="29"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2" name="Freeform 137">
              <a:extLst>
                <a:ext uri="{FF2B5EF4-FFF2-40B4-BE49-F238E27FC236}">
                  <a16:creationId xmlns:a16="http://schemas.microsoft.com/office/drawing/2014/main" id="{33F02A29-2626-B66B-2D6E-908F46275E05}"/>
                </a:ext>
              </a:extLst>
            </p:cNvPr>
            <p:cNvSpPr>
              <a:spLocks/>
            </p:cNvSpPr>
            <p:nvPr/>
          </p:nvSpPr>
          <p:spPr bwMode="auto">
            <a:xfrm>
              <a:off x="1495304" y="2395136"/>
              <a:ext cx="99878" cy="57825"/>
            </a:xfrm>
            <a:custGeom>
              <a:avLst/>
              <a:gdLst>
                <a:gd name="T0" fmla="*/ 0 w 411"/>
                <a:gd name="T1" fmla="*/ 187 h 214"/>
                <a:gd name="T2" fmla="*/ 0 w 411"/>
                <a:gd name="T3" fmla="*/ 187 h 214"/>
                <a:gd name="T4" fmla="*/ 398 w 411"/>
                <a:gd name="T5" fmla="*/ 0 h 214"/>
                <a:gd name="T6" fmla="*/ 411 w 411"/>
                <a:gd name="T7" fmla="*/ 27 h 214"/>
                <a:gd name="T8" fmla="*/ 13 w 411"/>
                <a:gd name="T9" fmla="*/ 214 h 214"/>
                <a:gd name="T10" fmla="*/ 0 w 411"/>
                <a:gd name="T11" fmla="*/ 187 h 214"/>
              </a:gdLst>
              <a:ahLst/>
              <a:cxnLst>
                <a:cxn ang="0">
                  <a:pos x="T0" y="T1"/>
                </a:cxn>
                <a:cxn ang="0">
                  <a:pos x="T2" y="T3"/>
                </a:cxn>
                <a:cxn ang="0">
                  <a:pos x="T4" y="T5"/>
                </a:cxn>
                <a:cxn ang="0">
                  <a:pos x="T6" y="T7"/>
                </a:cxn>
                <a:cxn ang="0">
                  <a:pos x="T8" y="T9"/>
                </a:cxn>
                <a:cxn ang="0">
                  <a:pos x="T10" y="T11"/>
                </a:cxn>
              </a:cxnLst>
              <a:rect l="0" t="0" r="r" b="b"/>
              <a:pathLst>
                <a:path w="411" h="214">
                  <a:moveTo>
                    <a:pt x="0" y="187"/>
                  </a:moveTo>
                  <a:lnTo>
                    <a:pt x="0" y="187"/>
                  </a:lnTo>
                  <a:lnTo>
                    <a:pt x="398" y="0"/>
                  </a:lnTo>
                  <a:lnTo>
                    <a:pt x="411" y="27"/>
                  </a:lnTo>
                  <a:lnTo>
                    <a:pt x="13" y="214"/>
                  </a:lnTo>
                  <a:lnTo>
                    <a:pt x="0" y="18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3" name="Freeform 138">
              <a:extLst>
                <a:ext uri="{FF2B5EF4-FFF2-40B4-BE49-F238E27FC236}">
                  <a16:creationId xmlns:a16="http://schemas.microsoft.com/office/drawing/2014/main" id="{F178D68A-0C7B-34D9-5559-E032BDBB8AFD}"/>
                </a:ext>
              </a:extLst>
            </p:cNvPr>
            <p:cNvSpPr>
              <a:spLocks/>
            </p:cNvSpPr>
            <p:nvPr/>
          </p:nvSpPr>
          <p:spPr bwMode="auto">
            <a:xfrm>
              <a:off x="1363414" y="2342953"/>
              <a:ext cx="57622" cy="77571"/>
            </a:xfrm>
            <a:custGeom>
              <a:avLst/>
              <a:gdLst>
                <a:gd name="T0" fmla="*/ 215 w 239"/>
                <a:gd name="T1" fmla="*/ 290 h 290"/>
                <a:gd name="T2" fmla="*/ 215 w 239"/>
                <a:gd name="T3" fmla="*/ 290 h 290"/>
                <a:gd name="T4" fmla="*/ 0 w 239"/>
                <a:gd name="T5" fmla="*/ 19 h 290"/>
                <a:gd name="T6" fmla="*/ 23 w 239"/>
                <a:gd name="T7" fmla="*/ 0 h 290"/>
                <a:gd name="T8" fmla="*/ 239 w 239"/>
                <a:gd name="T9" fmla="*/ 272 h 290"/>
                <a:gd name="T10" fmla="*/ 215 w 239"/>
                <a:gd name="T11" fmla="*/ 290 h 290"/>
              </a:gdLst>
              <a:ahLst/>
              <a:cxnLst>
                <a:cxn ang="0">
                  <a:pos x="T0" y="T1"/>
                </a:cxn>
                <a:cxn ang="0">
                  <a:pos x="T2" y="T3"/>
                </a:cxn>
                <a:cxn ang="0">
                  <a:pos x="T4" y="T5"/>
                </a:cxn>
                <a:cxn ang="0">
                  <a:pos x="T6" y="T7"/>
                </a:cxn>
                <a:cxn ang="0">
                  <a:pos x="T8" y="T9"/>
                </a:cxn>
                <a:cxn ang="0">
                  <a:pos x="T10" y="T11"/>
                </a:cxn>
              </a:cxnLst>
              <a:rect l="0" t="0" r="r" b="b"/>
              <a:pathLst>
                <a:path w="239" h="290">
                  <a:moveTo>
                    <a:pt x="215" y="290"/>
                  </a:moveTo>
                  <a:lnTo>
                    <a:pt x="215" y="290"/>
                  </a:lnTo>
                  <a:lnTo>
                    <a:pt x="0" y="19"/>
                  </a:lnTo>
                  <a:lnTo>
                    <a:pt x="23" y="0"/>
                  </a:lnTo>
                  <a:lnTo>
                    <a:pt x="239" y="272"/>
                  </a:lnTo>
                  <a:lnTo>
                    <a:pt x="215" y="29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4" name="Freeform 139">
              <a:extLst>
                <a:ext uri="{FF2B5EF4-FFF2-40B4-BE49-F238E27FC236}">
                  <a16:creationId xmlns:a16="http://schemas.microsoft.com/office/drawing/2014/main" id="{5FC413A8-7316-6451-7894-0F9679F8DC57}"/>
                </a:ext>
              </a:extLst>
            </p:cNvPr>
            <p:cNvSpPr>
              <a:spLocks/>
            </p:cNvSpPr>
            <p:nvPr/>
          </p:nvSpPr>
          <p:spPr bwMode="auto">
            <a:xfrm>
              <a:off x="1166219" y="2342953"/>
              <a:ext cx="57622" cy="77571"/>
            </a:xfrm>
            <a:custGeom>
              <a:avLst/>
              <a:gdLst>
                <a:gd name="T0" fmla="*/ 239 w 239"/>
                <a:gd name="T1" fmla="*/ 19 h 290"/>
                <a:gd name="T2" fmla="*/ 239 w 239"/>
                <a:gd name="T3" fmla="*/ 19 h 290"/>
                <a:gd name="T4" fmla="*/ 23 w 239"/>
                <a:gd name="T5" fmla="*/ 290 h 290"/>
                <a:gd name="T6" fmla="*/ 0 w 239"/>
                <a:gd name="T7" fmla="*/ 272 h 290"/>
                <a:gd name="T8" fmla="*/ 215 w 239"/>
                <a:gd name="T9" fmla="*/ 0 h 290"/>
                <a:gd name="T10" fmla="*/ 239 w 239"/>
                <a:gd name="T11" fmla="*/ 19 h 290"/>
              </a:gdLst>
              <a:ahLst/>
              <a:cxnLst>
                <a:cxn ang="0">
                  <a:pos x="T0" y="T1"/>
                </a:cxn>
                <a:cxn ang="0">
                  <a:pos x="T2" y="T3"/>
                </a:cxn>
                <a:cxn ang="0">
                  <a:pos x="T4" y="T5"/>
                </a:cxn>
                <a:cxn ang="0">
                  <a:pos x="T6" y="T7"/>
                </a:cxn>
                <a:cxn ang="0">
                  <a:pos x="T8" y="T9"/>
                </a:cxn>
                <a:cxn ang="0">
                  <a:pos x="T10" y="T11"/>
                </a:cxn>
              </a:cxnLst>
              <a:rect l="0" t="0" r="r" b="b"/>
              <a:pathLst>
                <a:path w="239" h="290">
                  <a:moveTo>
                    <a:pt x="239" y="19"/>
                  </a:moveTo>
                  <a:lnTo>
                    <a:pt x="239" y="19"/>
                  </a:lnTo>
                  <a:lnTo>
                    <a:pt x="23" y="290"/>
                  </a:lnTo>
                  <a:lnTo>
                    <a:pt x="0" y="272"/>
                  </a:lnTo>
                  <a:lnTo>
                    <a:pt x="215" y="0"/>
                  </a:lnTo>
                  <a:lnTo>
                    <a:pt x="239" y="19"/>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5" name="Freeform 140">
              <a:extLst>
                <a:ext uri="{FF2B5EF4-FFF2-40B4-BE49-F238E27FC236}">
                  <a16:creationId xmlns:a16="http://schemas.microsoft.com/office/drawing/2014/main" id="{B96532A1-5647-6703-5893-E3D5BE311428}"/>
                </a:ext>
              </a:extLst>
            </p:cNvPr>
            <p:cNvSpPr>
              <a:spLocks/>
            </p:cNvSpPr>
            <p:nvPr/>
          </p:nvSpPr>
          <p:spPr bwMode="auto">
            <a:xfrm>
              <a:off x="990793" y="2395136"/>
              <a:ext cx="99878" cy="57825"/>
            </a:xfrm>
            <a:custGeom>
              <a:avLst/>
              <a:gdLst>
                <a:gd name="T0" fmla="*/ 13 w 411"/>
                <a:gd name="T1" fmla="*/ 0 h 214"/>
                <a:gd name="T2" fmla="*/ 13 w 411"/>
                <a:gd name="T3" fmla="*/ 0 h 214"/>
                <a:gd name="T4" fmla="*/ 411 w 411"/>
                <a:gd name="T5" fmla="*/ 187 h 214"/>
                <a:gd name="T6" fmla="*/ 398 w 411"/>
                <a:gd name="T7" fmla="*/ 214 h 214"/>
                <a:gd name="T8" fmla="*/ 0 w 411"/>
                <a:gd name="T9" fmla="*/ 27 h 214"/>
                <a:gd name="T10" fmla="*/ 13 w 411"/>
                <a:gd name="T11" fmla="*/ 0 h 214"/>
              </a:gdLst>
              <a:ahLst/>
              <a:cxnLst>
                <a:cxn ang="0">
                  <a:pos x="T0" y="T1"/>
                </a:cxn>
                <a:cxn ang="0">
                  <a:pos x="T2" y="T3"/>
                </a:cxn>
                <a:cxn ang="0">
                  <a:pos x="T4" y="T5"/>
                </a:cxn>
                <a:cxn ang="0">
                  <a:pos x="T6" y="T7"/>
                </a:cxn>
                <a:cxn ang="0">
                  <a:pos x="T8" y="T9"/>
                </a:cxn>
                <a:cxn ang="0">
                  <a:pos x="T10" y="T11"/>
                </a:cxn>
              </a:cxnLst>
              <a:rect l="0" t="0" r="r" b="b"/>
              <a:pathLst>
                <a:path w="411" h="214">
                  <a:moveTo>
                    <a:pt x="13" y="0"/>
                  </a:moveTo>
                  <a:lnTo>
                    <a:pt x="13" y="0"/>
                  </a:lnTo>
                  <a:lnTo>
                    <a:pt x="411" y="187"/>
                  </a:lnTo>
                  <a:lnTo>
                    <a:pt x="398" y="214"/>
                  </a:lnTo>
                  <a:lnTo>
                    <a:pt x="0" y="27"/>
                  </a:lnTo>
                  <a:lnTo>
                    <a:pt x="13"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6" name="Freeform 141">
              <a:extLst>
                <a:ext uri="{FF2B5EF4-FFF2-40B4-BE49-F238E27FC236}">
                  <a16:creationId xmlns:a16="http://schemas.microsoft.com/office/drawing/2014/main" id="{4497F348-F4F9-8EED-FCC3-8F3A63D4D724}"/>
                </a:ext>
              </a:extLst>
            </p:cNvPr>
            <p:cNvSpPr>
              <a:spLocks/>
            </p:cNvSpPr>
            <p:nvPr/>
          </p:nvSpPr>
          <p:spPr bwMode="auto">
            <a:xfrm>
              <a:off x="1574695" y="2239996"/>
              <a:ext cx="23049" cy="159372"/>
            </a:xfrm>
            <a:custGeom>
              <a:avLst/>
              <a:gdLst>
                <a:gd name="T0" fmla="*/ 30 w 93"/>
                <a:gd name="T1" fmla="*/ 0 h 597"/>
                <a:gd name="T2" fmla="*/ 30 w 93"/>
                <a:gd name="T3" fmla="*/ 0 h 597"/>
                <a:gd name="T4" fmla="*/ 93 w 93"/>
                <a:gd name="T5" fmla="*/ 594 h 597"/>
                <a:gd name="T6" fmla="*/ 63 w 93"/>
                <a:gd name="T7" fmla="*/ 597 h 597"/>
                <a:gd name="T8" fmla="*/ 0 w 93"/>
                <a:gd name="T9" fmla="*/ 3 h 597"/>
                <a:gd name="T10" fmla="*/ 30 w 93"/>
                <a:gd name="T11" fmla="*/ 0 h 597"/>
              </a:gdLst>
              <a:ahLst/>
              <a:cxnLst>
                <a:cxn ang="0">
                  <a:pos x="T0" y="T1"/>
                </a:cxn>
                <a:cxn ang="0">
                  <a:pos x="T2" y="T3"/>
                </a:cxn>
                <a:cxn ang="0">
                  <a:pos x="T4" y="T5"/>
                </a:cxn>
                <a:cxn ang="0">
                  <a:pos x="T6" y="T7"/>
                </a:cxn>
                <a:cxn ang="0">
                  <a:pos x="T8" y="T9"/>
                </a:cxn>
                <a:cxn ang="0">
                  <a:pos x="T10" y="T11"/>
                </a:cxn>
              </a:cxnLst>
              <a:rect l="0" t="0" r="r" b="b"/>
              <a:pathLst>
                <a:path w="93" h="597">
                  <a:moveTo>
                    <a:pt x="30" y="0"/>
                  </a:moveTo>
                  <a:lnTo>
                    <a:pt x="30" y="0"/>
                  </a:lnTo>
                  <a:lnTo>
                    <a:pt x="93" y="594"/>
                  </a:lnTo>
                  <a:lnTo>
                    <a:pt x="63" y="597"/>
                  </a:lnTo>
                  <a:lnTo>
                    <a:pt x="0" y="3"/>
                  </a:lnTo>
                  <a:lnTo>
                    <a:pt x="3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7" name="Freeform 142">
              <a:extLst>
                <a:ext uri="{FF2B5EF4-FFF2-40B4-BE49-F238E27FC236}">
                  <a16:creationId xmlns:a16="http://schemas.microsoft.com/office/drawing/2014/main" id="{A91D2EF6-24B9-CC99-0C6C-45548526EECE}"/>
                </a:ext>
              </a:extLst>
            </p:cNvPr>
            <p:cNvSpPr>
              <a:spLocks/>
            </p:cNvSpPr>
            <p:nvPr/>
          </p:nvSpPr>
          <p:spPr bwMode="auto">
            <a:xfrm>
              <a:off x="1541402" y="2266793"/>
              <a:ext cx="17927" cy="114240"/>
            </a:xfrm>
            <a:custGeom>
              <a:avLst/>
              <a:gdLst>
                <a:gd name="T0" fmla="*/ 30 w 74"/>
                <a:gd name="T1" fmla="*/ 0 h 425"/>
                <a:gd name="T2" fmla="*/ 30 w 74"/>
                <a:gd name="T3" fmla="*/ 0 h 425"/>
                <a:gd name="T4" fmla="*/ 74 w 74"/>
                <a:gd name="T5" fmla="*/ 421 h 425"/>
                <a:gd name="T6" fmla="*/ 45 w 74"/>
                <a:gd name="T7" fmla="*/ 425 h 425"/>
                <a:gd name="T8" fmla="*/ 0 w 74"/>
                <a:gd name="T9" fmla="*/ 3 h 425"/>
                <a:gd name="T10" fmla="*/ 30 w 74"/>
                <a:gd name="T11" fmla="*/ 0 h 425"/>
              </a:gdLst>
              <a:ahLst/>
              <a:cxnLst>
                <a:cxn ang="0">
                  <a:pos x="T0" y="T1"/>
                </a:cxn>
                <a:cxn ang="0">
                  <a:pos x="T2" y="T3"/>
                </a:cxn>
                <a:cxn ang="0">
                  <a:pos x="T4" y="T5"/>
                </a:cxn>
                <a:cxn ang="0">
                  <a:pos x="T6" y="T7"/>
                </a:cxn>
                <a:cxn ang="0">
                  <a:pos x="T8" y="T9"/>
                </a:cxn>
                <a:cxn ang="0">
                  <a:pos x="T10" y="T11"/>
                </a:cxn>
              </a:cxnLst>
              <a:rect l="0" t="0" r="r" b="b"/>
              <a:pathLst>
                <a:path w="74" h="425">
                  <a:moveTo>
                    <a:pt x="30" y="0"/>
                  </a:moveTo>
                  <a:lnTo>
                    <a:pt x="30" y="0"/>
                  </a:lnTo>
                  <a:lnTo>
                    <a:pt x="74" y="421"/>
                  </a:lnTo>
                  <a:lnTo>
                    <a:pt x="45" y="425"/>
                  </a:lnTo>
                  <a:lnTo>
                    <a:pt x="0" y="3"/>
                  </a:lnTo>
                  <a:lnTo>
                    <a:pt x="3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8" name="Freeform 143">
              <a:extLst>
                <a:ext uri="{FF2B5EF4-FFF2-40B4-BE49-F238E27FC236}">
                  <a16:creationId xmlns:a16="http://schemas.microsoft.com/office/drawing/2014/main" id="{6086192B-3A03-F3A1-BB53-E75BFE9E40ED}"/>
                </a:ext>
              </a:extLst>
            </p:cNvPr>
            <p:cNvSpPr>
              <a:spLocks/>
            </p:cNvSpPr>
            <p:nvPr/>
          </p:nvSpPr>
          <p:spPr bwMode="auto">
            <a:xfrm>
              <a:off x="1592621" y="2395136"/>
              <a:ext cx="135732" cy="73339"/>
            </a:xfrm>
            <a:custGeom>
              <a:avLst/>
              <a:gdLst>
                <a:gd name="T0" fmla="*/ 12 w 560"/>
                <a:gd name="T1" fmla="*/ 0 h 273"/>
                <a:gd name="T2" fmla="*/ 12 w 560"/>
                <a:gd name="T3" fmla="*/ 0 h 273"/>
                <a:gd name="T4" fmla="*/ 560 w 560"/>
                <a:gd name="T5" fmla="*/ 245 h 273"/>
                <a:gd name="T6" fmla="*/ 548 w 560"/>
                <a:gd name="T7" fmla="*/ 273 h 273"/>
                <a:gd name="T8" fmla="*/ 0 w 560"/>
                <a:gd name="T9" fmla="*/ 27 h 273"/>
                <a:gd name="T10" fmla="*/ 12 w 560"/>
                <a:gd name="T11" fmla="*/ 0 h 273"/>
              </a:gdLst>
              <a:ahLst/>
              <a:cxnLst>
                <a:cxn ang="0">
                  <a:pos x="T0" y="T1"/>
                </a:cxn>
                <a:cxn ang="0">
                  <a:pos x="T2" y="T3"/>
                </a:cxn>
                <a:cxn ang="0">
                  <a:pos x="T4" y="T5"/>
                </a:cxn>
                <a:cxn ang="0">
                  <a:pos x="T6" y="T7"/>
                </a:cxn>
                <a:cxn ang="0">
                  <a:pos x="T8" y="T9"/>
                </a:cxn>
                <a:cxn ang="0">
                  <a:pos x="T10" y="T11"/>
                </a:cxn>
              </a:cxnLst>
              <a:rect l="0" t="0" r="r" b="b"/>
              <a:pathLst>
                <a:path w="560" h="273">
                  <a:moveTo>
                    <a:pt x="12" y="0"/>
                  </a:moveTo>
                  <a:lnTo>
                    <a:pt x="12" y="0"/>
                  </a:lnTo>
                  <a:lnTo>
                    <a:pt x="560" y="245"/>
                  </a:lnTo>
                  <a:lnTo>
                    <a:pt x="548" y="273"/>
                  </a:lnTo>
                  <a:lnTo>
                    <a:pt x="0" y="27"/>
                  </a:lnTo>
                  <a:lnTo>
                    <a:pt x="12"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9" name="Freeform 144">
              <a:extLst>
                <a:ext uri="{FF2B5EF4-FFF2-40B4-BE49-F238E27FC236}">
                  <a16:creationId xmlns:a16="http://schemas.microsoft.com/office/drawing/2014/main" id="{5C76171C-44C1-B90B-E47B-4ABD431C5F1B}"/>
                </a:ext>
              </a:extLst>
            </p:cNvPr>
            <p:cNvSpPr>
              <a:spLocks/>
            </p:cNvSpPr>
            <p:nvPr/>
          </p:nvSpPr>
          <p:spPr bwMode="auto">
            <a:xfrm>
              <a:off x="1221280" y="2341542"/>
              <a:ext cx="144695" cy="8462"/>
            </a:xfrm>
            <a:custGeom>
              <a:avLst/>
              <a:gdLst>
                <a:gd name="T0" fmla="*/ 599 w 599"/>
                <a:gd name="T1" fmla="*/ 30 h 30"/>
                <a:gd name="T2" fmla="*/ 599 w 599"/>
                <a:gd name="T3" fmla="*/ 30 h 30"/>
                <a:gd name="T4" fmla="*/ 0 w 599"/>
                <a:gd name="T5" fmla="*/ 30 h 30"/>
                <a:gd name="T6" fmla="*/ 0 w 599"/>
                <a:gd name="T7" fmla="*/ 0 h 30"/>
                <a:gd name="T8" fmla="*/ 599 w 599"/>
                <a:gd name="T9" fmla="*/ 0 h 30"/>
                <a:gd name="T10" fmla="*/ 599 w 599"/>
                <a:gd name="T11" fmla="*/ 30 h 30"/>
              </a:gdLst>
              <a:ahLst/>
              <a:cxnLst>
                <a:cxn ang="0">
                  <a:pos x="T0" y="T1"/>
                </a:cxn>
                <a:cxn ang="0">
                  <a:pos x="T2" y="T3"/>
                </a:cxn>
                <a:cxn ang="0">
                  <a:pos x="T4" y="T5"/>
                </a:cxn>
                <a:cxn ang="0">
                  <a:pos x="T6" y="T7"/>
                </a:cxn>
                <a:cxn ang="0">
                  <a:pos x="T8" y="T9"/>
                </a:cxn>
                <a:cxn ang="0">
                  <a:pos x="T10" y="T11"/>
                </a:cxn>
              </a:cxnLst>
              <a:rect l="0" t="0" r="r" b="b"/>
              <a:pathLst>
                <a:path w="599" h="30">
                  <a:moveTo>
                    <a:pt x="599" y="30"/>
                  </a:moveTo>
                  <a:lnTo>
                    <a:pt x="599" y="30"/>
                  </a:lnTo>
                  <a:lnTo>
                    <a:pt x="0" y="30"/>
                  </a:lnTo>
                  <a:lnTo>
                    <a:pt x="0" y="0"/>
                  </a:lnTo>
                  <a:lnTo>
                    <a:pt x="599" y="0"/>
                  </a:lnTo>
                  <a:lnTo>
                    <a:pt x="599" y="3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40" name="Freeform 145">
              <a:extLst>
                <a:ext uri="{FF2B5EF4-FFF2-40B4-BE49-F238E27FC236}">
                  <a16:creationId xmlns:a16="http://schemas.microsoft.com/office/drawing/2014/main" id="{0C671482-F951-C31D-EE3E-166576789E15}"/>
                </a:ext>
              </a:extLst>
            </p:cNvPr>
            <p:cNvSpPr>
              <a:spLocks/>
            </p:cNvSpPr>
            <p:nvPr/>
          </p:nvSpPr>
          <p:spPr bwMode="auto">
            <a:xfrm>
              <a:off x="1362134" y="2204737"/>
              <a:ext cx="78110" cy="142447"/>
            </a:xfrm>
            <a:custGeom>
              <a:avLst/>
              <a:gdLst>
                <a:gd name="T0" fmla="*/ 0 w 323"/>
                <a:gd name="T1" fmla="*/ 520 h 535"/>
                <a:gd name="T2" fmla="*/ 0 w 323"/>
                <a:gd name="T3" fmla="*/ 520 h 535"/>
                <a:gd name="T4" fmla="*/ 297 w 323"/>
                <a:gd name="T5" fmla="*/ 0 h 535"/>
                <a:gd name="T6" fmla="*/ 323 w 323"/>
                <a:gd name="T7" fmla="*/ 15 h 535"/>
                <a:gd name="T8" fmla="*/ 26 w 323"/>
                <a:gd name="T9" fmla="*/ 535 h 535"/>
                <a:gd name="T10" fmla="*/ 0 w 323"/>
                <a:gd name="T11" fmla="*/ 520 h 535"/>
              </a:gdLst>
              <a:ahLst/>
              <a:cxnLst>
                <a:cxn ang="0">
                  <a:pos x="T0" y="T1"/>
                </a:cxn>
                <a:cxn ang="0">
                  <a:pos x="T2" y="T3"/>
                </a:cxn>
                <a:cxn ang="0">
                  <a:pos x="T4" y="T5"/>
                </a:cxn>
                <a:cxn ang="0">
                  <a:pos x="T6" y="T7"/>
                </a:cxn>
                <a:cxn ang="0">
                  <a:pos x="T8" y="T9"/>
                </a:cxn>
                <a:cxn ang="0">
                  <a:pos x="T10" y="T11"/>
                </a:cxn>
              </a:cxnLst>
              <a:rect l="0" t="0" r="r" b="b"/>
              <a:pathLst>
                <a:path w="323" h="535">
                  <a:moveTo>
                    <a:pt x="0" y="520"/>
                  </a:moveTo>
                  <a:lnTo>
                    <a:pt x="0" y="520"/>
                  </a:lnTo>
                  <a:lnTo>
                    <a:pt x="297" y="0"/>
                  </a:lnTo>
                  <a:lnTo>
                    <a:pt x="323" y="15"/>
                  </a:lnTo>
                  <a:lnTo>
                    <a:pt x="26" y="535"/>
                  </a:lnTo>
                  <a:lnTo>
                    <a:pt x="0" y="52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41" name="Freeform 146">
              <a:extLst>
                <a:ext uri="{FF2B5EF4-FFF2-40B4-BE49-F238E27FC236}">
                  <a16:creationId xmlns:a16="http://schemas.microsoft.com/office/drawing/2014/main" id="{0D36590B-AF75-B959-8686-49D29CCBFC45}"/>
                </a:ext>
              </a:extLst>
            </p:cNvPr>
            <p:cNvSpPr>
              <a:spLocks/>
            </p:cNvSpPr>
            <p:nvPr/>
          </p:nvSpPr>
          <p:spPr bwMode="auto">
            <a:xfrm>
              <a:off x="1404389" y="2245637"/>
              <a:ext cx="57622" cy="101546"/>
            </a:xfrm>
            <a:custGeom>
              <a:avLst/>
              <a:gdLst>
                <a:gd name="T0" fmla="*/ 0 w 237"/>
                <a:gd name="T1" fmla="*/ 369 h 384"/>
                <a:gd name="T2" fmla="*/ 0 w 237"/>
                <a:gd name="T3" fmla="*/ 369 h 384"/>
                <a:gd name="T4" fmla="*/ 211 w 237"/>
                <a:gd name="T5" fmla="*/ 0 h 384"/>
                <a:gd name="T6" fmla="*/ 237 w 237"/>
                <a:gd name="T7" fmla="*/ 15 h 384"/>
                <a:gd name="T8" fmla="*/ 26 w 237"/>
                <a:gd name="T9" fmla="*/ 384 h 384"/>
                <a:gd name="T10" fmla="*/ 0 w 237"/>
                <a:gd name="T11" fmla="*/ 369 h 384"/>
              </a:gdLst>
              <a:ahLst/>
              <a:cxnLst>
                <a:cxn ang="0">
                  <a:pos x="T0" y="T1"/>
                </a:cxn>
                <a:cxn ang="0">
                  <a:pos x="T2" y="T3"/>
                </a:cxn>
                <a:cxn ang="0">
                  <a:pos x="T4" y="T5"/>
                </a:cxn>
                <a:cxn ang="0">
                  <a:pos x="T6" y="T7"/>
                </a:cxn>
                <a:cxn ang="0">
                  <a:pos x="T8" y="T9"/>
                </a:cxn>
                <a:cxn ang="0">
                  <a:pos x="T10" y="T11"/>
                </a:cxn>
              </a:cxnLst>
              <a:rect l="0" t="0" r="r" b="b"/>
              <a:pathLst>
                <a:path w="237" h="384">
                  <a:moveTo>
                    <a:pt x="0" y="369"/>
                  </a:moveTo>
                  <a:lnTo>
                    <a:pt x="0" y="369"/>
                  </a:lnTo>
                  <a:lnTo>
                    <a:pt x="211" y="0"/>
                  </a:lnTo>
                  <a:lnTo>
                    <a:pt x="237" y="15"/>
                  </a:lnTo>
                  <a:lnTo>
                    <a:pt x="26" y="384"/>
                  </a:lnTo>
                  <a:lnTo>
                    <a:pt x="0" y="369"/>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42" name="Freeform 147">
              <a:extLst>
                <a:ext uri="{FF2B5EF4-FFF2-40B4-BE49-F238E27FC236}">
                  <a16:creationId xmlns:a16="http://schemas.microsoft.com/office/drawing/2014/main" id="{EF0B533D-26F0-657E-4663-10C31652DD6D}"/>
                </a:ext>
              </a:extLst>
            </p:cNvPr>
            <p:cNvSpPr>
              <a:spLocks/>
            </p:cNvSpPr>
            <p:nvPr/>
          </p:nvSpPr>
          <p:spPr bwMode="auto">
            <a:xfrm>
              <a:off x="1145731" y="2204737"/>
              <a:ext cx="78110" cy="142447"/>
            </a:xfrm>
            <a:custGeom>
              <a:avLst/>
              <a:gdLst>
                <a:gd name="T0" fmla="*/ 26 w 323"/>
                <a:gd name="T1" fmla="*/ 0 h 535"/>
                <a:gd name="T2" fmla="*/ 26 w 323"/>
                <a:gd name="T3" fmla="*/ 0 h 535"/>
                <a:gd name="T4" fmla="*/ 323 w 323"/>
                <a:gd name="T5" fmla="*/ 520 h 535"/>
                <a:gd name="T6" fmla="*/ 297 w 323"/>
                <a:gd name="T7" fmla="*/ 535 h 535"/>
                <a:gd name="T8" fmla="*/ 0 w 323"/>
                <a:gd name="T9" fmla="*/ 15 h 535"/>
                <a:gd name="T10" fmla="*/ 26 w 323"/>
                <a:gd name="T11" fmla="*/ 0 h 535"/>
              </a:gdLst>
              <a:ahLst/>
              <a:cxnLst>
                <a:cxn ang="0">
                  <a:pos x="T0" y="T1"/>
                </a:cxn>
                <a:cxn ang="0">
                  <a:pos x="T2" y="T3"/>
                </a:cxn>
                <a:cxn ang="0">
                  <a:pos x="T4" y="T5"/>
                </a:cxn>
                <a:cxn ang="0">
                  <a:pos x="T6" y="T7"/>
                </a:cxn>
                <a:cxn ang="0">
                  <a:pos x="T8" y="T9"/>
                </a:cxn>
                <a:cxn ang="0">
                  <a:pos x="T10" y="T11"/>
                </a:cxn>
              </a:cxnLst>
              <a:rect l="0" t="0" r="r" b="b"/>
              <a:pathLst>
                <a:path w="323" h="535">
                  <a:moveTo>
                    <a:pt x="26" y="0"/>
                  </a:moveTo>
                  <a:lnTo>
                    <a:pt x="26" y="0"/>
                  </a:lnTo>
                  <a:lnTo>
                    <a:pt x="323" y="520"/>
                  </a:lnTo>
                  <a:lnTo>
                    <a:pt x="297" y="535"/>
                  </a:lnTo>
                  <a:lnTo>
                    <a:pt x="0" y="15"/>
                  </a:lnTo>
                  <a:lnTo>
                    <a:pt x="26"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43" name="Freeform 148">
              <a:extLst>
                <a:ext uri="{FF2B5EF4-FFF2-40B4-BE49-F238E27FC236}">
                  <a16:creationId xmlns:a16="http://schemas.microsoft.com/office/drawing/2014/main" id="{669CABE7-6143-F10D-C4DA-BCEBA16A6E74}"/>
                </a:ext>
              </a:extLst>
            </p:cNvPr>
            <p:cNvSpPr>
              <a:spLocks/>
            </p:cNvSpPr>
            <p:nvPr/>
          </p:nvSpPr>
          <p:spPr bwMode="auto">
            <a:xfrm>
              <a:off x="1123963" y="2245637"/>
              <a:ext cx="57622" cy="101546"/>
            </a:xfrm>
            <a:custGeom>
              <a:avLst/>
              <a:gdLst>
                <a:gd name="T0" fmla="*/ 27 w 238"/>
                <a:gd name="T1" fmla="*/ 0 h 384"/>
                <a:gd name="T2" fmla="*/ 27 w 238"/>
                <a:gd name="T3" fmla="*/ 0 h 384"/>
                <a:gd name="T4" fmla="*/ 238 w 238"/>
                <a:gd name="T5" fmla="*/ 369 h 384"/>
                <a:gd name="T6" fmla="*/ 212 w 238"/>
                <a:gd name="T7" fmla="*/ 384 h 384"/>
                <a:gd name="T8" fmla="*/ 0 w 238"/>
                <a:gd name="T9" fmla="*/ 15 h 384"/>
                <a:gd name="T10" fmla="*/ 27 w 238"/>
                <a:gd name="T11" fmla="*/ 0 h 384"/>
              </a:gdLst>
              <a:ahLst/>
              <a:cxnLst>
                <a:cxn ang="0">
                  <a:pos x="T0" y="T1"/>
                </a:cxn>
                <a:cxn ang="0">
                  <a:pos x="T2" y="T3"/>
                </a:cxn>
                <a:cxn ang="0">
                  <a:pos x="T4" y="T5"/>
                </a:cxn>
                <a:cxn ang="0">
                  <a:pos x="T6" y="T7"/>
                </a:cxn>
                <a:cxn ang="0">
                  <a:pos x="T8" y="T9"/>
                </a:cxn>
                <a:cxn ang="0">
                  <a:pos x="T10" y="T11"/>
                </a:cxn>
              </a:cxnLst>
              <a:rect l="0" t="0" r="r" b="b"/>
              <a:pathLst>
                <a:path w="238" h="384">
                  <a:moveTo>
                    <a:pt x="27" y="0"/>
                  </a:moveTo>
                  <a:lnTo>
                    <a:pt x="27" y="0"/>
                  </a:lnTo>
                  <a:lnTo>
                    <a:pt x="238" y="369"/>
                  </a:lnTo>
                  <a:lnTo>
                    <a:pt x="212" y="384"/>
                  </a:lnTo>
                  <a:lnTo>
                    <a:pt x="0" y="15"/>
                  </a:lnTo>
                  <a:lnTo>
                    <a:pt x="27"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44" name="Freeform 149">
              <a:extLst>
                <a:ext uri="{FF2B5EF4-FFF2-40B4-BE49-F238E27FC236}">
                  <a16:creationId xmlns:a16="http://schemas.microsoft.com/office/drawing/2014/main" id="{9AE1C8E4-9775-6FD7-14C2-2D7C8E139E7F}"/>
                </a:ext>
              </a:extLst>
            </p:cNvPr>
            <p:cNvSpPr>
              <a:spLocks/>
            </p:cNvSpPr>
            <p:nvPr/>
          </p:nvSpPr>
          <p:spPr bwMode="auto">
            <a:xfrm>
              <a:off x="988232" y="2239996"/>
              <a:ext cx="23049" cy="159372"/>
            </a:xfrm>
            <a:custGeom>
              <a:avLst/>
              <a:gdLst>
                <a:gd name="T0" fmla="*/ 93 w 93"/>
                <a:gd name="T1" fmla="*/ 3 h 597"/>
                <a:gd name="T2" fmla="*/ 93 w 93"/>
                <a:gd name="T3" fmla="*/ 3 h 597"/>
                <a:gd name="T4" fmla="*/ 30 w 93"/>
                <a:gd name="T5" fmla="*/ 597 h 597"/>
                <a:gd name="T6" fmla="*/ 0 w 93"/>
                <a:gd name="T7" fmla="*/ 594 h 597"/>
                <a:gd name="T8" fmla="*/ 63 w 93"/>
                <a:gd name="T9" fmla="*/ 0 h 597"/>
                <a:gd name="T10" fmla="*/ 93 w 93"/>
                <a:gd name="T11" fmla="*/ 3 h 597"/>
              </a:gdLst>
              <a:ahLst/>
              <a:cxnLst>
                <a:cxn ang="0">
                  <a:pos x="T0" y="T1"/>
                </a:cxn>
                <a:cxn ang="0">
                  <a:pos x="T2" y="T3"/>
                </a:cxn>
                <a:cxn ang="0">
                  <a:pos x="T4" y="T5"/>
                </a:cxn>
                <a:cxn ang="0">
                  <a:pos x="T6" y="T7"/>
                </a:cxn>
                <a:cxn ang="0">
                  <a:pos x="T8" y="T9"/>
                </a:cxn>
                <a:cxn ang="0">
                  <a:pos x="T10" y="T11"/>
                </a:cxn>
              </a:cxnLst>
              <a:rect l="0" t="0" r="r" b="b"/>
              <a:pathLst>
                <a:path w="93" h="597">
                  <a:moveTo>
                    <a:pt x="93" y="3"/>
                  </a:moveTo>
                  <a:lnTo>
                    <a:pt x="93" y="3"/>
                  </a:lnTo>
                  <a:lnTo>
                    <a:pt x="30" y="597"/>
                  </a:lnTo>
                  <a:lnTo>
                    <a:pt x="0" y="594"/>
                  </a:lnTo>
                  <a:lnTo>
                    <a:pt x="63" y="0"/>
                  </a:lnTo>
                  <a:lnTo>
                    <a:pt x="93" y="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45" name="Freeform 150">
              <a:extLst>
                <a:ext uri="{FF2B5EF4-FFF2-40B4-BE49-F238E27FC236}">
                  <a16:creationId xmlns:a16="http://schemas.microsoft.com/office/drawing/2014/main" id="{0588F954-1223-FD36-3C00-F1D3409EE62D}"/>
                </a:ext>
              </a:extLst>
            </p:cNvPr>
            <p:cNvSpPr>
              <a:spLocks/>
            </p:cNvSpPr>
            <p:nvPr/>
          </p:nvSpPr>
          <p:spPr bwMode="auto">
            <a:xfrm>
              <a:off x="1026646" y="2266793"/>
              <a:ext cx="17927" cy="114240"/>
            </a:xfrm>
            <a:custGeom>
              <a:avLst/>
              <a:gdLst>
                <a:gd name="T0" fmla="*/ 74 w 74"/>
                <a:gd name="T1" fmla="*/ 3 h 425"/>
                <a:gd name="T2" fmla="*/ 74 w 74"/>
                <a:gd name="T3" fmla="*/ 3 h 425"/>
                <a:gd name="T4" fmla="*/ 30 w 74"/>
                <a:gd name="T5" fmla="*/ 425 h 425"/>
                <a:gd name="T6" fmla="*/ 0 w 74"/>
                <a:gd name="T7" fmla="*/ 421 h 425"/>
                <a:gd name="T8" fmla="*/ 44 w 74"/>
                <a:gd name="T9" fmla="*/ 0 h 425"/>
                <a:gd name="T10" fmla="*/ 74 w 74"/>
                <a:gd name="T11" fmla="*/ 3 h 425"/>
              </a:gdLst>
              <a:ahLst/>
              <a:cxnLst>
                <a:cxn ang="0">
                  <a:pos x="T0" y="T1"/>
                </a:cxn>
                <a:cxn ang="0">
                  <a:pos x="T2" y="T3"/>
                </a:cxn>
                <a:cxn ang="0">
                  <a:pos x="T4" y="T5"/>
                </a:cxn>
                <a:cxn ang="0">
                  <a:pos x="T6" y="T7"/>
                </a:cxn>
                <a:cxn ang="0">
                  <a:pos x="T8" y="T9"/>
                </a:cxn>
                <a:cxn ang="0">
                  <a:pos x="T10" y="T11"/>
                </a:cxn>
              </a:cxnLst>
              <a:rect l="0" t="0" r="r" b="b"/>
              <a:pathLst>
                <a:path w="74" h="425">
                  <a:moveTo>
                    <a:pt x="74" y="3"/>
                  </a:moveTo>
                  <a:lnTo>
                    <a:pt x="74" y="3"/>
                  </a:lnTo>
                  <a:lnTo>
                    <a:pt x="30" y="425"/>
                  </a:lnTo>
                  <a:lnTo>
                    <a:pt x="0" y="421"/>
                  </a:lnTo>
                  <a:lnTo>
                    <a:pt x="44" y="0"/>
                  </a:lnTo>
                  <a:lnTo>
                    <a:pt x="74" y="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46" name="Freeform 151">
              <a:extLst>
                <a:ext uri="{FF2B5EF4-FFF2-40B4-BE49-F238E27FC236}">
                  <a16:creationId xmlns:a16="http://schemas.microsoft.com/office/drawing/2014/main" id="{3004BC29-356D-A05B-22ED-CA83EFB10AA8}"/>
                </a:ext>
              </a:extLst>
            </p:cNvPr>
            <p:cNvSpPr>
              <a:spLocks/>
            </p:cNvSpPr>
            <p:nvPr/>
          </p:nvSpPr>
          <p:spPr bwMode="auto">
            <a:xfrm>
              <a:off x="857622" y="2395136"/>
              <a:ext cx="137012" cy="73339"/>
            </a:xfrm>
            <a:custGeom>
              <a:avLst/>
              <a:gdLst>
                <a:gd name="T0" fmla="*/ 561 w 561"/>
                <a:gd name="T1" fmla="*/ 27 h 273"/>
                <a:gd name="T2" fmla="*/ 561 w 561"/>
                <a:gd name="T3" fmla="*/ 27 h 273"/>
                <a:gd name="T4" fmla="*/ 12 w 561"/>
                <a:gd name="T5" fmla="*/ 273 h 273"/>
                <a:gd name="T6" fmla="*/ 0 w 561"/>
                <a:gd name="T7" fmla="*/ 245 h 273"/>
                <a:gd name="T8" fmla="*/ 548 w 561"/>
                <a:gd name="T9" fmla="*/ 0 h 273"/>
                <a:gd name="T10" fmla="*/ 561 w 561"/>
                <a:gd name="T11" fmla="*/ 27 h 273"/>
              </a:gdLst>
              <a:ahLst/>
              <a:cxnLst>
                <a:cxn ang="0">
                  <a:pos x="T0" y="T1"/>
                </a:cxn>
                <a:cxn ang="0">
                  <a:pos x="T2" y="T3"/>
                </a:cxn>
                <a:cxn ang="0">
                  <a:pos x="T4" y="T5"/>
                </a:cxn>
                <a:cxn ang="0">
                  <a:pos x="T6" y="T7"/>
                </a:cxn>
                <a:cxn ang="0">
                  <a:pos x="T8" y="T9"/>
                </a:cxn>
                <a:cxn ang="0">
                  <a:pos x="T10" y="T11"/>
                </a:cxn>
              </a:cxnLst>
              <a:rect l="0" t="0" r="r" b="b"/>
              <a:pathLst>
                <a:path w="561" h="273">
                  <a:moveTo>
                    <a:pt x="561" y="27"/>
                  </a:moveTo>
                  <a:lnTo>
                    <a:pt x="561" y="27"/>
                  </a:lnTo>
                  <a:lnTo>
                    <a:pt x="12" y="273"/>
                  </a:lnTo>
                  <a:lnTo>
                    <a:pt x="0" y="245"/>
                  </a:lnTo>
                  <a:lnTo>
                    <a:pt x="548" y="0"/>
                  </a:lnTo>
                  <a:lnTo>
                    <a:pt x="561" y="2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47" name="Freeform 152">
              <a:extLst>
                <a:ext uri="{FF2B5EF4-FFF2-40B4-BE49-F238E27FC236}">
                  <a16:creationId xmlns:a16="http://schemas.microsoft.com/office/drawing/2014/main" id="{A2421E0E-05E5-8ABB-3F23-9A0C579FAC57}"/>
                </a:ext>
              </a:extLst>
            </p:cNvPr>
            <p:cNvSpPr>
              <a:spLocks/>
            </p:cNvSpPr>
            <p:nvPr/>
          </p:nvSpPr>
          <p:spPr bwMode="auto">
            <a:xfrm>
              <a:off x="1575975" y="2144091"/>
              <a:ext cx="122927" cy="100136"/>
            </a:xfrm>
            <a:custGeom>
              <a:avLst/>
              <a:gdLst>
                <a:gd name="T0" fmla="*/ 0 w 503"/>
                <a:gd name="T1" fmla="*/ 348 h 373"/>
                <a:gd name="T2" fmla="*/ 0 w 503"/>
                <a:gd name="T3" fmla="*/ 348 h 373"/>
                <a:gd name="T4" fmla="*/ 486 w 503"/>
                <a:gd name="T5" fmla="*/ 0 h 373"/>
                <a:gd name="T6" fmla="*/ 503 w 503"/>
                <a:gd name="T7" fmla="*/ 24 h 373"/>
                <a:gd name="T8" fmla="*/ 18 w 503"/>
                <a:gd name="T9" fmla="*/ 373 h 373"/>
                <a:gd name="T10" fmla="*/ 0 w 503"/>
                <a:gd name="T11" fmla="*/ 348 h 373"/>
              </a:gdLst>
              <a:ahLst/>
              <a:cxnLst>
                <a:cxn ang="0">
                  <a:pos x="T0" y="T1"/>
                </a:cxn>
                <a:cxn ang="0">
                  <a:pos x="T2" y="T3"/>
                </a:cxn>
                <a:cxn ang="0">
                  <a:pos x="T4" y="T5"/>
                </a:cxn>
                <a:cxn ang="0">
                  <a:pos x="T6" y="T7"/>
                </a:cxn>
                <a:cxn ang="0">
                  <a:pos x="T8" y="T9"/>
                </a:cxn>
                <a:cxn ang="0">
                  <a:pos x="T10" y="T11"/>
                </a:cxn>
              </a:cxnLst>
              <a:rect l="0" t="0" r="r" b="b"/>
              <a:pathLst>
                <a:path w="503" h="373">
                  <a:moveTo>
                    <a:pt x="0" y="348"/>
                  </a:moveTo>
                  <a:lnTo>
                    <a:pt x="0" y="348"/>
                  </a:lnTo>
                  <a:lnTo>
                    <a:pt x="486" y="0"/>
                  </a:lnTo>
                  <a:lnTo>
                    <a:pt x="503" y="24"/>
                  </a:lnTo>
                  <a:lnTo>
                    <a:pt x="18" y="373"/>
                  </a:lnTo>
                  <a:lnTo>
                    <a:pt x="0" y="34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48" name="Freeform 153">
              <a:extLst>
                <a:ext uri="{FF2B5EF4-FFF2-40B4-BE49-F238E27FC236}">
                  <a16:creationId xmlns:a16="http://schemas.microsoft.com/office/drawing/2014/main" id="{8B1940CE-70CB-31C4-82DC-4121E2FBED1C}"/>
                </a:ext>
              </a:extLst>
            </p:cNvPr>
            <p:cNvSpPr>
              <a:spLocks/>
            </p:cNvSpPr>
            <p:nvPr/>
          </p:nvSpPr>
          <p:spPr bwMode="auto">
            <a:xfrm>
              <a:off x="1436402" y="2203326"/>
              <a:ext cx="143415" cy="40901"/>
            </a:xfrm>
            <a:custGeom>
              <a:avLst/>
              <a:gdLst>
                <a:gd name="T0" fmla="*/ 7 w 589"/>
                <a:gd name="T1" fmla="*/ 0 h 155"/>
                <a:gd name="T2" fmla="*/ 7 w 589"/>
                <a:gd name="T3" fmla="*/ 0 h 155"/>
                <a:gd name="T4" fmla="*/ 589 w 589"/>
                <a:gd name="T5" fmla="*/ 126 h 155"/>
                <a:gd name="T6" fmla="*/ 583 w 589"/>
                <a:gd name="T7" fmla="*/ 155 h 155"/>
                <a:gd name="T8" fmla="*/ 0 w 589"/>
                <a:gd name="T9" fmla="*/ 29 h 155"/>
                <a:gd name="T10" fmla="*/ 7 w 589"/>
                <a:gd name="T11" fmla="*/ 0 h 155"/>
              </a:gdLst>
              <a:ahLst/>
              <a:cxnLst>
                <a:cxn ang="0">
                  <a:pos x="T0" y="T1"/>
                </a:cxn>
                <a:cxn ang="0">
                  <a:pos x="T2" y="T3"/>
                </a:cxn>
                <a:cxn ang="0">
                  <a:pos x="T4" y="T5"/>
                </a:cxn>
                <a:cxn ang="0">
                  <a:pos x="T6" y="T7"/>
                </a:cxn>
                <a:cxn ang="0">
                  <a:pos x="T8" y="T9"/>
                </a:cxn>
                <a:cxn ang="0">
                  <a:pos x="T10" y="T11"/>
                </a:cxn>
              </a:cxnLst>
              <a:rect l="0" t="0" r="r" b="b"/>
              <a:pathLst>
                <a:path w="589" h="155">
                  <a:moveTo>
                    <a:pt x="7" y="0"/>
                  </a:moveTo>
                  <a:lnTo>
                    <a:pt x="7" y="0"/>
                  </a:lnTo>
                  <a:lnTo>
                    <a:pt x="589" y="126"/>
                  </a:lnTo>
                  <a:lnTo>
                    <a:pt x="583" y="155"/>
                  </a:lnTo>
                  <a:lnTo>
                    <a:pt x="0" y="29"/>
                  </a:lnTo>
                  <a:lnTo>
                    <a:pt x="7"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49" name="Freeform 154">
              <a:extLst>
                <a:ext uri="{FF2B5EF4-FFF2-40B4-BE49-F238E27FC236}">
                  <a16:creationId xmlns:a16="http://schemas.microsoft.com/office/drawing/2014/main" id="{390D0315-3881-4D8C-D0E7-C2BEFC22F5C4}"/>
                </a:ext>
              </a:extLst>
            </p:cNvPr>
            <p:cNvSpPr>
              <a:spLocks/>
            </p:cNvSpPr>
            <p:nvPr/>
          </p:nvSpPr>
          <p:spPr bwMode="auto">
            <a:xfrm>
              <a:off x="1724511" y="2366929"/>
              <a:ext cx="120366" cy="101546"/>
            </a:xfrm>
            <a:custGeom>
              <a:avLst/>
              <a:gdLst>
                <a:gd name="T0" fmla="*/ 0 w 498"/>
                <a:gd name="T1" fmla="*/ 354 h 378"/>
                <a:gd name="T2" fmla="*/ 0 w 498"/>
                <a:gd name="T3" fmla="*/ 354 h 378"/>
                <a:gd name="T4" fmla="*/ 480 w 498"/>
                <a:gd name="T5" fmla="*/ 0 h 378"/>
                <a:gd name="T6" fmla="*/ 498 w 498"/>
                <a:gd name="T7" fmla="*/ 24 h 378"/>
                <a:gd name="T8" fmla="*/ 18 w 498"/>
                <a:gd name="T9" fmla="*/ 378 h 378"/>
                <a:gd name="T10" fmla="*/ 0 w 498"/>
                <a:gd name="T11" fmla="*/ 354 h 378"/>
              </a:gdLst>
              <a:ahLst/>
              <a:cxnLst>
                <a:cxn ang="0">
                  <a:pos x="T0" y="T1"/>
                </a:cxn>
                <a:cxn ang="0">
                  <a:pos x="T2" y="T3"/>
                </a:cxn>
                <a:cxn ang="0">
                  <a:pos x="T4" y="T5"/>
                </a:cxn>
                <a:cxn ang="0">
                  <a:pos x="T6" y="T7"/>
                </a:cxn>
                <a:cxn ang="0">
                  <a:pos x="T8" y="T9"/>
                </a:cxn>
                <a:cxn ang="0">
                  <a:pos x="T10" y="T11"/>
                </a:cxn>
              </a:cxnLst>
              <a:rect l="0" t="0" r="r" b="b"/>
              <a:pathLst>
                <a:path w="498" h="378">
                  <a:moveTo>
                    <a:pt x="0" y="354"/>
                  </a:moveTo>
                  <a:lnTo>
                    <a:pt x="0" y="354"/>
                  </a:lnTo>
                  <a:lnTo>
                    <a:pt x="480" y="0"/>
                  </a:lnTo>
                  <a:lnTo>
                    <a:pt x="498" y="24"/>
                  </a:lnTo>
                  <a:lnTo>
                    <a:pt x="18" y="378"/>
                  </a:lnTo>
                  <a:lnTo>
                    <a:pt x="0" y="35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50" name="Freeform 155">
              <a:extLst>
                <a:ext uri="{FF2B5EF4-FFF2-40B4-BE49-F238E27FC236}">
                  <a16:creationId xmlns:a16="http://schemas.microsoft.com/office/drawing/2014/main" id="{513F0208-A1A1-05C7-88C7-19D149D79959}"/>
                </a:ext>
              </a:extLst>
            </p:cNvPr>
            <p:cNvSpPr>
              <a:spLocks/>
            </p:cNvSpPr>
            <p:nvPr/>
          </p:nvSpPr>
          <p:spPr bwMode="auto">
            <a:xfrm>
              <a:off x="1719389" y="2348594"/>
              <a:ext cx="87073" cy="73339"/>
            </a:xfrm>
            <a:custGeom>
              <a:avLst/>
              <a:gdLst>
                <a:gd name="T0" fmla="*/ 0 w 358"/>
                <a:gd name="T1" fmla="*/ 252 h 276"/>
                <a:gd name="T2" fmla="*/ 0 w 358"/>
                <a:gd name="T3" fmla="*/ 252 h 276"/>
                <a:gd name="T4" fmla="*/ 340 w 358"/>
                <a:gd name="T5" fmla="*/ 0 h 276"/>
                <a:gd name="T6" fmla="*/ 358 w 358"/>
                <a:gd name="T7" fmla="*/ 25 h 276"/>
                <a:gd name="T8" fmla="*/ 18 w 358"/>
                <a:gd name="T9" fmla="*/ 276 h 276"/>
                <a:gd name="T10" fmla="*/ 0 w 358"/>
                <a:gd name="T11" fmla="*/ 252 h 276"/>
              </a:gdLst>
              <a:ahLst/>
              <a:cxnLst>
                <a:cxn ang="0">
                  <a:pos x="T0" y="T1"/>
                </a:cxn>
                <a:cxn ang="0">
                  <a:pos x="T2" y="T3"/>
                </a:cxn>
                <a:cxn ang="0">
                  <a:pos x="T4" y="T5"/>
                </a:cxn>
                <a:cxn ang="0">
                  <a:pos x="T6" y="T7"/>
                </a:cxn>
                <a:cxn ang="0">
                  <a:pos x="T8" y="T9"/>
                </a:cxn>
                <a:cxn ang="0">
                  <a:pos x="T10" y="T11"/>
                </a:cxn>
              </a:cxnLst>
              <a:rect l="0" t="0" r="r" b="b"/>
              <a:pathLst>
                <a:path w="358" h="276">
                  <a:moveTo>
                    <a:pt x="0" y="252"/>
                  </a:moveTo>
                  <a:lnTo>
                    <a:pt x="0" y="252"/>
                  </a:lnTo>
                  <a:lnTo>
                    <a:pt x="340" y="0"/>
                  </a:lnTo>
                  <a:lnTo>
                    <a:pt x="358" y="25"/>
                  </a:lnTo>
                  <a:lnTo>
                    <a:pt x="18" y="276"/>
                  </a:lnTo>
                  <a:lnTo>
                    <a:pt x="0" y="252"/>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51" name="Freeform 156">
              <a:extLst>
                <a:ext uri="{FF2B5EF4-FFF2-40B4-BE49-F238E27FC236}">
                  <a16:creationId xmlns:a16="http://schemas.microsoft.com/office/drawing/2014/main" id="{A0229A39-05C0-A13C-5FDA-E4D3C10FDEB4}"/>
                </a:ext>
              </a:extLst>
            </p:cNvPr>
            <p:cNvSpPr>
              <a:spLocks/>
            </p:cNvSpPr>
            <p:nvPr/>
          </p:nvSpPr>
          <p:spPr bwMode="auto">
            <a:xfrm>
              <a:off x="1362134" y="2067931"/>
              <a:ext cx="78110" cy="141037"/>
            </a:xfrm>
            <a:custGeom>
              <a:avLst/>
              <a:gdLst>
                <a:gd name="T0" fmla="*/ 297 w 323"/>
                <a:gd name="T1" fmla="*/ 529 h 529"/>
                <a:gd name="T2" fmla="*/ 297 w 323"/>
                <a:gd name="T3" fmla="*/ 529 h 529"/>
                <a:gd name="T4" fmla="*/ 0 w 323"/>
                <a:gd name="T5" fmla="*/ 15 h 529"/>
                <a:gd name="T6" fmla="*/ 26 w 323"/>
                <a:gd name="T7" fmla="*/ 0 h 529"/>
                <a:gd name="T8" fmla="*/ 323 w 323"/>
                <a:gd name="T9" fmla="*/ 514 h 529"/>
                <a:gd name="T10" fmla="*/ 297 w 323"/>
                <a:gd name="T11" fmla="*/ 529 h 529"/>
              </a:gdLst>
              <a:ahLst/>
              <a:cxnLst>
                <a:cxn ang="0">
                  <a:pos x="T0" y="T1"/>
                </a:cxn>
                <a:cxn ang="0">
                  <a:pos x="T2" y="T3"/>
                </a:cxn>
                <a:cxn ang="0">
                  <a:pos x="T4" y="T5"/>
                </a:cxn>
                <a:cxn ang="0">
                  <a:pos x="T6" y="T7"/>
                </a:cxn>
                <a:cxn ang="0">
                  <a:pos x="T8" y="T9"/>
                </a:cxn>
                <a:cxn ang="0">
                  <a:pos x="T10" y="T11"/>
                </a:cxn>
              </a:cxnLst>
              <a:rect l="0" t="0" r="r" b="b"/>
              <a:pathLst>
                <a:path w="323" h="529">
                  <a:moveTo>
                    <a:pt x="297" y="529"/>
                  </a:moveTo>
                  <a:lnTo>
                    <a:pt x="297" y="529"/>
                  </a:lnTo>
                  <a:lnTo>
                    <a:pt x="0" y="15"/>
                  </a:lnTo>
                  <a:lnTo>
                    <a:pt x="26" y="0"/>
                  </a:lnTo>
                  <a:lnTo>
                    <a:pt x="323" y="514"/>
                  </a:lnTo>
                  <a:lnTo>
                    <a:pt x="297" y="529"/>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52" name="Freeform 157">
              <a:extLst>
                <a:ext uri="{FF2B5EF4-FFF2-40B4-BE49-F238E27FC236}">
                  <a16:creationId xmlns:a16="http://schemas.microsoft.com/office/drawing/2014/main" id="{B34623EE-5FF0-F4FF-2D79-1B61C04DBB1D}"/>
                </a:ext>
              </a:extLst>
            </p:cNvPr>
            <p:cNvSpPr>
              <a:spLocks/>
            </p:cNvSpPr>
            <p:nvPr/>
          </p:nvSpPr>
          <p:spPr bwMode="auto">
            <a:xfrm>
              <a:off x="1007439" y="2203326"/>
              <a:ext cx="142134" cy="40901"/>
            </a:xfrm>
            <a:custGeom>
              <a:avLst/>
              <a:gdLst>
                <a:gd name="T0" fmla="*/ 589 w 589"/>
                <a:gd name="T1" fmla="*/ 29 h 155"/>
                <a:gd name="T2" fmla="*/ 589 w 589"/>
                <a:gd name="T3" fmla="*/ 29 h 155"/>
                <a:gd name="T4" fmla="*/ 6 w 589"/>
                <a:gd name="T5" fmla="*/ 155 h 155"/>
                <a:gd name="T6" fmla="*/ 0 w 589"/>
                <a:gd name="T7" fmla="*/ 126 h 155"/>
                <a:gd name="T8" fmla="*/ 583 w 589"/>
                <a:gd name="T9" fmla="*/ 0 h 155"/>
                <a:gd name="T10" fmla="*/ 589 w 589"/>
                <a:gd name="T11" fmla="*/ 29 h 155"/>
              </a:gdLst>
              <a:ahLst/>
              <a:cxnLst>
                <a:cxn ang="0">
                  <a:pos x="T0" y="T1"/>
                </a:cxn>
                <a:cxn ang="0">
                  <a:pos x="T2" y="T3"/>
                </a:cxn>
                <a:cxn ang="0">
                  <a:pos x="T4" y="T5"/>
                </a:cxn>
                <a:cxn ang="0">
                  <a:pos x="T6" y="T7"/>
                </a:cxn>
                <a:cxn ang="0">
                  <a:pos x="T8" y="T9"/>
                </a:cxn>
                <a:cxn ang="0">
                  <a:pos x="T10" y="T11"/>
                </a:cxn>
              </a:cxnLst>
              <a:rect l="0" t="0" r="r" b="b"/>
              <a:pathLst>
                <a:path w="589" h="155">
                  <a:moveTo>
                    <a:pt x="589" y="29"/>
                  </a:moveTo>
                  <a:lnTo>
                    <a:pt x="589" y="29"/>
                  </a:lnTo>
                  <a:lnTo>
                    <a:pt x="6" y="155"/>
                  </a:lnTo>
                  <a:lnTo>
                    <a:pt x="0" y="126"/>
                  </a:lnTo>
                  <a:lnTo>
                    <a:pt x="583" y="0"/>
                  </a:lnTo>
                  <a:lnTo>
                    <a:pt x="589" y="29"/>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53" name="Freeform 158">
              <a:extLst>
                <a:ext uri="{FF2B5EF4-FFF2-40B4-BE49-F238E27FC236}">
                  <a16:creationId xmlns:a16="http://schemas.microsoft.com/office/drawing/2014/main" id="{4C60FADB-4D8C-0FCF-6BBC-0329DECDFA94}"/>
                </a:ext>
              </a:extLst>
            </p:cNvPr>
            <p:cNvSpPr>
              <a:spLocks/>
            </p:cNvSpPr>
            <p:nvPr/>
          </p:nvSpPr>
          <p:spPr bwMode="auto">
            <a:xfrm>
              <a:off x="1145731" y="2067931"/>
              <a:ext cx="78110" cy="141037"/>
            </a:xfrm>
            <a:custGeom>
              <a:avLst/>
              <a:gdLst>
                <a:gd name="T0" fmla="*/ 323 w 323"/>
                <a:gd name="T1" fmla="*/ 15 h 529"/>
                <a:gd name="T2" fmla="*/ 323 w 323"/>
                <a:gd name="T3" fmla="*/ 15 h 529"/>
                <a:gd name="T4" fmla="*/ 26 w 323"/>
                <a:gd name="T5" fmla="*/ 529 h 529"/>
                <a:gd name="T6" fmla="*/ 0 w 323"/>
                <a:gd name="T7" fmla="*/ 514 h 529"/>
                <a:gd name="T8" fmla="*/ 297 w 323"/>
                <a:gd name="T9" fmla="*/ 0 h 529"/>
                <a:gd name="T10" fmla="*/ 323 w 323"/>
                <a:gd name="T11" fmla="*/ 15 h 529"/>
              </a:gdLst>
              <a:ahLst/>
              <a:cxnLst>
                <a:cxn ang="0">
                  <a:pos x="T0" y="T1"/>
                </a:cxn>
                <a:cxn ang="0">
                  <a:pos x="T2" y="T3"/>
                </a:cxn>
                <a:cxn ang="0">
                  <a:pos x="T4" y="T5"/>
                </a:cxn>
                <a:cxn ang="0">
                  <a:pos x="T6" y="T7"/>
                </a:cxn>
                <a:cxn ang="0">
                  <a:pos x="T8" y="T9"/>
                </a:cxn>
                <a:cxn ang="0">
                  <a:pos x="T10" y="T11"/>
                </a:cxn>
              </a:cxnLst>
              <a:rect l="0" t="0" r="r" b="b"/>
              <a:pathLst>
                <a:path w="323" h="529">
                  <a:moveTo>
                    <a:pt x="323" y="15"/>
                  </a:moveTo>
                  <a:lnTo>
                    <a:pt x="323" y="15"/>
                  </a:lnTo>
                  <a:lnTo>
                    <a:pt x="26" y="529"/>
                  </a:lnTo>
                  <a:lnTo>
                    <a:pt x="0" y="514"/>
                  </a:lnTo>
                  <a:lnTo>
                    <a:pt x="297" y="0"/>
                  </a:lnTo>
                  <a:lnTo>
                    <a:pt x="323" y="1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54" name="Freeform 159">
              <a:extLst>
                <a:ext uri="{FF2B5EF4-FFF2-40B4-BE49-F238E27FC236}">
                  <a16:creationId xmlns:a16="http://schemas.microsoft.com/office/drawing/2014/main" id="{8B9BA21D-6C93-8B27-9D1A-70481D1AA4A6}"/>
                </a:ext>
              </a:extLst>
            </p:cNvPr>
            <p:cNvSpPr>
              <a:spLocks/>
            </p:cNvSpPr>
            <p:nvPr/>
          </p:nvSpPr>
          <p:spPr bwMode="auto">
            <a:xfrm>
              <a:off x="888354" y="2144091"/>
              <a:ext cx="121647" cy="100136"/>
            </a:xfrm>
            <a:custGeom>
              <a:avLst/>
              <a:gdLst>
                <a:gd name="T0" fmla="*/ 485 w 503"/>
                <a:gd name="T1" fmla="*/ 373 h 373"/>
                <a:gd name="T2" fmla="*/ 485 w 503"/>
                <a:gd name="T3" fmla="*/ 373 h 373"/>
                <a:gd name="T4" fmla="*/ 0 w 503"/>
                <a:gd name="T5" fmla="*/ 24 h 373"/>
                <a:gd name="T6" fmla="*/ 18 w 503"/>
                <a:gd name="T7" fmla="*/ 0 h 373"/>
                <a:gd name="T8" fmla="*/ 503 w 503"/>
                <a:gd name="T9" fmla="*/ 348 h 373"/>
                <a:gd name="T10" fmla="*/ 485 w 503"/>
                <a:gd name="T11" fmla="*/ 373 h 373"/>
              </a:gdLst>
              <a:ahLst/>
              <a:cxnLst>
                <a:cxn ang="0">
                  <a:pos x="T0" y="T1"/>
                </a:cxn>
                <a:cxn ang="0">
                  <a:pos x="T2" y="T3"/>
                </a:cxn>
                <a:cxn ang="0">
                  <a:pos x="T4" y="T5"/>
                </a:cxn>
                <a:cxn ang="0">
                  <a:pos x="T6" y="T7"/>
                </a:cxn>
                <a:cxn ang="0">
                  <a:pos x="T8" y="T9"/>
                </a:cxn>
                <a:cxn ang="0">
                  <a:pos x="T10" y="T11"/>
                </a:cxn>
              </a:cxnLst>
              <a:rect l="0" t="0" r="r" b="b"/>
              <a:pathLst>
                <a:path w="503" h="373">
                  <a:moveTo>
                    <a:pt x="485" y="373"/>
                  </a:moveTo>
                  <a:lnTo>
                    <a:pt x="485" y="373"/>
                  </a:lnTo>
                  <a:lnTo>
                    <a:pt x="0" y="24"/>
                  </a:lnTo>
                  <a:lnTo>
                    <a:pt x="18" y="0"/>
                  </a:lnTo>
                  <a:lnTo>
                    <a:pt x="503" y="348"/>
                  </a:lnTo>
                  <a:lnTo>
                    <a:pt x="485" y="37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55" name="Freeform 160">
              <a:extLst>
                <a:ext uri="{FF2B5EF4-FFF2-40B4-BE49-F238E27FC236}">
                  <a16:creationId xmlns:a16="http://schemas.microsoft.com/office/drawing/2014/main" id="{870D5FE3-1EAF-07E4-346C-0CEE07F5037F}"/>
                </a:ext>
              </a:extLst>
            </p:cNvPr>
            <p:cNvSpPr>
              <a:spLocks/>
            </p:cNvSpPr>
            <p:nvPr/>
          </p:nvSpPr>
          <p:spPr bwMode="auto">
            <a:xfrm>
              <a:off x="741097" y="2366929"/>
              <a:ext cx="120366" cy="101546"/>
            </a:xfrm>
            <a:custGeom>
              <a:avLst/>
              <a:gdLst>
                <a:gd name="T0" fmla="*/ 480 w 498"/>
                <a:gd name="T1" fmla="*/ 378 h 378"/>
                <a:gd name="T2" fmla="*/ 480 w 498"/>
                <a:gd name="T3" fmla="*/ 378 h 378"/>
                <a:gd name="T4" fmla="*/ 0 w 498"/>
                <a:gd name="T5" fmla="*/ 24 h 378"/>
                <a:gd name="T6" fmla="*/ 18 w 498"/>
                <a:gd name="T7" fmla="*/ 0 h 378"/>
                <a:gd name="T8" fmla="*/ 498 w 498"/>
                <a:gd name="T9" fmla="*/ 354 h 378"/>
                <a:gd name="T10" fmla="*/ 480 w 498"/>
                <a:gd name="T11" fmla="*/ 378 h 378"/>
              </a:gdLst>
              <a:ahLst/>
              <a:cxnLst>
                <a:cxn ang="0">
                  <a:pos x="T0" y="T1"/>
                </a:cxn>
                <a:cxn ang="0">
                  <a:pos x="T2" y="T3"/>
                </a:cxn>
                <a:cxn ang="0">
                  <a:pos x="T4" y="T5"/>
                </a:cxn>
                <a:cxn ang="0">
                  <a:pos x="T6" y="T7"/>
                </a:cxn>
                <a:cxn ang="0">
                  <a:pos x="T8" y="T9"/>
                </a:cxn>
                <a:cxn ang="0">
                  <a:pos x="T10" y="T11"/>
                </a:cxn>
              </a:cxnLst>
              <a:rect l="0" t="0" r="r" b="b"/>
              <a:pathLst>
                <a:path w="498" h="378">
                  <a:moveTo>
                    <a:pt x="480" y="378"/>
                  </a:moveTo>
                  <a:lnTo>
                    <a:pt x="480" y="378"/>
                  </a:lnTo>
                  <a:lnTo>
                    <a:pt x="0" y="24"/>
                  </a:lnTo>
                  <a:lnTo>
                    <a:pt x="18" y="0"/>
                  </a:lnTo>
                  <a:lnTo>
                    <a:pt x="498" y="354"/>
                  </a:lnTo>
                  <a:lnTo>
                    <a:pt x="480" y="37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56" name="Freeform 161">
              <a:extLst>
                <a:ext uri="{FF2B5EF4-FFF2-40B4-BE49-F238E27FC236}">
                  <a16:creationId xmlns:a16="http://schemas.microsoft.com/office/drawing/2014/main" id="{2240020B-2C0D-4BF6-B056-544292F1D312}"/>
                </a:ext>
              </a:extLst>
            </p:cNvPr>
            <p:cNvSpPr>
              <a:spLocks/>
            </p:cNvSpPr>
            <p:nvPr/>
          </p:nvSpPr>
          <p:spPr bwMode="auto">
            <a:xfrm>
              <a:off x="779512" y="2348594"/>
              <a:ext cx="87073" cy="73339"/>
            </a:xfrm>
            <a:custGeom>
              <a:avLst/>
              <a:gdLst>
                <a:gd name="T0" fmla="*/ 341 w 358"/>
                <a:gd name="T1" fmla="*/ 276 h 276"/>
                <a:gd name="T2" fmla="*/ 341 w 358"/>
                <a:gd name="T3" fmla="*/ 276 h 276"/>
                <a:gd name="T4" fmla="*/ 0 w 358"/>
                <a:gd name="T5" fmla="*/ 25 h 276"/>
                <a:gd name="T6" fmla="*/ 18 w 358"/>
                <a:gd name="T7" fmla="*/ 0 h 276"/>
                <a:gd name="T8" fmla="*/ 358 w 358"/>
                <a:gd name="T9" fmla="*/ 252 h 276"/>
                <a:gd name="T10" fmla="*/ 341 w 358"/>
                <a:gd name="T11" fmla="*/ 276 h 276"/>
              </a:gdLst>
              <a:ahLst/>
              <a:cxnLst>
                <a:cxn ang="0">
                  <a:pos x="T0" y="T1"/>
                </a:cxn>
                <a:cxn ang="0">
                  <a:pos x="T2" y="T3"/>
                </a:cxn>
                <a:cxn ang="0">
                  <a:pos x="T4" y="T5"/>
                </a:cxn>
                <a:cxn ang="0">
                  <a:pos x="T6" y="T7"/>
                </a:cxn>
                <a:cxn ang="0">
                  <a:pos x="T8" y="T9"/>
                </a:cxn>
                <a:cxn ang="0">
                  <a:pos x="T10" y="T11"/>
                </a:cxn>
              </a:cxnLst>
              <a:rect l="0" t="0" r="r" b="b"/>
              <a:pathLst>
                <a:path w="358" h="276">
                  <a:moveTo>
                    <a:pt x="341" y="276"/>
                  </a:moveTo>
                  <a:lnTo>
                    <a:pt x="341" y="276"/>
                  </a:lnTo>
                  <a:lnTo>
                    <a:pt x="0" y="25"/>
                  </a:lnTo>
                  <a:lnTo>
                    <a:pt x="18" y="0"/>
                  </a:lnTo>
                  <a:lnTo>
                    <a:pt x="358" y="252"/>
                  </a:lnTo>
                  <a:lnTo>
                    <a:pt x="341" y="276"/>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57" name="Freeform 162">
              <a:extLst>
                <a:ext uri="{FF2B5EF4-FFF2-40B4-BE49-F238E27FC236}">
                  <a16:creationId xmlns:a16="http://schemas.microsoft.com/office/drawing/2014/main" id="{C9C12599-962B-61F2-156F-376EEC14BE7A}"/>
                </a:ext>
              </a:extLst>
            </p:cNvPr>
            <p:cNvSpPr>
              <a:spLocks/>
            </p:cNvSpPr>
            <p:nvPr/>
          </p:nvSpPr>
          <p:spPr bwMode="auto">
            <a:xfrm>
              <a:off x="1695060" y="2144091"/>
              <a:ext cx="135732" cy="71929"/>
            </a:xfrm>
            <a:custGeom>
              <a:avLst/>
              <a:gdLst>
                <a:gd name="T0" fmla="*/ 549 w 561"/>
                <a:gd name="T1" fmla="*/ 268 h 268"/>
                <a:gd name="T2" fmla="*/ 549 w 561"/>
                <a:gd name="T3" fmla="*/ 268 h 268"/>
                <a:gd name="T4" fmla="*/ 0 w 561"/>
                <a:gd name="T5" fmla="*/ 28 h 268"/>
                <a:gd name="T6" fmla="*/ 12 w 561"/>
                <a:gd name="T7" fmla="*/ 0 h 268"/>
                <a:gd name="T8" fmla="*/ 561 w 561"/>
                <a:gd name="T9" fmla="*/ 240 h 268"/>
                <a:gd name="T10" fmla="*/ 549 w 561"/>
                <a:gd name="T11" fmla="*/ 268 h 268"/>
              </a:gdLst>
              <a:ahLst/>
              <a:cxnLst>
                <a:cxn ang="0">
                  <a:pos x="T0" y="T1"/>
                </a:cxn>
                <a:cxn ang="0">
                  <a:pos x="T2" y="T3"/>
                </a:cxn>
                <a:cxn ang="0">
                  <a:pos x="T4" y="T5"/>
                </a:cxn>
                <a:cxn ang="0">
                  <a:pos x="T6" y="T7"/>
                </a:cxn>
                <a:cxn ang="0">
                  <a:pos x="T8" y="T9"/>
                </a:cxn>
                <a:cxn ang="0">
                  <a:pos x="T10" y="T11"/>
                </a:cxn>
              </a:cxnLst>
              <a:rect l="0" t="0" r="r" b="b"/>
              <a:pathLst>
                <a:path w="561" h="268">
                  <a:moveTo>
                    <a:pt x="549" y="268"/>
                  </a:moveTo>
                  <a:lnTo>
                    <a:pt x="549" y="268"/>
                  </a:lnTo>
                  <a:lnTo>
                    <a:pt x="0" y="28"/>
                  </a:lnTo>
                  <a:lnTo>
                    <a:pt x="12" y="0"/>
                  </a:lnTo>
                  <a:lnTo>
                    <a:pt x="561" y="240"/>
                  </a:lnTo>
                  <a:lnTo>
                    <a:pt x="549" y="26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58" name="Freeform 163">
              <a:extLst>
                <a:ext uri="{FF2B5EF4-FFF2-40B4-BE49-F238E27FC236}">
                  <a16:creationId xmlns:a16="http://schemas.microsoft.com/office/drawing/2014/main" id="{4DB9A6D7-9B2E-30F8-4E80-13E9DF49F266}"/>
                </a:ext>
              </a:extLst>
            </p:cNvPr>
            <p:cNvSpPr>
              <a:spLocks/>
            </p:cNvSpPr>
            <p:nvPr/>
          </p:nvSpPr>
          <p:spPr bwMode="auto">
            <a:xfrm>
              <a:off x="1698901" y="2189222"/>
              <a:ext cx="97317" cy="53594"/>
            </a:xfrm>
            <a:custGeom>
              <a:avLst/>
              <a:gdLst>
                <a:gd name="T0" fmla="*/ 389 w 401"/>
                <a:gd name="T1" fmla="*/ 198 h 198"/>
                <a:gd name="T2" fmla="*/ 389 w 401"/>
                <a:gd name="T3" fmla="*/ 198 h 198"/>
                <a:gd name="T4" fmla="*/ 0 w 401"/>
                <a:gd name="T5" fmla="*/ 28 h 198"/>
                <a:gd name="T6" fmla="*/ 12 w 401"/>
                <a:gd name="T7" fmla="*/ 0 h 198"/>
                <a:gd name="T8" fmla="*/ 401 w 401"/>
                <a:gd name="T9" fmla="*/ 171 h 198"/>
                <a:gd name="T10" fmla="*/ 389 w 401"/>
                <a:gd name="T11" fmla="*/ 198 h 198"/>
              </a:gdLst>
              <a:ahLst/>
              <a:cxnLst>
                <a:cxn ang="0">
                  <a:pos x="T0" y="T1"/>
                </a:cxn>
                <a:cxn ang="0">
                  <a:pos x="T2" y="T3"/>
                </a:cxn>
                <a:cxn ang="0">
                  <a:pos x="T4" y="T5"/>
                </a:cxn>
                <a:cxn ang="0">
                  <a:pos x="T6" y="T7"/>
                </a:cxn>
                <a:cxn ang="0">
                  <a:pos x="T8" y="T9"/>
                </a:cxn>
                <a:cxn ang="0">
                  <a:pos x="T10" y="T11"/>
                </a:cxn>
              </a:cxnLst>
              <a:rect l="0" t="0" r="r" b="b"/>
              <a:pathLst>
                <a:path w="401" h="198">
                  <a:moveTo>
                    <a:pt x="389" y="198"/>
                  </a:moveTo>
                  <a:lnTo>
                    <a:pt x="389" y="198"/>
                  </a:lnTo>
                  <a:lnTo>
                    <a:pt x="0" y="28"/>
                  </a:lnTo>
                  <a:lnTo>
                    <a:pt x="12" y="0"/>
                  </a:lnTo>
                  <a:lnTo>
                    <a:pt x="401" y="171"/>
                  </a:lnTo>
                  <a:lnTo>
                    <a:pt x="389" y="19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59" name="Freeform 164">
              <a:extLst>
                <a:ext uri="{FF2B5EF4-FFF2-40B4-BE49-F238E27FC236}">
                  <a16:creationId xmlns:a16="http://schemas.microsoft.com/office/drawing/2014/main" id="{019CFE71-7A37-DA17-8BFD-D481B13CEF9E}"/>
                </a:ext>
              </a:extLst>
            </p:cNvPr>
            <p:cNvSpPr>
              <a:spLocks/>
            </p:cNvSpPr>
            <p:nvPr/>
          </p:nvSpPr>
          <p:spPr bwMode="auto">
            <a:xfrm>
              <a:off x="1825670" y="2211788"/>
              <a:ext cx="20488" cy="157961"/>
            </a:xfrm>
            <a:custGeom>
              <a:avLst/>
              <a:gdLst>
                <a:gd name="T0" fmla="*/ 57 w 87"/>
                <a:gd name="T1" fmla="*/ 597 h 597"/>
                <a:gd name="T2" fmla="*/ 57 w 87"/>
                <a:gd name="T3" fmla="*/ 597 h 597"/>
                <a:gd name="T4" fmla="*/ 0 w 87"/>
                <a:gd name="T5" fmla="*/ 3 h 597"/>
                <a:gd name="T6" fmla="*/ 30 w 87"/>
                <a:gd name="T7" fmla="*/ 0 h 597"/>
                <a:gd name="T8" fmla="*/ 87 w 87"/>
                <a:gd name="T9" fmla="*/ 594 h 597"/>
                <a:gd name="T10" fmla="*/ 57 w 87"/>
                <a:gd name="T11" fmla="*/ 597 h 597"/>
              </a:gdLst>
              <a:ahLst/>
              <a:cxnLst>
                <a:cxn ang="0">
                  <a:pos x="T0" y="T1"/>
                </a:cxn>
                <a:cxn ang="0">
                  <a:pos x="T2" y="T3"/>
                </a:cxn>
                <a:cxn ang="0">
                  <a:pos x="T4" y="T5"/>
                </a:cxn>
                <a:cxn ang="0">
                  <a:pos x="T6" y="T7"/>
                </a:cxn>
                <a:cxn ang="0">
                  <a:pos x="T8" y="T9"/>
                </a:cxn>
                <a:cxn ang="0">
                  <a:pos x="T10" y="T11"/>
                </a:cxn>
              </a:cxnLst>
              <a:rect l="0" t="0" r="r" b="b"/>
              <a:pathLst>
                <a:path w="87" h="597">
                  <a:moveTo>
                    <a:pt x="57" y="597"/>
                  </a:moveTo>
                  <a:lnTo>
                    <a:pt x="57" y="597"/>
                  </a:lnTo>
                  <a:lnTo>
                    <a:pt x="0" y="3"/>
                  </a:lnTo>
                  <a:lnTo>
                    <a:pt x="30" y="0"/>
                  </a:lnTo>
                  <a:lnTo>
                    <a:pt x="87" y="594"/>
                  </a:lnTo>
                  <a:lnTo>
                    <a:pt x="57" y="59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60" name="Freeform 165">
              <a:extLst>
                <a:ext uri="{FF2B5EF4-FFF2-40B4-BE49-F238E27FC236}">
                  <a16:creationId xmlns:a16="http://schemas.microsoft.com/office/drawing/2014/main" id="{4BE28D8F-0665-9FB7-C1B8-FFF9A10F2862}"/>
                </a:ext>
              </a:extLst>
            </p:cNvPr>
            <p:cNvSpPr>
              <a:spLocks/>
            </p:cNvSpPr>
            <p:nvPr/>
          </p:nvSpPr>
          <p:spPr bwMode="auto">
            <a:xfrm>
              <a:off x="1221280" y="2066521"/>
              <a:ext cx="144695" cy="7052"/>
            </a:xfrm>
            <a:custGeom>
              <a:avLst/>
              <a:gdLst>
                <a:gd name="T0" fmla="*/ 599 w 599"/>
                <a:gd name="T1" fmla="*/ 30 h 30"/>
                <a:gd name="T2" fmla="*/ 599 w 599"/>
                <a:gd name="T3" fmla="*/ 30 h 30"/>
                <a:gd name="T4" fmla="*/ 0 w 599"/>
                <a:gd name="T5" fmla="*/ 30 h 30"/>
                <a:gd name="T6" fmla="*/ 0 w 599"/>
                <a:gd name="T7" fmla="*/ 0 h 30"/>
                <a:gd name="T8" fmla="*/ 599 w 599"/>
                <a:gd name="T9" fmla="*/ 0 h 30"/>
                <a:gd name="T10" fmla="*/ 599 w 599"/>
                <a:gd name="T11" fmla="*/ 30 h 30"/>
              </a:gdLst>
              <a:ahLst/>
              <a:cxnLst>
                <a:cxn ang="0">
                  <a:pos x="T0" y="T1"/>
                </a:cxn>
                <a:cxn ang="0">
                  <a:pos x="T2" y="T3"/>
                </a:cxn>
                <a:cxn ang="0">
                  <a:pos x="T4" y="T5"/>
                </a:cxn>
                <a:cxn ang="0">
                  <a:pos x="T6" y="T7"/>
                </a:cxn>
                <a:cxn ang="0">
                  <a:pos x="T8" y="T9"/>
                </a:cxn>
                <a:cxn ang="0">
                  <a:pos x="T10" y="T11"/>
                </a:cxn>
              </a:cxnLst>
              <a:rect l="0" t="0" r="r" b="b"/>
              <a:pathLst>
                <a:path w="599" h="30">
                  <a:moveTo>
                    <a:pt x="599" y="30"/>
                  </a:moveTo>
                  <a:lnTo>
                    <a:pt x="599" y="30"/>
                  </a:lnTo>
                  <a:lnTo>
                    <a:pt x="0" y="30"/>
                  </a:lnTo>
                  <a:lnTo>
                    <a:pt x="0" y="0"/>
                  </a:lnTo>
                  <a:lnTo>
                    <a:pt x="599" y="0"/>
                  </a:lnTo>
                  <a:lnTo>
                    <a:pt x="599" y="3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61" name="Freeform 166">
              <a:extLst>
                <a:ext uri="{FF2B5EF4-FFF2-40B4-BE49-F238E27FC236}">
                  <a16:creationId xmlns:a16="http://schemas.microsoft.com/office/drawing/2014/main" id="{917C148B-1CC2-B0E5-6962-8F262F03F455}"/>
                </a:ext>
              </a:extLst>
            </p:cNvPr>
            <p:cNvSpPr>
              <a:spLocks/>
            </p:cNvSpPr>
            <p:nvPr/>
          </p:nvSpPr>
          <p:spPr bwMode="auto">
            <a:xfrm>
              <a:off x="1241768" y="2106011"/>
              <a:ext cx="102439" cy="8462"/>
            </a:xfrm>
            <a:custGeom>
              <a:avLst/>
              <a:gdLst>
                <a:gd name="T0" fmla="*/ 427 w 427"/>
                <a:gd name="T1" fmla="*/ 30 h 30"/>
                <a:gd name="T2" fmla="*/ 427 w 427"/>
                <a:gd name="T3" fmla="*/ 30 h 30"/>
                <a:gd name="T4" fmla="*/ 0 w 427"/>
                <a:gd name="T5" fmla="*/ 30 h 30"/>
                <a:gd name="T6" fmla="*/ 0 w 427"/>
                <a:gd name="T7" fmla="*/ 0 h 30"/>
                <a:gd name="T8" fmla="*/ 427 w 427"/>
                <a:gd name="T9" fmla="*/ 0 h 30"/>
                <a:gd name="T10" fmla="*/ 427 w 427"/>
                <a:gd name="T11" fmla="*/ 30 h 30"/>
              </a:gdLst>
              <a:ahLst/>
              <a:cxnLst>
                <a:cxn ang="0">
                  <a:pos x="T0" y="T1"/>
                </a:cxn>
                <a:cxn ang="0">
                  <a:pos x="T2" y="T3"/>
                </a:cxn>
                <a:cxn ang="0">
                  <a:pos x="T4" y="T5"/>
                </a:cxn>
                <a:cxn ang="0">
                  <a:pos x="T6" y="T7"/>
                </a:cxn>
                <a:cxn ang="0">
                  <a:pos x="T8" y="T9"/>
                </a:cxn>
                <a:cxn ang="0">
                  <a:pos x="T10" y="T11"/>
                </a:cxn>
              </a:cxnLst>
              <a:rect l="0" t="0" r="r" b="b"/>
              <a:pathLst>
                <a:path w="427" h="30">
                  <a:moveTo>
                    <a:pt x="427" y="30"/>
                  </a:moveTo>
                  <a:lnTo>
                    <a:pt x="427" y="30"/>
                  </a:lnTo>
                  <a:lnTo>
                    <a:pt x="0" y="30"/>
                  </a:lnTo>
                  <a:lnTo>
                    <a:pt x="0" y="0"/>
                  </a:lnTo>
                  <a:lnTo>
                    <a:pt x="427" y="0"/>
                  </a:lnTo>
                  <a:lnTo>
                    <a:pt x="427" y="3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62" name="Freeform 167">
              <a:extLst>
                <a:ext uri="{FF2B5EF4-FFF2-40B4-BE49-F238E27FC236}">
                  <a16:creationId xmlns:a16="http://schemas.microsoft.com/office/drawing/2014/main" id="{726E67D0-0117-EB90-E4BE-C42D170C3223}"/>
                </a:ext>
              </a:extLst>
            </p:cNvPr>
            <p:cNvSpPr>
              <a:spLocks/>
            </p:cNvSpPr>
            <p:nvPr/>
          </p:nvSpPr>
          <p:spPr bwMode="auto">
            <a:xfrm>
              <a:off x="1362134" y="1917022"/>
              <a:ext cx="51219" cy="153730"/>
            </a:xfrm>
            <a:custGeom>
              <a:avLst/>
              <a:gdLst>
                <a:gd name="T0" fmla="*/ 0 w 211"/>
                <a:gd name="T1" fmla="*/ 571 h 580"/>
                <a:gd name="T2" fmla="*/ 0 w 211"/>
                <a:gd name="T3" fmla="*/ 571 h 580"/>
                <a:gd name="T4" fmla="*/ 183 w 211"/>
                <a:gd name="T5" fmla="*/ 0 h 580"/>
                <a:gd name="T6" fmla="*/ 211 w 211"/>
                <a:gd name="T7" fmla="*/ 9 h 580"/>
                <a:gd name="T8" fmla="*/ 29 w 211"/>
                <a:gd name="T9" fmla="*/ 580 h 580"/>
                <a:gd name="T10" fmla="*/ 0 w 211"/>
                <a:gd name="T11" fmla="*/ 571 h 580"/>
              </a:gdLst>
              <a:ahLst/>
              <a:cxnLst>
                <a:cxn ang="0">
                  <a:pos x="T0" y="T1"/>
                </a:cxn>
                <a:cxn ang="0">
                  <a:pos x="T2" y="T3"/>
                </a:cxn>
                <a:cxn ang="0">
                  <a:pos x="T4" y="T5"/>
                </a:cxn>
                <a:cxn ang="0">
                  <a:pos x="T6" y="T7"/>
                </a:cxn>
                <a:cxn ang="0">
                  <a:pos x="T8" y="T9"/>
                </a:cxn>
                <a:cxn ang="0">
                  <a:pos x="T10" y="T11"/>
                </a:cxn>
              </a:cxnLst>
              <a:rect l="0" t="0" r="r" b="b"/>
              <a:pathLst>
                <a:path w="211" h="580">
                  <a:moveTo>
                    <a:pt x="0" y="571"/>
                  </a:moveTo>
                  <a:lnTo>
                    <a:pt x="0" y="571"/>
                  </a:lnTo>
                  <a:lnTo>
                    <a:pt x="183" y="0"/>
                  </a:lnTo>
                  <a:lnTo>
                    <a:pt x="211" y="9"/>
                  </a:lnTo>
                  <a:lnTo>
                    <a:pt x="29" y="580"/>
                  </a:lnTo>
                  <a:lnTo>
                    <a:pt x="0" y="57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63" name="Freeform 168">
              <a:extLst>
                <a:ext uri="{FF2B5EF4-FFF2-40B4-BE49-F238E27FC236}">
                  <a16:creationId xmlns:a16="http://schemas.microsoft.com/office/drawing/2014/main" id="{1DFD6639-D8A2-A7AB-A5B2-FCA37E0E8D67}"/>
                </a:ext>
              </a:extLst>
            </p:cNvPr>
            <p:cNvSpPr>
              <a:spLocks/>
            </p:cNvSpPr>
            <p:nvPr/>
          </p:nvSpPr>
          <p:spPr bwMode="auto">
            <a:xfrm>
              <a:off x="1172622" y="1917022"/>
              <a:ext cx="51219" cy="153730"/>
            </a:xfrm>
            <a:custGeom>
              <a:avLst/>
              <a:gdLst>
                <a:gd name="T0" fmla="*/ 182 w 211"/>
                <a:gd name="T1" fmla="*/ 580 h 580"/>
                <a:gd name="T2" fmla="*/ 182 w 211"/>
                <a:gd name="T3" fmla="*/ 580 h 580"/>
                <a:gd name="T4" fmla="*/ 0 w 211"/>
                <a:gd name="T5" fmla="*/ 9 h 580"/>
                <a:gd name="T6" fmla="*/ 28 w 211"/>
                <a:gd name="T7" fmla="*/ 0 h 580"/>
                <a:gd name="T8" fmla="*/ 211 w 211"/>
                <a:gd name="T9" fmla="*/ 571 h 580"/>
                <a:gd name="T10" fmla="*/ 182 w 211"/>
                <a:gd name="T11" fmla="*/ 580 h 580"/>
              </a:gdLst>
              <a:ahLst/>
              <a:cxnLst>
                <a:cxn ang="0">
                  <a:pos x="T0" y="T1"/>
                </a:cxn>
                <a:cxn ang="0">
                  <a:pos x="T2" y="T3"/>
                </a:cxn>
                <a:cxn ang="0">
                  <a:pos x="T4" y="T5"/>
                </a:cxn>
                <a:cxn ang="0">
                  <a:pos x="T6" y="T7"/>
                </a:cxn>
                <a:cxn ang="0">
                  <a:pos x="T8" y="T9"/>
                </a:cxn>
                <a:cxn ang="0">
                  <a:pos x="T10" y="T11"/>
                </a:cxn>
              </a:cxnLst>
              <a:rect l="0" t="0" r="r" b="b"/>
              <a:pathLst>
                <a:path w="211" h="580">
                  <a:moveTo>
                    <a:pt x="182" y="580"/>
                  </a:moveTo>
                  <a:lnTo>
                    <a:pt x="182" y="580"/>
                  </a:lnTo>
                  <a:lnTo>
                    <a:pt x="0" y="9"/>
                  </a:lnTo>
                  <a:lnTo>
                    <a:pt x="28" y="0"/>
                  </a:lnTo>
                  <a:lnTo>
                    <a:pt x="211" y="571"/>
                  </a:lnTo>
                  <a:lnTo>
                    <a:pt x="182" y="58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64" name="Freeform 169">
              <a:extLst>
                <a:ext uri="{FF2B5EF4-FFF2-40B4-BE49-F238E27FC236}">
                  <a16:creationId xmlns:a16="http://schemas.microsoft.com/office/drawing/2014/main" id="{1F48FDFF-1A00-0BE7-A94D-026763E46BB0}"/>
                </a:ext>
              </a:extLst>
            </p:cNvPr>
            <p:cNvSpPr>
              <a:spLocks/>
            </p:cNvSpPr>
            <p:nvPr/>
          </p:nvSpPr>
          <p:spPr bwMode="auto">
            <a:xfrm>
              <a:off x="757744" y="2144091"/>
              <a:ext cx="134451" cy="71929"/>
            </a:xfrm>
            <a:custGeom>
              <a:avLst/>
              <a:gdLst>
                <a:gd name="T0" fmla="*/ 0 w 555"/>
                <a:gd name="T1" fmla="*/ 240 h 268"/>
                <a:gd name="T2" fmla="*/ 0 w 555"/>
                <a:gd name="T3" fmla="*/ 240 h 268"/>
                <a:gd name="T4" fmla="*/ 543 w 555"/>
                <a:gd name="T5" fmla="*/ 0 h 268"/>
                <a:gd name="T6" fmla="*/ 555 w 555"/>
                <a:gd name="T7" fmla="*/ 28 h 268"/>
                <a:gd name="T8" fmla="*/ 12 w 555"/>
                <a:gd name="T9" fmla="*/ 268 h 268"/>
                <a:gd name="T10" fmla="*/ 0 w 555"/>
                <a:gd name="T11" fmla="*/ 240 h 268"/>
              </a:gdLst>
              <a:ahLst/>
              <a:cxnLst>
                <a:cxn ang="0">
                  <a:pos x="T0" y="T1"/>
                </a:cxn>
                <a:cxn ang="0">
                  <a:pos x="T2" y="T3"/>
                </a:cxn>
                <a:cxn ang="0">
                  <a:pos x="T4" y="T5"/>
                </a:cxn>
                <a:cxn ang="0">
                  <a:pos x="T6" y="T7"/>
                </a:cxn>
                <a:cxn ang="0">
                  <a:pos x="T8" y="T9"/>
                </a:cxn>
                <a:cxn ang="0">
                  <a:pos x="T10" y="T11"/>
                </a:cxn>
              </a:cxnLst>
              <a:rect l="0" t="0" r="r" b="b"/>
              <a:pathLst>
                <a:path w="555" h="268">
                  <a:moveTo>
                    <a:pt x="0" y="240"/>
                  </a:moveTo>
                  <a:lnTo>
                    <a:pt x="0" y="240"/>
                  </a:lnTo>
                  <a:lnTo>
                    <a:pt x="543" y="0"/>
                  </a:lnTo>
                  <a:lnTo>
                    <a:pt x="555" y="28"/>
                  </a:lnTo>
                  <a:lnTo>
                    <a:pt x="12" y="268"/>
                  </a:lnTo>
                  <a:lnTo>
                    <a:pt x="0" y="24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65" name="Freeform 170">
              <a:extLst>
                <a:ext uri="{FF2B5EF4-FFF2-40B4-BE49-F238E27FC236}">
                  <a16:creationId xmlns:a16="http://schemas.microsoft.com/office/drawing/2014/main" id="{44194EA1-1297-F143-8DD6-594CD3A8C589}"/>
                </a:ext>
              </a:extLst>
            </p:cNvPr>
            <p:cNvSpPr>
              <a:spLocks/>
            </p:cNvSpPr>
            <p:nvPr/>
          </p:nvSpPr>
          <p:spPr bwMode="auto">
            <a:xfrm>
              <a:off x="791037" y="2189222"/>
              <a:ext cx="96037" cy="53594"/>
            </a:xfrm>
            <a:custGeom>
              <a:avLst/>
              <a:gdLst>
                <a:gd name="T0" fmla="*/ 0 w 396"/>
                <a:gd name="T1" fmla="*/ 170 h 198"/>
                <a:gd name="T2" fmla="*/ 0 w 396"/>
                <a:gd name="T3" fmla="*/ 170 h 198"/>
                <a:gd name="T4" fmla="*/ 384 w 396"/>
                <a:gd name="T5" fmla="*/ 0 h 198"/>
                <a:gd name="T6" fmla="*/ 396 w 396"/>
                <a:gd name="T7" fmla="*/ 28 h 198"/>
                <a:gd name="T8" fmla="*/ 12 w 396"/>
                <a:gd name="T9" fmla="*/ 198 h 198"/>
                <a:gd name="T10" fmla="*/ 0 w 396"/>
                <a:gd name="T11" fmla="*/ 170 h 198"/>
              </a:gdLst>
              <a:ahLst/>
              <a:cxnLst>
                <a:cxn ang="0">
                  <a:pos x="T0" y="T1"/>
                </a:cxn>
                <a:cxn ang="0">
                  <a:pos x="T2" y="T3"/>
                </a:cxn>
                <a:cxn ang="0">
                  <a:pos x="T4" y="T5"/>
                </a:cxn>
                <a:cxn ang="0">
                  <a:pos x="T6" y="T7"/>
                </a:cxn>
                <a:cxn ang="0">
                  <a:pos x="T8" y="T9"/>
                </a:cxn>
                <a:cxn ang="0">
                  <a:pos x="T10" y="T11"/>
                </a:cxn>
              </a:cxnLst>
              <a:rect l="0" t="0" r="r" b="b"/>
              <a:pathLst>
                <a:path w="396" h="198">
                  <a:moveTo>
                    <a:pt x="0" y="170"/>
                  </a:moveTo>
                  <a:lnTo>
                    <a:pt x="0" y="170"/>
                  </a:lnTo>
                  <a:lnTo>
                    <a:pt x="384" y="0"/>
                  </a:lnTo>
                  <a:lnTo>
                    <a:pt x="396" y="28"/>
                  </a:lnTo>
                  <a:lnTo>
                    <a:pt x="12" y="198"/>
                  </a:lnTo>
                  <a:lnTo>
                    <a:pt x="0" y="17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66" name="Freeform 171">
              <a:extLst>
                <a:ext uri="{FF2B5EF4-FFF2-40B4-BE49-F238E27FC236}">
                  <a16:creationId xmlns:a16="http://schemas.microsoft.com/office/drawing/2014/main" id="{54329799-A4C8-A843-7817-A5B45D2BF189}"/>
                </a:ext>
              </a:extLst>
            </p:cNvPr>
            <p:cNvSpPr>
              <a:spLocks/>
            </p:cNvSpPr>
            <p:nvPr/>
          </p:nvSpPr>
          <p:spPr bwMode="auto">
            <a:xfrm>
              <a:off x="739817" y="2211788"/>
              <a:ext cx="23049" cy="157961"/>
            </a:xfrm>
            <a:custGeom>
              <a:avLst/>
              <a:gdLst>
                <a:gd name="T0" fmla="*/ 0 w 93"/>
                <a:gd name="T1" fmla="*/ 594 h 597"/>
                <a:gd name="T2" fmla="*/ 0 w 93"/>
                <a:gd name="T3" fmla="*/ 594 h 597"/>
                <a:gd name="T4" fmla="*/ 63 w 93"/>
                <a:gd name="T5" fmla="*/ 0 h 597"/>
                <a:gd name="T6" fmla="*/ 93 w 93"/>
                <a:gd name="T7" fmla="*/ 3 h 597"/>
                <a:gd name="T8" fmla="*/ 30 w 93"/>
                <a:gd name="T9" fmla="*/ 597 h 597"/>
                <a:gd name="T10" fmla="*/ 0 w 93"/>
                <a:gd name="T11" fmla="*/ 594 h 597"/>
              </a:gdLst>
              <a:ahLst/>
              <a:cxnLst>
                <a:cxn ang="0">
                  <a:pos x="T0" y="T1"/>
                </a:cxn>
                <a:cxn ang="0">
                  <a:pos x="T2" y="T3"/>
                </a:cxn>
                <a:cxn ang="0">
                  <a:pos x="T4" y="T5"/>
                </a:cxn>
                <a:cxn ang="0">
                  <a:pos x="T6" y="T7"/>
                </a:cxn>
                <a:cxn ang="0">
                  <a:pos x="T8" y="T9"/>
                </a:cxn>
                <a:cxn ang="0">
                  <a:pos x="T10" y="T11"/>
                </a:cxn>
              </a:cxnLst>
              <a:rect l="0" t="0" r="r" b="b"/>
              <a:pathLst>
                <a:path w="93" h="597">
                  <a:moveTo>
                    <a:pt x="0" y="594"/>
                  </a:moveTo>
                  <a:lnTo>
                    <a:pt x="0" y="594"/>
                  </a:lnTo>
                  <a:lnTo>
                    <a:pt x="63" y="0"/>
                  </a:lnTo>
                  <a:lnTo>
                    <a:pt x="93" y="3"/>
                  </a:lnTo>
                  <a:lnTo>
                    <a:pt x="30" y="597"/>
                  </a:lnTo>
                  <a:lnTo>
                    <a:pt x="0" y="59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67" name="Freeform 172">
              <a:extLst>
                <a:ext uri="{FF2B5EF4-FFF2-40B4-BE49-F238E27FC236}">
                  <a16:creationId xmlns:a16="http://schemas.microsoft.com/office/drawing/2014/main" id="{20D1F18F-9009-DEE9-4520-E0EC291AD7A9}"/>
                </a:ext>
              </a:extLst>
            </p:cNvPr>
            <p:cNvSpPr>
              <a:spLocks/>
            </p:cNvSpPr>
            <p:nvPr/>
          </p:nvSpPr>
          <p:spPr bwMode="auto">
            <a:xfrm>
              <a:off x="1332682" y="1853555"/>
              <a:ext cx="79390" cy="67698"/>
            </a:xfrm>
            <a:custGeom>
              <a:avLst/>
              <a:gdLst>
                <a:gd name="T0" fmla="*/ 17 w 330"/>
                <a:gd name="T1" fmla="*/ 0 h 252"/>
                <a:gd name="T2" fmla="*/ 17 w 330"/>
                <a:gd name="T3" fmla="*/ 0 h 252"/>
                <a:gd name="T4" fmla="*/ 330 w 330"/>
                <a:gd name="T5" fmla="*/ 227 h 252"/>
                <a:gd name="T6" fmla="*/ 312 w 330"/>
                <a:gd name="T7" fmla="*/ 252 h 252"/>
                <a:gd name="T8" fmla="*/ 0 w 330"/>
                <a:gd name="T9" fmla="*/ 25 h 252"/>
                <a:gd name="T10" fmla="*/ 17 w 330"/>
                <a:gd name="T11" fmla="*/ 0 h 252"/>
              </a:gdLst>
              <a:ahLst/>
              <a:cxnLst>
                <a:cxn ang="0">
                  <a:pos x="T0" y="T1"/>
                </a:cxn>
                <a:cxn ang="0">
                  <a:pos x="T2" y="T3"/>
                </a:cxn>
                <a:cxn ang="0">
                  <a:pos x="T4" y="T5"/>
                </a:cxn>
                <a:cxn ang="0">
                  <a:pos x="T6" y="T7"/>
                </a:cxn>
                <a:cxn ang="0">
                  <a:pos x="T8" y="T9"/>
                </a:cxn>
                <a:cxn ang="0">
                  <a:pos x="T10" y="T11"/>
                </a:cxn>
              </a:cxnLst>
              <a:rect l="0" t="0" r="r" b="b"/>
              <a:pathLst>
                <a:path w="330" h="252">
                  <a:moveTo>
                    <a:pt x="17" y="0"/>
                  </a:moveTo>
                  <a:lnTo>
                    <a:pt x="17" y="0"/>
                  </a:lnTo>
                  <a:lnTo>
                    <a:pt x="330" y="227"/>
                  </a:lnTo>
                  <a:lnTo>
                    <a:pt x="312" y="252"/>
                  </a:lnTo>
                  <a:lnTo>
                    <a:pt x="0" y="25"/>
                  </a:lnTo>
                  <a:lnTo>
                    <a:pt x="17"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68" name="Freeform 173">
              <a:extLst>
                <a:ext uri="{FF2B5EF4-FFF2-40B4-BE49-F238E27FC236}">
                  <a16:creationId xmlns:a16="http://schemas.microsoft.com/office/drawing/2014/main" id="{5D1A3828-A298-AB56-E6FD-D5030C828B3A}"/>
                </a:ext>
              </a:extLst>
            </p:cNvPr>
            <p:cNvSpPr>
              <a:spLocks/>
            </p:cNvSpPr>
            <p:nvPr/>
          </p:nvSpPr>
          <p:spPr bwMode="auto">
            <a:xfrm>
              <a:off x="1091951" y="1863428"/>
              <a:ext cx="103720" cy="43722"/>
            </a:xfrm>
            <a:custGeom>
              <a:avLst/>
              <a:gdLst>
                <a:gd name="T0" fmla="*/ 418 w 427"/>
                <a:gd name="T1" fmla="*/ 164 h 164"/>
                <a:gd name="T2" fmla="*/ 418 w 427"/>
                <a:gd name="T3" fmla="*/ 164 h 164"/>
                <a:gd name="T4" fmla="*/ 0 w 427"/>
                <a:gd name="T5" fmla="*/ 28 h 164"/>
                <a:gd name="T6" fmla="*/ 9 w 427"/>
                <a:gd name="T7" fmla="*/ 0 h 164"/>
                <a:gd name="T8" fmla="*/ 427 w 427"/>
                <a:gd name="T9" fmla="*/ 135 h 164"/>
                <a:gd name="T10" fmla="*/ 418 w 427"/>
                <a:gd name="T11" fmla="*/ 164 h 164"/>
              </a:gdLst>
              <a:ahLst/>
              <a:cxnLst>
                <a:cxn ang="0">
                  <a:pos x="T0" y="T1"/>
                </a:cxn>
                <a:cxn ang="0">
                  <a:pos x="T2" y="T3"/>
                </a:cxn>
                <a:cxn ang="0">
                  <a:pos x="T4" y="T5"/>
                </a:cxn>
                <a:cxn ang="0">
                  <a:pos x="T6" y="T7"/>
                </a:cxn>
                <a:cxn ang="0">
                  <a:pos x="T8" y="T9"/>
                </a:cxn>
                <a:cxn ang="0">
                  <a:pos x="T10" y="T11"/>
                </a:cxn>
              </a:cxnLst>
              <a:rect l="0" t="0" r="r" b="b"/>
              <a:pathLst>
                <a:path w="427" h="164">
                  <a:moveTo>
                    <a:pt x="418" y="164"/>
                  </a:moveTo>
                  <a:lnTo>
                    <a:pt x="418" y="164"/>
                  </a:lnTo>
                  <a:lnTo>
                    <a:pt x="0" y="28"/>
                  </a:lnTo>
                  <a:lnTo>
                    <a:pt x="9" y="0"/>
                  </a:lnTo>
                  <a:lnTo>
                    <a:pt x="427" y="135"/>
                  </a:lnTo>
                  <a:lnTo>
                    <a:pt x="418" y="16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69" name="Freeform 174">
              <a:extLst>
                <a:ext uri="{FF2B5EF4-FFF2-40B4-BE49-F238E27FC236}">
                  <a16:creationId xmlns:a16="http://schemas.microsoft.com/office/drawing/2014/main" id="{9056475F-012A-C379-2E49-205110C50C6D}"/>
                </a:ext>
              </a:extLst>
            </p:cNvPr>
            <p:cNvSpPr>
              <a:spLocks/>
            </p:cNvSpPr>
            <p:nvPr/>
          </p:nvSpPr>
          <p:spPr bwMode="auto">
            <a:xfrm>
              <a:off x="1081707" y="1901508"/>
              <a:ext cx="102439" cy="43722"/>
            </a:xfrm>
            <a:custGeom>
              <a:avLst/>
              <a:gdLst>
                <a:gd name="T0" fmla="*/ 417 w 426"/>
                <a:gd name="T1" fmla="*/ 164 h 164"/>
                <a:gd name="T2" fmla="*/ 417 w 426"/>
                <a:gd name="T3" fmla="*/ 164 h 164"/>
                <a:gd name="T4" fmla="*/ 0 w 426"/>
                <a:gd name="T5" fmla="*/ 29 h 164"/>
                <a:gd name="T6" fmla="*/ 9 w 426"/>
                <a:gd name="T7" fmla="*/ 0 h 164"/>
                <a:gd name="T8" fmla="*/ 426 w 426"/>
                <a:gd name="T9" fmla="*/ 135 h 164"/>
                <a:gd name="T10" fmla="*/ 417 w 426"/>
                <a:gd name="T11" fmla="*/ 164 h 164"/>
              </a:gdLst>
              <a:ahLst/>
              <a:cxnLst>
                <a:cxn ang="0">
                  <a:pos x="T0" y="T1"/>
                </a:cxn>
                <a:cxn ang="0">
                  <a:pos x="T2" y="T3"/>
                </a:cxn>
                <a:cxn ang="0">
                  <a:pos x="T4" y="T5"/>
                </a:cxn>
                <a:cxn ang="0">
                  <a:pos x="T6" y="T7"/>
                </a:cxn>
                <a:cxn ang="0">
                  <a:pos x="T8" y="T9"/>
                </a:cxn>
                <a:cxn ang="0">
                  <a:pos x="T10" y="T11"/>
                </a:cxn>
              </a:cxnLst>
              <a:rect l="0" t="0" r="r" b="b"/>
              <a:pathLst>
                <a:path w="426" h="164">
                  <a:moveTo>
                    <a:pt x="417" y="164"/>
                  </a:moveTo>
                  <a:lnTo>
                    <a:pt x="417" y="164"/>
                  </a:lnTo>
                  <a:lnTo>
                    <a:pt x="0" y="29"/>
                  </a:lnTo>
                  <a:lnTo>
                    <a:pt x="9" y="0"/>
                  </a:lnTo>
                  <a:lnTo>
                    <a:pt x="426" y="135"/>
                  </a:lnTo>
                  <a:lnTo>
                    <a:pt x="417" y="16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70" name="Freeform 175">
              <a:extLst>
                <a:ext uri="{FF2B5EF4-FFF2-40B4-BE49-F238E27FC236}">
                  <a16:creationId xmlns:a16="http://schemas.microsoft.com/office/drawing/2014/main" id="{C8E56FA7-D74D-9E25-6A6E-38738E8521F0}"/>
                </a:ext>
              </a:extLst>
            </p:cNvPr>
            <p:cNvSpPr>
              <a:spLocks/>
            </p:cNvSpPr>
            <p:nvPr/>
          </p:nvSpPr>
          <p:spPr bwMode="auto">
            <a:xfrm>
              <a:off x="1173902" y="1853555"/>
              <a:ext cx="81951" cy="67698"/>
            </a:xfrm>
            <a:custGeom>
              <a:avLst/>
              <a:gdLst>
                <a:gd name="T0" fmla="*/ 0 w 336"/>
                <a:gd name="T1" fmla="*/ 228 h 253"/>
                <a:gd name="T2" fmla="*/ 0 w 336"/>
                <a:gd name="T3" fmla="*/ 228 h 253"/>
                <a:gd name="T4" fmla="*/ 318 w 336"/>
                <a:gd name="T5" fmla="*/ 0 h 253"/>
                <a:gd name="T6" fmla="*/ 336 w 336"/>
                <a:gd name="T7" fmla="*/ 24 h 253"/>
                <a:gd name="T8" fmla="*/ 18 w 336"/>
                <a:gd name="T9" fmla="*/ 253 h 253"/>
                <a:gd name="T10" fmla="*/ 0 w 336"/>
                <a:gd name="T11" fmla="*/ 228 h 253"/>
              </a:gdLst>
              <a:ahLst/>
              <a:cxnLst>
                <a:cxn ang="0">
                  <a:pos x="T0" y="T1"/>
                </a:cxn>
                <a:cxn ang="0">
                  <a:pos x="T2" y="T3"/>
                </a:cxn>
                <a:cxn ang="0">
                  <a:pos x="T4" y="T5"/>
                </a:cxn>
                <a:cxn ang="0">
                  <a:pos x="T6" y="T7"/>
                </a:cxn>
                <a:cxn ang="0">
                  <a:pos x="T8" y="T9"/>
                </a:cxn>
                <a:cxn ang="0">
                  <a:pos x="T10" y="T11"/>
                </a:cxn>
              </a:cxnLst>
              <a:rect l="0" t="0" r="r" b="b"/>
              <a:pathLst>
                <a:path w="336" h="253">
                  <a:moveTo>
                    <a:pt x="0" y="228"/>
                  </a:moveTo>
                  <a:lnTo>
                    <a:pt x="0" y="228"/>
                  </a:lnTo>
                  <a:lnTo>
                    <a:pt x="318" y="0"/>
                  </a:lnTo>
                  <a:lnTo>
                    <a:pt x="336" y="24"/>
                  </a:lnTo>
                  <a:lnTo>
                    <a:pt x="18" y="253"/>
                  </a:lnTo>
                  <a:lnTo>
                    <a:pt x="0" y="22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71" name="Freeform 176">
              <a:extLst>
                <a:ext uri="{FF2B5EF4-FFF2-40B4-BE49-F238E27FC236}">
                  <a16:creationId xmlns:a16="http://schemas.microsoft.com/office/drawing/2014/main" id="{42AAF1D4-1E39-247D-8F8B-5AFC6B17D674}"/>
                </a:ext>
              </a:extLst>
            </p:cNvPr>
            <p:cNvSpPr>
              <a:spLocks noEditPoints="1"/>
            </p:cNvSpPr>
            <p:nvPr/>
          </p:nvSpPr>
          <p:spPr bwMode="auto">
            <a:xfrm>
              <a:off x="970305" y="2764652"/>
              <a:ext cx="69146" cy="83212"/>
            </a:xfrm>
            <a:custGeom>
              <a:avLst/>
              <a:gdLst>
                <a:gd name="T0" fmla="*/ 0 w 288"/>
                <a:gd name="T1" fmla="*/ 160 h 311"/>
                <a:gd name="T2" fmla="*/ 40 w 288"/>
                <a:gd name="T3" fmla="*/ 42 h 311"/>
                <a:gd name="T4" fmla="*/ 144 w 288"/>
                <a:gd name="T5" fmla="*/ 0 h 311"/>
                <a:gd name="T6" fmla="*/ 219 w 288"/>
                <a:gd name="T7" fmla="*/ 20 h 311"/>
                <a:gd name="T8" fmla="*/ 270 w 288"/>
                <a:gd name="T9" fmla="*/ 75 h 311"/>
                <a:gd name="T10" fmla="*/ 288 w 288"/>
                <a:gd name="T11" fmla="*/ 156 h 311"/>
                <a:gd name="T12" fmla="*/ 269 w 288"/>
                <a:gd name="T13" fmla="*/ 238 h 311"/>
                <a:gd name="T14" fmla="*/ 217 w 288"/>
                <a:gd name="T15" fmla="*/ 293 h 311"/>
                <a:gd name="T16" fmla="*/ 144 w 288"/>
                <a:gd name="T17" fmla="*/ 311 h 311"/>
                <a:gd name="T18" fmla="*/ 68 w 288"/>
                <a:gd name="T19" fmla="*/ 290 h 311"/>
                <a:gd name="T20" fmla="*/ 17 w 288"/>
                <a:gd name="T21" fmla="*/ 235 h 311"/>
                <a:gd name="T22" fmla="*/ 0 w 288"/>
                <a:gd name="T23" fmla="*/ 160 h 311"/>
                <a:gd name="T24" fmla="*/ 41 w 288"/>
                <a:gd name="T25" fmla="*/ 160 h 311"/>
                <a:gd name="T26" fmla="*/ 70 w 288"/>
                <a:gd name="T27" fmla="*/ 246 h 311"/>
                <a:gd name="T28" fmla="*/ 144 w 288"/>
                <a:gd name="T29" fmla="*/ 277 h 311"/>
                <a:gd name="T30" fmla="*/ 217 w 288"/>
                <a:gd name="T31" fmla="*/ 245 h 311"/>
                <a:gd name="T32" fmla="*/ 246 w 288"/>
                <a:gd name="T33" fmla="*/ 156 h 311"/>
                <a:gd name="T34" fmla="*/ 234 w 288"/>
                <a:gd name="T35" fmla="*/ 92 h 311"/>
                <a:gd name="T36" fmla="*/ 198 w 288"/>
                <a:gd name="T37" fmla="*/ 49 h 311"/>
                <a:gd name="T38" fmla="*/ 144 w 288"/>
                <a:gd name="T39" fmla="*/ 34 h 311"/>
                <a:gd name="T40" fmla="*/ 72 w 288"/>
                <a:gd name="T41" fmla="*/ 63 h 311"/>
                <a:gd name="T42" fmla="*/ 41 w 288"/>
                <a:gd name="T43" fmla="*/ 16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311">
                  <a:moveTo>
                    <a:pt x="0" y="160"/>
                  </a:moveTo>
                  <a:cubicBezTo>
                    <a:pt x="0" y="110"/>
                    <a:pt x="13" y="71"/>
                    <a:pt x="40" y="42"/>
                  </a:cubicBezTo>
                  <a:cubicBezTo>
                    <a:pt x="67" y="14"/>
                    <a:pt x="102" y="0"/>
                    <a:pt x="144" y="0"/>
                  </a:cubicBezTo>
                  <a:cubicBezTo>
                    <a:pt x="172" y="0"/>
                    <a:pt x="197" y="6"/>
                    <a:pt x="219" y="20"/>
                  </a:cubicBezTo>
                  <a:cubicBezTo>
                    <a:pt x="241" y="33"/>
                    <a:pt x="258" y="51"/>
                    <a:pt x="270" y="75"/>
                  </a:cubicBezTo>
                  <a:cubicBezTo>
                    <a:pt x="282" y="99"/>
                    <a:pt x="288" y="126"/>
                    <a:pt x="288" y="156"/>
                  </a:cubicBezTo>
                  <a:cubicBezTo>
                    <a:pt x="288" y="186"/>
                    <a:pt x="281" y="214"/>
                    <a:pt x="269" y="238"/>
                  </a:cubicBezTo>
                  <a:cubicBezTo>
                    <a:pt x="257" y="262"/>
                    <a:pt x="239" y="280"/>
                    <a:pt x="217" y="293"/>
                  </a:cubicBezTo>
                  <a:cubicBezTo>
                    <a:pt x="194" y="305"/>
                    <a:pt x="170" y="311"/>
                    <a:pt x="144" y="311"/>
                  </a:cubicBezTo>
                  <a:cubicBezTo>
                    <a:pt x="115" y="311"/>
                    <a:pt x="90" y="304"/>
                    <a:pt x="68" y="290"/>
                  </a:cubicBezTo>
                  <a:cubicBezTo>
                    <a:pt x="46" y="277"/>
                    <a:pt x="29" y="258"/>
                    <a:pt x="17" y="235"/>
                  </a:cubicBezTo>
                  <a:cubicBezTo>
                    <a:pt x="6" y="211"/>
                    <a:pt x="0" y="186"/>
                    <a:pt x="0" y="160"/>
                  </a:cubicBezTo>
                  <a:close/>
                  <a:moveTo>
                    <a:pt x="41" y="160"/>
                  </a:moveTo>
                  <a:cubicBezTo>
                    <a:pt x="41" y="196"/>
                    <a:pt x="51" y="225"/>
                    <a:pt x="70" y="246"/>
                  </a:cubicBezTo>
                  <a:cubicBezTo>
                    <a:pt x="90" y="266"/>
                    <a:pt x="114" y="277"/>
                    <a:pt x="144" y="277"/>
                  </a:cubicBezTo>
                  <a:cubicBezTo>
                    <a:pt x="174" y="277"/>
                    <a:pt x="198" y="266"/>
                    <a:pt x="217" y="245"/>
                  </a:cubicBezTo>
                  <a:cubicBezTo>
                    <a:pt x="237" y="224"/>
                    <a:pt x="246" y="195"/>
                    <a:pt x="246" y="156"/>
                  </a:cubicBezTo>
                  <a:cubicBezTo>
                    <a:pt x="246" y="131"/>
                    <a:pt x="242" y="110"/>
                    <a:pt x="234" y="92"/>
                  </a:cubicBezTo>
                  <a:cubicBezTo>
                    <a:pt x="226" y="73"/>
                    <a:pt x="214" y="59"/>
                    <a:pt x="198" y="49"/>
                  </a:cubicBezTo>
                  <a:cubicBezTo>
                    <a:pt x="182" y="39"/>
                    <a:pt x="164" y="34"/>
                    <a:pt x="144" y="34"/>
                  </a:cubicBezTo>
                  <a:cubicBezTo>
                    <a:pt x="116" y="34"/>
                    <a:pt x="92" y="44"/>
                    <a:pt x="72" y="63"/>
                  </a:cubicBezTo>
                  <a:cubicBezTo>
                    <a:pt x="51" y="82"/>
                    <a:pt x="41" y="115"/>
                    <a:pt x="41" y="16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72" name="Freeform 177">
              <a:extLst>
                <a:ext uri="{FF2B5EF4-FFF2-40B4-BE49-F238E27FC236}">
                  <a16:creationId xmlns:a16="http://schemas.microsoft.com/office/drawing/2014/main" id="{FD1D6CED-0F01-E42A-0714-8696D7D5D392}"/>
                </a:ext>
              </a:extLst>
            </p:cNvPr>
            <p:cNvSpPr>
              <a:spLocks/>
            </p:cNvSpPr>
            <p:nvPr/>
          </p:nvSpPr>
          <p:spPr bwMode="auto">
            <a:xfrm>
              <a:off x="1047134" y="2952231"/>
              <a:ext cx="8964" cy="9873"/>
            </a:xfrm>
            <a:custGeom>
              <a:avLst/>
              <a:gdLst>
                <a:gd name="T0" fmla="*/ 33 w 38"/>
                <a:gd name="T1" fmla="*/ 34 h 38"/>
                <a:gd name="T2" fmla="*/ 33 w 38"/>
                <a:gd name="T3" fmla="*/ 34 h 38"/>
                <a:gd name="T4" fmla="*/ 18 w 38"/>
                <a:gd name="T5" fmla="*/ 31 h 38"/>
                <a:gd name="T6" fmla="*/ 21 w 38"/>
                <a:gd name="T7" fmla="*/ 17 h 38"/>
                <a:gd name="T8" fmla="*/ 32 w 38"/>
                <a:gd name="T9" fmla="*/ 26 h 38"/>
                <a:gd name="T10" fmla="*/ 23 w 38"/>
                <a:gd name="T11" fmla="*/ 38 h 38"/>
                <a:gd name="T12" fmla="*/ 0 w 38"/>
                <a:gd name="T13" fmla="*/ 18 h 38"/>
                <a:gd name="T14" fmla="*/ 10 w 38"/>
                <a:gd name="T15" fmla="*/ 7 h 38"/>
                <a:gd name="T16" fmla="*/ 15 w 38"/>
                <a:gd name="T17" fmla="*/ 0 h 38"/>
                <a:gd name="T18" fmla="*/ 24 w 38"/>
                <a:gd name="T19" fmla="*/ 2 h 38"/>
                <a:gd name="T20" fmla="*/ 38 w 38"/>
                <a:gd name="T21" fmla="*/ 5 h 38"/>
                <a:gd name="T22" fmla="*/ 33 w 38"/>
                <a:gd name="T2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8">
                  <a:moveTo>
                    <a:pt x="33" y="34"/>
                  </a:moveTo>
                  <a:lnTo>
                    <a:pt x="33" y="34"/>
                  </a:lnTo>
                  <a:lnTo>
                    <a:pt x="18" y="31"/>
                  </a:lnTo>
                  <a:lnTo>
                    <a:pt x="21" y="17"/>
                  </a:lnTo>
                  <a:lnTo>
                    <a:pt x="32" y="26"/>
                  </a:lnTo>
                  <a:lnTo>
                    <a:pt x="23" y="38"/>
                  </a:lnTo>
                  <a:lnTo>
                    <a:pt x="0" y="18"/>
                  </a:lnTo>
                  <a:lnTo>
                    <a:pt x="10" y="7"/>
                  </a:lnTo>
                  <a:lnTo>
                    <a:pt x="15" y="0"/>
                  </a:lnTo>
                  <a:lnTo>
                    <a:pt x="24" y="2"/>
                  </a:lnTo>
                  <a:lnTo>
                    <a:pt x="38" y="5"/>
                  </a:lnTo>
                  <a:lnTo>
                    <a:pt x="33" y="3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73" name="Freeform 178">
              <a:extLst>
                <a:ext uri="{FF2B5EF4-FFF2-40B4-BE49-F238E27FC236}">
                  <a16:creationId xmlns:a16="http://schemas.microsoft.com/office/drawing/2014/main" id="{BE9B209D-30D8-548F-1F14-AAB52BDA7511}"/>
                </a:ext>
              </a:extLst>
            </p:cNvPr>
            <p:cNvSpPr>
              <a:spLocks/>
            </p:cNvSpPr>
            <p:nvPr/>
          </p:nvSpPr>
          <p:spPr bwMode="auto">
            <a:xfrm>
              <a:off x="954939" y="3072112"/>
              <a:ext cx="8964" cy="9873"/>
            </a:xfrm>
            <a:custGeom>
              <a:avLst/>
              <a:gdLst>
                <a:gd name="T0" fmla="*/ 8 w 36"/>
                <a:gd name="T1" fmla="*/ 37 h 37"/>
                <a:gd name="T2" fmla="*/ 8 w 36"/>
                <a:gd name="T3" fmla="*/ 37 h 37"/>
                <a:gd name="T4" fmla="*/ 3 w 36"/>
                <a:gd name="T5" fmla="*/ 23 h 37"/>
                <a:gd name="T6" fmla="*/ 17 w 36"/>
                <a:gd name="T7" fmla="*/ 18 h 37"/>
                <a:gd name="T8" fmla="*/ 15 w 36"/>
                <a:gd name="T9" fmla="*/ 33 h 37"/>
                <a:gd name="T10" fmla="*/ 0 w 36"/>
                <a:gd name="T11" fmla="*/ 30 h 37"/>
                <a:gd name="T12" fmla="*/ 5 w 36"/>
                <a:gd name="T13" fmla="*/ 0 h 37"/>
                <a:gd name="T14" fmla="*/ 20 w 36"/>
                <a:gd name="T15" fmla="*/ 3 h 37"/>
                <a:gd name="T16" fmla="*/ 29 w 36"/>
                <a:gd name="T17" fmla="*/ 5 h 37"/>
                <a:gd name="T18" fmla="*/ 31 w 36"/>
                <a:gd name="T19" fmla="*/ 13 h 37"/>
                <a:gd name="T20" fmla="*/ 36 w 36"/>
                <a:gd name="T21" fmla="*/ 27 h 37"/>
                <a:gd name="T22" fmla="*/ 8 w 36"/>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7">
                  <a:moveTo>
                    <a:pt x="8" y="37"/>
                  </a:moveTo>
                  <a:lnTo>
                    <a:pt x="8" y="37"/>
                  </a:lnTo>
                  <a:lnTo>
                    <a:pt x="3" y="23"/>
                  </a:lnTo>
                  <a:lnTo>
                    <a:pt x="17" y="18"/>
                  </a:lnTo>
                  <a:lnTo>
                    <a:pt x="15" y="33"/>
                  </a:lnTo>
                  <a:lnTo>
                    <a:pt x="0" y="30"/>
                  </a:lnTo>
                  <a:lnTo>
                    <a:pt x="5" y="0"/>
                  </a:lnTo>
                  <a:lnTo>
                    <a:pt x="20" y="3"/>
                  </a:lnTo>
                  <a:lnTo>
                    <a:pt x="29" y="5"/>
                  </a:lnTo>
                  <a:lnTo>
                    <a:pt x="31" y="13"/>
                  </a:lnTo>
                  <a:lnTo>
                    <a:pt x="36" y="27"/>
                  </a:lnTo>
                  <a:lnTo>
                    <a:pt x="8" y="3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74" name="Freeform 179">
              <a:extLst>
                <a:ext uri="{FF2B5EF4-FFF2-40B4-BE49-F238E27FC236}">
                  <a16:creationId xmlns:a16="http://schemas.microsoft.com/office/drawing/2014/main" id="{EBC90079-F006-188E-5E08-351A7381FA30}"/>
                </a:ext>
              </a:extLst>
            </p:cNvPr>
            <p:cNvSpPr>
              <a:spLocks/>
            </p:cNvSpPr>
            <p:nvPr/>
          </p:nvSpPr>
          <p:spPr bwMode="auto">
            <a:xfrm>
              <a:off x="1166219" y="2943769"/>
              <a:ext cx="56341" cy="80391"/>
            </a:xfrm>
            <a:custGeom>
              <a:avLst/>
              <a:gdLst>
                <a:gd name="T0" fmla="*/ 0 w 237"/>
                <a:gd name="T1" fmla="*/ 300 h 300"/>
                <a:gd name="T2" fmla="*/ 0 w 237"/>
                <a:gd name="T3" fmla="*/ 0 h 300"/>
                <a:gd name="T4" fmla="*/ 40 w 237"/>
                <a:gd name="T5" fmla="*/ 0 h 300"/>
                <a:gd name="T6" fmla="*/ 198 w 237"/>
                <a:gd name="T7" fmla="*/ 236 h 300"/>
                <a:gd name="T8" fmla="*/ 198 w 237"/>
                <a:gd name="T9" fmla="*/ 0 h 300"/>
                <a:gd name="T10" fmla="*/ 237 w 237"/>
                <a:gd name="T11" fmla="*/ 0 h 300"/>
                <a:gd name="T12" fmla="*/ 237 w 237"/>
                <a:gd name="T13" fmla="*/ 300 h 300"/>
                <a:gd name="T14" fmla="*/ 196 w 237"/>
                <a:gd name="T15" fmla="*/ 300 h 300"/>
                <a:gd name="T16" fmla="*/ 38 w 237"/>
                <a:gd name="T17" fmla="*/ 64 h 300"/>
                <a:gd name="T18" fmla="*/ 38 w 237"/>
                <a:gd name="T19" fmla="*/ 300 h 300"/>
                <a:gd name="T20" fmla="*/ 0 w 237"/>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300">
                  <a:moveTo>
                    <a:pt x="0" y="300"/>
                  </a:moveTo>
                  <a:lnTo>
                    <a:pt x="0" y="0"/>
                  </a:lnTo>
                  <a:lnTo>
                    <a:pt x="40" y="0"/>
                  </a:lnTo>
                  <a:lnTo>
                    <a:pt x="198" y="236"/>
                  </a:lnTo>
                  <a:lnTo>
                    <a:pt x="198" y="0"/>
                  </a:lnTo>
                  <a:lnTo>
                    <a:pt x="237" y="0"/>
                  </a:lnTo>
                  <a:lnTo>
                    <a:pt x="237" y="300"/>
                  </a:lnTo>
                  <a:lnTo>
                    <a:pt x="196" y="300"/>
                  </a:lnTo>
                  <a:lnTo>
                    <a:pt x="38" y="64"/>
                  </a:lnTo>
                  <a:lnTo>
                    <a:pt x="38" y="300"/>
                  </a:lnTo>
                  <a:lnTo>
                    <a:pt x="0" y="30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75" name="Freeform 180">
              <a:extLst>
                <a:ext uri="{FF2B5EF4-FFF2-40B4-BE49-F238E27FC236}">
                  <a16:creationId xmlns:a16="http://schemas.microsoft.com/office/drawing/2014/main" id="{C5AD556F-0E0A-BA2E-05FB-8D3E2F25651E}"/>
                </a:ext>
              </a:extLst>
            </p:cNvPr>
            <p:cNvSpPr>
              <a:spLocks/>
            </p:cNvSpPr>
            <p:nvPr/>
          </p:nvSpPr>
          <p:spPr bwMode="auto">
            <a:xfrm>
              <a:off x="1002317" y="3223022"/>
              <a:ext cx="8964" cy="9873"/>
            </a:xfrm>
            <a:custGeom>
              <a:avLst/>
              <a:gdLst>
                <a:gd name="T0" fmla="*/ 30 w 38"/>
                <a:gd name="T1" fmla="*/ 0 h 40"/>
                <a:gd name="T2" fmla="*/ 30 w 38"/>
                <a:gd name="T3" fmla="*/ 0 h 40"/>
                <a:gd name="T4" fmla="*/ 35 w 38"/>
                <a:gd name="T5" fmla="*/ 14 h 40"/>
                <a:gd name="T6" fmla="*/ 38 w 38"/>
                <a:gd name="T7" fmla="*/ 22 h 40"/>
                <a:gd name="T8" fmla="*/ 33 w 38"/>
                <a:gd name="T9" fmla="*/ 29 h 40"/>
                <a:gd name="T10" fmla="*/ 23 w 38"/>
                <a:gd name="T11" fmla="*/ 40 h 40"/>
                <a:gd name="T12" fmla="*/ 0 w 38"/>
                <a:gd name="T13" fmla="*/ 21 h 40"/>
                <a:gd name="T14" fmla="*/ 10 w 38"/>
                <a:gd name="T15" fmla="*/ 10 h 40"/>
                <a:gd name="T16" fmla="*/ 21 w 38"/>
                <a:gd name="T17" fmla="*/ 19 h 40"/>
                <a:gd name="T18" fmla="*/ 7 w 38"/>
                <a:gd name="T19" fmla="*/ 24 h 40"/>
                <a:gd name="T20" fmla="*/ 2 w 38"/>
                <a:gd name="T21" fmla="*/ 10 h 40"/>
                <a:gd name="T22" fmla="*/ 30 w 38"/>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40">
                  <a:moveTo>
                    <a:pt x="30" y="0"/>
                  </a:moveTo>
                  <a:lnTo>
                    <a:pt x="30" y="0"/>
                  </a:lnTo>
                  <a:lnTo>
                    <a:pt x="35" y="14"/>
                  </a:lnTo>
                  <a:lnTo>
                    <a:pt x="38" y="22"/>
                  </a:lnTo>
                  <a:lnTo>
                    <a:pt x="33" y="29"/>
                  </a:lnTo>
                  <a:lnTo>
                    <a:pt x="23" y="40"/>
                  </a:lnTo>
                  <a:lnTo>
                    <a:pt x="0" y="21"/>
                  </a:lnTo>
                  <a:lnTo>
                    <a:pt x="10" y="10"/>
                  </a:lnTo>
                  <a:lnTo>
                    <a:pt x="21" y="19"/>
                  </a:lnTo>
                  <a:lnTo>
                    <a:pt x="7" y="24"/>
                  </a:lnTo>
                  <a:lnTo>
                    <a:pt x="2" y="10"/>
                  </a:lnTo>
                  <a:lnTo>
                    <a:pt x="3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76" name="Freeform 181">
              <a:extLst>
                <a:ext uri="{FF2B5EF4-FFF2-40B4-BE49-F238E27FC236}">
                  <a16:creationId xmlns:a16="http://schemas.microsoft.com/office/drawing/2014/main" id="{D66639AD-95C1-50BE-CBA9-B87AD8A811E1}"/>
                </a:ext>
              </a:extLst>
            </p:cNvPr>
            <p:cNvSpPr>
              <a:spLocks/>
            </p:cNvSpPr>
            <p:nvPr/>
          </p:nvSpPr>
          <p:spPr bwMode="auto">
            <a:xfrm>
              <a:off x="811525" y="3043905"/>
              <a:ext cx="10244" cy="9873"/>
            </a:xfrm>
            <a:custGeom>
              <a:avLst/>
              <a:gdLst>
                <a:gd name="T0" fmla="*/ 33 w 39"/>
                <a:gd name="T1" fmla="*/ 34 h 37"/>
                <a:gd name="T2" fmla="*/ 33 w 39"/>
                <a:gd name="T3" fmla="*/ 34 h 37"/>
                <a:gd name="T4" fmla="*/ 18 w 39"/>
                <a:gd name="T5" fmla="*/ 31 h 37"/>
                <a:gd name="T6" fmla="*/ 21 w 39"/>
                <a:gd name="T7" fmla="*/ 16 h 37"/>
                <a:gd name="T8" fmla="*/ 33 w 39"/>
                <a:gd name="T9" fmla="*/ 26 h 37"/>
                <a:gd name="T10" fmla="*/ 23 w 39"/>
                <a:gd name="T11" fmla="*/ 37 h 37"/>
                <a:gd name="T12" fmla="*/ 0 w 39"/>
                <a:gd name="T13" fmla="*/ 18 h 37"/>
                <a:gd name="T14" fmla="*/ 10 w 39"/>
                <a:gd name="T15" fmla="*/ 7 h 37"/>
                <a:gd name="T16" fmla="*/ 15 w 39"/>
                <a:gd name="T17" fmla="*/ 0 h 37"/>
                <a:gd name="T18" fmla="*/ 24 w 39"/>
                <a:gd name="T19" fmla="*/ 2 h 37"/>
                <a:gd name="T20" fmla="*/ 39 w 39"/>
                <a:gd name="T21" fmla="*/ 4 h 37"/>
                <a:gd name="T22" fmla="*/ 33 w 39"/>
                <a:gd name="T2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7">
                  <a:moveTo>
                    <a:pt x="33" y="34"/>
                  </a:moveTo>
                  <a:lnTo>
                    <a:pt x="33" y="34"/>
                  </a:lnTo>
                  <a:lnTo>
                    <a:pt x="18" y="31"/>
                  </a:lnTo>
                  <a:lnTo>
                    <a:pt x="21" y="16"/>
                  </a:lnTo>
                  <a:lnTo>
                    <a:pt x="33" y="26"/>
                  </a:lnTo>
                  <a:lnTo>
                    <a:pt x="23" y="37"/>
                  </a:lnTo>
                  <a:lnTo>
                    <a:pt x="0" y="18"/>
                  </a:lnTo>
                  <a:lnTo>
                    <a:pt x="10" y="7"/>
                  </a:lnTo>
                  <a:lnTo>
                    <a:pt x="15" y="0"/>
                  </a:lnTo>
                  <a:lnTo>
                    <a:pt x="24" y="2"/>
                  </a:lnTo>
                  <a:lnTo>
                    <a:pt x="39" y="4"/>
                  </a:lnTo>
                  <a:lnTo>
                    <a:pt x="33" y="3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77" name="Freeform 182">
              <a:extLst>
                <a:ext uri="{FF2B5EF4-FFF2-40B4-BE49-F238E27FC236}">
                  <a16:creationId xmlns:a16="http://schemas.microsoft.com/office/drawing/2014/main" id="{922E66C2-1970-A182-2F80-D8E44BFB01CA}"/>
                </a:ext>
              </a:extLst>
            </p:cNvPr>
            <p:cNvSpPr>
              <a:spLocks/>
            </p:cNvSpPr>
            <p:nvPr/>
          </p:nvSpPr>
          <p:spPr bwMode="auto">
            <a:xfrm>
              <a:off x="1281463" y="2859147"/>
              <a:ext cx="10244" cy="11283"/>
            </a:xfrm>
            <a:custGeom>
              <a:avLst/>
              <a:gdLst>
                <a:gd name="T0" fmla="*/ 41 w 41"/>
                <a:gd name="T1" fmla="*/ 27 h 38"/>
                <a:gd name="T2" fmla="*/ 41 w 41"/>
                <a:gd name="T3" fmla="*/ 27 h 38"/>
                <a:gd name="T4" fmla="*/ 28 w 41"/>
                <a:gd name="T5" fmla="*/ 34 h 38"/>
                <a:gd name="T6" fmla="*/ 21 w 41"/>
                <a:gd name="T7" fmla="*/ 38 h 38"/>
                <a:gd name="T8" fmla="*/ 13 w 41"/>
                <a:gd name="T9" fmla="*/ 34 h 38"/>
                <a:gd name="T10" fmla="*/ 0 w 41"/>
                <a:gd name="T11" fmla="*/ 26 h 38"/>
                <a:gd name="T12" fmla="*/ 16 w 41"/>
                <a:gd name="T13" fmla="*/ 0 h 38"/>
                <a:gd name="T14" fmla="*/ 29 w 41"/>
                <a:gd name="T15" fmla="*/ 8 h 38"/>
                <a:gd name="T16" fmla="*/ 21 w 41"/>
                <a:gd name="T17" fmla="*/ 21 h 38"/>
                <a:gd name="T18" fmla="*/ 13 w 41"/>
                <a:gd name="T19" fmla="*/ 8 h 38"/>
                <a:gd name="T20" fmla="*/ 26 w 41"/>
                <a:gd name="T21" fmla="*/ 0 h 38"/>
                <a:gd name="T22" fmla="*/ 41 w 41"/>
                <a:gd name="T23"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8">
                  <a:moveTo>
                    <a:pt x="41" y="27"/>
                  </a:moveTo>
                  <a:lnTo>
                    <a:pt x="41" y="27"/>
                  </a:lnTo>
                  <a:lnTo>
                    <a:pt x="28" y="34"/>
                  </a:lnTo>
                  <a:lnTo>
                    <a:pt x="21" y="38"/>
                  </a:lnTo>
                  <a:lnTo>
                    <a:pt x="13" y="34"/>
                  </a:lnTo>
                  <a:lnTo>
                    <a:pt x="0" y="26"/>
                  </a:lnTo>
                  <a:lnTo>
                    <a:pt x="16" y="0"/>
                  </a:lnTo>
                  <a:lnTo>
                    <a:pt x="29" y="8"/>
                  </a:lnTo>
                  <a:lnTo>
                    <a:pt x="21" y="21"/>
                  </a:lnTo>
                  <a:lnTo>
                    <a:pt x="13" y="8"/>
                  </a:lnTo>
                  <a:lnTo>
                    <a:pt x="26" y="0"/>
                  </a:lnTo>
                  <a:lnTo>
                    <a:pt x="41" y="2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78" name="Freeform 183">
              <a:extLst>
                <a:ext uri="{FF2B5EF4-FFF2-40B4-BE49-F238E27FC236}">
                  <a16:creationId xmlns:a16="http://schemas.microsoft.com/office/drawing/2014/main" id="{E34F8489-7B7E-3BA3-588B-07A5EC97C2E3}"/>
                </a:ext>
              </a:extLst>
            </p:cNvPr>
            <p:cNvSpPr>
              <a:spLocks/>
            </p:cNvSpPr>
            <p:nvPr/>
          </p:nvSpPr>
          <p:spPr bwMode="auto">
            <a:xfrm>
              <a:off x="910122" y="3342902"/>
              <a:ext cx="10244" cy="9873"/>
            </a:xfrm>
            <a:custGeom>
              <a:avLst/>
              <a:gdLst>
                <a:gd name="T0" fmla="*/ 5 w 39"/>
                <a:gd name="T1" fmla="*/ 4 h 38"/>
                <a:gd name="T2" fmla="*/ 5 w 39"/>
                <a:gd name="T3" fmla="*/ 4 h 38"/>
                <a:gd name="T4" fmla="*/ 20 w 39"/>
                <a:gd name="T5" fmla="*/ 7 h 38"/>
                <a:gd name="T6" fmla="*/ 18 w 39"/>
                <a:gd name="T7" fmla="*/ 21 h 38"/>
                <a:gd name="T8" fmla="*/ 6 w 39"/>
                <a:gd name="T9" fmla="*/ 12 h 38"/>
                <a:gd name="T10" fmla="*/ 16 w 39"/>
                <a:gd name="T11" fmla="*/ 0 h 38"/>
                <a:gd name="T12" fmla="*/ 39 w 39"/>
                <a:gd name="T13" fmla="*/ 20 h 38"/>
                <a:gd name="T14" fmla="*/ 29 w 39"/>
                <a:gd name="T15" fmla="*/ 31 h 38"/>
                <a:gd name="T16" fmla="*/ 23 w 39"/>
                <a:gd name="T17" fmla="*/ 38 h 38"/>
                <a:gd name="T18" fmla="*/ 15 w 39"/>
                <a:gd name="T19" fmla="*/ 36 h 38"/>
                <a:gd name="T20" fmla="*/ 0 w 39"/>
                <a:gd name="T21" fmla="*/ 34 h 38"/>
                <a:gd name="T22" fmla="*/ 5 w 39"/>
                <a:gd name="T23"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8">
                  <a:moveTo>
                    <a:pt x="5" y="4"/>
                  </a:moveTo>
                  <a:lnTo>
                    <a:pt x="5" y="4"/>
                  </a:lnTo>
                  <a:lnTo>
                    <a:pt x="20" y="7"/>
                  </a:lnTo>
                  <a:lnTo>
                    <a:pt x="18" y="21"/>
                  </a:lnTo>
                  <a:lnTo>
                    <a:pt x="6" y="12"/>
                  </a:lnTo>
                  <a:lnTo>
                    <a:pt x="16" y="0"/>
                  </a:lnTo>
                  <a:lnTo>
                    <a:pt x="39" y="20"/>
                  </a:lnTo>
                  <a:lnTo>
                    <a:pt x="29" y="31"/>
                  </a:lnTo>
                  <a:lnTo>
                    <a:pt x="23" y="38"/>
                  </a:lnTo>
                  <a:lnTo>
                    <a:pt x="15" y="36"/>
                  </a:lnTo>
                  <a:lnTo>
                    <a:pt x="0" y="34"/>
                  </a:lnTo>
                  <a:lnTo>
                    <a:pt x="5"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79" name="Freeform 184">
              <a:extLst>
                <a:ext uri="{FF2B5EF4-FFF2-40B4-BE49-F238E27FC236}">
                  <a16:creationId xmlns:a16="http://schemas.microsoft.com/office/drawing/2014/main" id="{FD25EFCF-6CC7-D84F-7D75-784BDD29F648}"/>
                </a:ext>
              </a:extLst>
            </p:cNvPr>
            <p:cNvSpPr>
              <a:spLocks/>
            </p:cNvSpPr>
            <p:nvPr/>
          </p:nvSpPr>
          <p:spPr bwMode="auto">
            <a:xfrm>
              <a:off x="720610" y="3163786"/>
              <a:ext cx="8964" cy="11283"/>
            </a:xfrm>
            <a:custGeom>
              <a:avLst/>
              <a:gdLst>
                <a:gd name="T0" fmla="*/ 8 w 39"/>
                <a:gd name="T1" fmla="*/ 40 h 40"/>
                <a:gd name="T2" fmla="*/ 8 w 39"/>
                <a:gd name="T3" fmla="*/ 40 h 40"/>
                <a:gd name="T4" fmla="*/ 3 w 39"/>
                <a:gd name="T5" fmla="*/ 26 h 40"/>
                <a:gd name="T6" fmla="*/ 0 w 39"/>
                <a:gd name="T7" fmla="*/ 18 h 40"/>
                <a:gd name="T8" fmla="*/ 6 w 39"/>
                <a:gd name="T9" fmla="*/ 12 h 40"/>
                <a:gd name="T10" fmla="*/ 16 w 39"/>
                <a:gd name="T11" fmla="*/ 0 h 40"/>
                <a:gd name="T12" fmla="*/ 39 w 39"/>
                <a:gd name="T13" fmla="*/ 19 h 40"/>
                <a:gd name="T14" fmla="*/ 29 w 39"/>
                <a:gd name="T15" fmla="*/ 31 h 40"/>
                <a:gd name="T16" fmla="*/ 17 w 39"/>
                <a:gd name="T17" fmla="*/ 21 h 40"/>
                <a:gd name="T18" fmla="*/ 32 w 39"/>
                <a:gd name="T19" fmla="*/ 16 h 40"/>
                <a:gd name="T20" fmla="*/ 37 w 39"/>
                <a:gd name="T21" fmla="*/ 30 h 40"/>
                <a:gd name="T22" fmla="*/ 8 w 39"/>
                <a:gd name="T2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8" y="40"/>
                  </a:moveTo>
                  <a:lnTo>
                    <a:pt x="8" y="40"/>
                  </a:lnTo>
                  <a:lnTo>
                    <a:pt x="3" y="26"/>
                  </a:lnTo>
                  <a:lnTo>
                    <a:pt x="0" y="18"/>
                  </a:lnTo>
                  <a:lnTo>
                    <a:pt x="6" y="12"/>
                  </a:lnTo>
                  <a:lnTo>
                    <a:pt x="16" y="0"/>
                  </a:lnTo>
                  <a:lnTo>
                    <a:pt x="39" y="19"/>
                  </a:lnTo>
                  <a:lnTo>
                    <a:pt x="29" y="31"/>
                  </a:lnTo>
                  <a:lnTo>
                    <a:pt x="17" y="21"/>
                  </a:lnTo>
                  <a:lnTo>
                    <a:pt x="32" y="16"/>
                  </a:lnTo>
                  <a:lnTo>
                    <a:pt x="37" y="30"/>
                  </a:lnTo>
                  <a:lnTo>
                    <a:pt x="8" y="4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80" name="Freeform 185">
              <a:extLst>
                <a:ext uri="{FF2B5EF4-FFF2-40B4-BE49-F238E27FC236}">
                  <a16:creationId xmlns:a16="http://schemas.microsoft.com/office/drawing/2014/main" id="{FB965B20-C05D-5DC5-3E66-7D2F1EE959AA}"/>
                </a:ext>
              </a:extLst>
            </p:cNvPr>
            <p:cNvSpPr>
              <a:spLocks/>
            </p:cNvSpPr>
            <p:nvPr/>
          </p:nvSpPr>
          <p:spPr bwMode="auto">
            <a:xfrm>
              <a:off x="1408231" y="2781576"/>
              <a:ext cx="8964" cy="9873"/>
            </a:xfrm>
            <a:custGeom>
              <a:avLst/>
              <a:gdLst>
                <a:gd name="T0" fmla="*/ 37 w 37"/>
                <a:gd name="T1" fmla="*/ 2 h 36"/>
                <a:gd name="T2" fmla="*/ 37 w 37"/>
                <a:gd name="T3" fmla="*/ 2 h 36"/>
                <a:gd name="T4" fmla="*/ 36 w 37"/>
                <a:gd name="T5" fmla="*/ 17 h 36"/>
                <a:gd name="T6" fmla="*/ 35 w 37"/>
                <a:gd name="T7" fmla="*/ 25 h 36"/>
                <a:gd name="T8" fmla="*/ 28 w 37"/>
                <a:gd name="T9" fmla="*/ 29 h 36"/>
                <a:gd name="T10" fmla="*/ 15 w 37"/>
                <a:gd name="T11" fmla="*/ 36 h 36"/>
                <a:gd name="T12" fmla="*/ 0 w 37"/>
                <a:gd name="T13" fmla="*/ 10 h 36"/>
                <a:gd name="T14" fmla="*/ 13 w 37"/>
                <a:gd name="T15" fmla="*/ 3 h 36"/>
                <a:gd name="T16" fmla="*/ 21 w 37"/>
                <a:gd name="T17" fmla="*/ 16 h 36"/>
                <a:gd name="T18" fmla="*/ 6 w 37"/>
                <a:gd name="T19" fmla="*/ 15 h 36"/>
                <a:gd name="T20" fmla="*/ 7 w 37"/>
                <a:gd name="T21" fmla="*/ 0 h 36"/>
                <a:gd name="T22" fmla="*/ 37 w 37"/>
                <a:gd name="T23"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6">
                  <a:moveTo>
                    <a:pt x="37" y="2"/>
                  </a:moveTo>
                  <a:lnTo>
                    <a:pt x="37" y="2"/>
                  </a:lnTo>
                  <a:lnTo>
                    <a:pt x="36" y="17"/>
                  </a:lnTo>
                  <a:lnTo>
                    <a:pt x="35" y="25"/>
                  </a:lnTo>
                  <a:lnTo>
                    <a:pt x="28" y="29"/>
                  </a:lnTo>
                  <a:lnTo>
                    <a:pt x="15" y="36"/>
                  </a:lnTo>
                  <a:lnTo>
                    <a:pt x="0" y="10"/>
                  </a:lnTo>
                  <a:lnTo>
                    <a:pt x="13" y="3"/>
                  </a:lnTo>
                  <a:lnTo>
                    <a:pt x="21" y="16"/>
                  </a:lnTo>
                  <a:lnTo>
                    <a:pt x="6" y="15"/>
                  </a:lnTo>
                  <a:lnTo>
                    <a:pt x="7" y="0"/>
                  </a:lnTo>
                  <a:lnTo>
                    <a:pt x="37" y="2"/>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latin typeface="Arial" panose="020B0604020202020204" pitchFamily="34" charset="0"/>
                <a:ea typeface="Roboto" panose="02000000000000000000" pitchFamily="2" charset="0"/>
                <a:cs typeface="Arial" panose="020B0604020202020204" pitchFamily="34" charset="0"/>
              </a:endParaRPr>
            </a:p>
          </p:txBody>
        </p:sp>
        <p:sp>
          <p:nvSpPr>
            <p:cNvPr id="81" name="Freeform 186">
              <a:extLst>
                <a:ext uri="{FF2B5EF4-FFF2-40B4-BE49-F238E27FC236}">
                  <a16:creationId xmlns:a16="http://schemas.microsoft.com/office/drawing/2014/main" id="{1C2EBAD7-DD39-17FD-70C4-3257489B553A}"/>
                </a:ext>
              </a:extLst>
            </p:cNvPr>
            <p:cNvSpPr>
              <a:spLocks/>
            </p:cNvSpPr>
            <p:nvPr/>
          </p:nvSpPr>
          <p:spPr bwMode="auto">
            <a:xfrm>
              <a:off x="767988" y="3316106"/>
              <a:ext cx="8964" cy="9873"/>
            </a:xfrm>
            <a:custGeom>
              <a:avLst/>
              <a:gdLst>
                <a:gd name="T0" fmla="*/ 28 w 37"/>
                <a:gd name="T1" fmla="*/ 0 h 37"/>
                <a:gd name="T2" fmla="*/ 28 w 37"/>
                <a:gd name="T3" fmla="*/ 0 h 37"/>
                <a:gd name="T4" fmla="*/ 33 w 37"/>
                <a:gd name="T5" fmla="*/ 15 h 37"/>
                <a:gd name="T6" fmla="*/ 19 w 37"/>
                <a:gd name="T7" fmla="*/ 20 h 37"/>
                <a:gd name="T8" fmla="*/ 22 w 37"/>
                <a:gd name="T9" fmla="*/ 5 h 37"/>
                <a:gd name="T10" fmla="*/ 37 w 37"/>
                <a:gd name="T11" fmla="*/ 7 h 37"/>
                <a:gd name="T12" fmla="*/ 32 w 37"/>
                <a:gd name="T13" fmla="*/ 37 h 37"/>
                <a:gd name="T14" fmla="*/ 17 w 37"/>
                <a:gd name="T15" fmla="*/ 34 h 37"/>
                <a:gd name="T16" fmla="*/ 8 w 37"/>
                <a:gd name="T17" fmla="*/ 33 h 37"/>
                <a:gd name="T18" fmla="*/ 5 w 37"/>
                <a:gd name="T19" fmla="*/ 25 h 37"/>
                <a:gd name="T20" fmla="*/ 0 w 37"/>
                <a:gd name="T21" fmla="*/ 10 h 37"/>
                <a:gd name="T22" fmla="*/ 28 w 37"/>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7">
                  <a:moveTo>
                    <a:pt x="28" y="0"/>
                  </a:moveTo>
                  <a:lnTo>
                    <a:pt x="28" y="0"/>
                  </a:lnTo>
                  <a:lnTo>
                    <a:pt x="33" y="15"/>
                  </a:lnTo>
                  <a:lnTo>
                    <a:pt x="19" y="20"/>
                  </a:lnTo>
                  <a:lnTo>
                    <a:pt x="22" y="5"/>
                  </a:lnTo>
                  <a:lnTo>
                    <a:pt x="37" y="7"/>
                  </a:lnTo>
                  <a:lnTo>
                    <a:pt x="32" y="37"/>
                  </a:lnTo>
                  <a:lnTo>
                    <a:pt x="17" y="34"/>
                  </a:lnTo>
                  <a:lnTo>
                    <a:pt x="8" y="33"/>
                  </a:lnTo>
                  <a:lnTo>
                    <a:pt x="5" y="25"/>
                  </a:lnTo>
                  <a:lnTo>
                    <a:pt x="0" y="10"/>
                  </a:lnTo>
                  <a:lnTo>
                    <a:pt x="28"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82" name="Freeform 187">
              <a:extLst>
                <a:ext uri="{FF2B5EF4-FFF2-40B4-BE49-F238E27FC236}">
                  <a16:creationId xmlns:a16="http://schemas.microsoft.com/office/drawing/2014/main" id="{00622334-A4AF-E444-1A60-3568E8FC8520}"/>
                </a:ext>
              </a:extLst>
            </p:cNvPr>
            <p:cNvSpPr>
              <a:spLocks noEditPoints="1"/>
            </p:cNvSpPr>
            <p:nvPr/>
          </p:nvSpPr>
          <p:spPr bwMode="auto">
            <a:xfrm>
              <a:off x="1520914" y="2723752"/>
              <a:ext cx="69146" cy="83212"/>
            </a:xfrm>
            <a:custGeom>
              <a:avLst/>
              <a:gdLst>
                <a:gd name="T0" fmla="*/ 0 w 288"/>
                <a:gd name="T1" fmla="*/ 160 h 312"/>
                <a:gd name="T2" fmla="*/ 40 w 288"/>
                <a:gd name="T3" fmla="*/ 43 h 312"/>
                <a:gd name="T4" fmla="*/ 144 w 288"/>
                <a:gd name="T5" fmla="*/ 0 h 312"/>
                <a:gd name="T6" fmla="*/ 219 w 288"/>
                <a:gd name="T7" fmla="*/ 21 h 312"/>
                <a:gd name="T8" fmla="*/ 270 w 288"/>
                <a:gd name="T9" fmla="*/ 76 h 312"/>
                <a:gd name="T10" fmla="*/ 288 w 288"/>
                <a:gd name="T11" fmla="*/ 157 h 312"/>
                <a:gd name="T12" fmla="*/ 269 w 288"/>
                <a:gd name="T13" fmla="*/ 239 h 312"/>
                <a:gd name="T14" fmla="*/ 217 w 288"/>
                <a:gd name="T15" fmla="*/ 293 h 312"/>
                <a:gd name="T16" fmla="*/ 144 w 288"/>
                <a:gd name="T17" fmla="*/ 312 h 312"/>
                <a:gd name="T18" fmla="*/ 68 w 288"/>
                <a:gd name="T19" fmla="*/ 291 h 312"/>
                <a:gd name="T20" fmla="*/ 17 w 288"/>
                <a:gd name="T21" fmla="*/ 235 h 312"/>
                <a:gd name="T22" fmla="*/ 0 w 288"/>
                <a:gd name="T23" fmla="*/ 160 h 312"/>
                <a:gd name="T24" fmla="*/ 41 w 288"/>
                <a:gd name="T25" fmla="*/ 161 h 312"/>
                <a:gd name="T26" fmla="*/ 70 w 288"/>
                <a:gd name="T27" fmla="*/ 247 h 312"/>
                <a:gd name="T28" fmla="*/ 144 w 288"/>
                <a:gd name="T29" fmla="*/ 278 h 312"/>
                <a:gd name="T30" fmla="*/ 217 w 288"/>
                <a:gd name="T31" fmla="*/ 246 h 312"/>
                <a:gd name="T32" fmla="*/ 247 w 288"/>
                <a:gd name="T33" fmla="*/ 157 h 312"/>
                <a:gd name="T34" fmla="*/ 234 w 288"/>
                <a:gd name="T35" fmla="*/ 92 h 312"/>
                <a:gd name="T36" fmla="*/ 198 w 288"/>
                <a:gd name="T37" fmla="*/ 50 h 312"/>
                <a:gd name="T38" fmla="*/ 144 w 288"/>
                <a:gd name="T39" fmla="*/ 35 h 312"/>
                <a:gd name="T40" fmla="*/ 72 w 288"/>
                <a:gd name="T41" fmla="*/ 64 h 312"/>
                <a:gd name="T42" fmla="*/ 41 w 288"/>
                <a:gd name="T43" fmla="*/ 16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312">
                  <a:moveTo>
                    <a:pt x="0" y="160"/>
                  </a:moveTo>
                  <a:cubicBezTo>
                    <a:pt x="0" y="110"/>
                    <a:pt x="13" y="71"/>
                    <a:pt x="40" y="43"/>
                  </a:cubicBezTo>
                  <a:cubicBezTo>
                    <a:pt x="67" y="15"/>
                    <a:pt x="102" y="0"/>
                    <a:pt x="144" y="0"/>
                  </a:cubicBezTo>
                  <a:cubicBezTo>
                    <a:pt x="172" y="0"/>
                    <a:pt x="197" y="7"/>
                    <a:pt x="219" y="21"/>
                  </a:cubicBezTo>
                  <a:cubicBezTo>
                    <a:pt x="241" y="34"/>
                    <a:pt x="258" y="52"/>
                    <a:pt x="270" y="76"/>
                  </a:cubicBezTo>
                  <a:cubicBezTo>
                    <a:pt x="282" y="100"/>
                    <a:pt x="288" y="127"/>
                    <a:pt x="288" y="157"/>
                  </a:cubicBezTo>
                  <a:cubicBezTo>
                    <a:pt x="288" y="187"/>
                    <a:pt x="282" y="215"/>
                    <a:pt x="269" y="239"/>
                  </a:cubicBezTo>
                  <a:cubicBezTo>
                    <a:pt x="257" y="263"/>
                    <a:pt x="239" y="281"/>
                    <a:pt x="217" y="293"/>
                  </a:cubicBezTo>
                  <a:cubicBezTo>
                    <a:pt x="194" y="306"/>
                    <a:pt x="170" y="312"/>
                    <a:pt x="144" y="312"/>
                  </a:cubicBezTo>
                  <a:cubicBezTo>
                    <a:pt x="115" y="312"/>
                    <a:pt x="90" y="305"/>
                    <a:pt x="68" y="291"/>
                  </a:cubicBezTo>
                  <a:cubicBezTo>
                    <a:pt x="46" y="277"/>
                    <a:pt x="29" y="259"/>
                    <a:pt x="17" y="235"/>
                  </a:cubicBezTo>
                  <a:cubicBezTo>
                    <a:pt x="6" y="212"/>
                    <a:pt x="0" y="187"/>
                    <a:pt x="0" y="160"/>
                  </a:cubicBezTo>
                  <a:close/>
                  <a:moveTo>
                    <a:pt x="41" y="161"/>
                  </a:moveTo>
                  <a:cubicBezTo>
                    <a:pt x="41" y="197"/>
                    <a:pt x="51" y="226"/>
                    <a:pt x="70" y="247"/>
                  </a:cubicBezTo>
                  <a:cubicBezTo>
                    <a:pt x="90" y="267"/>
                    <a:pt x="114" y="278"/>
                    <a:pt x="144" y="278"/>
                  </a:cubicBezTo>
                  <a:cubicBezTo>
                    <a:pt x="174" y="278"/>
                    <a:pt x="198" y="267"/>
                    <a:pt x="217" y="246"/>
                  </a:cubicBezTo>
                  <a:cubicBezTo>
                    <a:pt x="237" y="225"/>
                    <a:pt x="247" y="195"/>
                    <a:pt x="247" y="157"/>
                  </a:cubicBezTo>
                  <a:cubicBezTo>
                    <a:pt x="247" y="132"/>
                    <a:pt x="242" y="110"/>
                    <a:pt x="234" y="92"/>
                  </a:cubicBezTo>
                  <a:cubicBezTo>
                    <a:pt x="226" y="74"/>
                    <a:pt x="214" y="60"/>
                    <a:pt x="198" y="50"/>
                  </a:cubicBezTo>
                  <a:cubicBezTo>
                    <a:pt x="182" y="40"/>
                    <a:pt x="164" y="35"/>
                    <a:pt x="144" y="35"/>
                  </a:cubicBezTo>
                  <a:cubicBezTo>
                    <a:pt x="116" y="35"/>
                    <a:pt x="92" y="44"/>
                    <a:pt x="72" y="64"/>
                  </a:cubicBezTo>
                  <a:cubicBezTo>
                    <a:pt x="51" y="83"/>
                    <a:pt x="41" y="115"/>
                    <a:pt x="41" y="16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latin typeface="Arial" panose="020B0604020202020204" pitchFamily="34" charset="0"/>
                <a:ea typeface="Roboto" panose="02000000000000000000" pitchFamily="2" charset="0"/>
                <a:cs typeface="Arial" panose="020B0604020202020204" pitchFamily="34" charset="0"/>
              </a:endParaRPr>
            </a:p>
          </p:txBody>
        </p:sp>
        <p:sp>
          <p:nvSpPr>
            <p:cNvPr id="83" name="Freeform 188">
              <a:extLst>
                <a:ext uri="{FF2B5EF4-FFF2-40B4-BE49-F238E27FC236}">
                  <a16:creationId xmlns:a16="http://schemas.microsoft.com/office/drawing/2014/main" id="{1FEE677C-D379-2AA3-79EE-14A75483DC3D}"/>
                </a:ext>
              </a:extLst>
            </p:cNvPr>
            <p:cNvSpPr>
              <a:spLocks/>
            </p:cNvSpPr>
            <p:nvPr/>
          </p:nvSpPr>
          <p:spPr bwMode="auto">
            <a:xfrm>
              <a:off x="1597743" y="2725162"/>
              <a:ext cx="56341" cy="80391"/>
            </a:xfrm>
            <a:custGeom>
              <a:avLst/>
              <a:gdLst>
                <a:gd name="T0" fmla="*/ 0 w 236"/>
                <a:gd name="T1" fmla="*/ 301 h 301"/>
                <a:gd name="T2" fmla="*/ 0 w 236"/>
                <a:gd name="T3" fmla="*/ 0 h 301"/>
                <a:gd name="T4" fmla="*/ 40 w 236"/>
                <a:gd name="T5" fmla="*/ 0 h 301"/>
                <a:gd name="T6" fmla="*/ 40 w 236"/>
                <a:gd name="T7" fmla="*/ 123 h 301"/>
                <a:gd name="T8" fmla="*/ 196 w 236"/>
                <a:gd name="T9" fmla="*/ 123 h 301"/>
                <a:gd name="T10" fmla="*/ 196 w 236"/>
                <a:gd name="T11" fmla="*/ 0 h 301"/>
                <a:gd name="T12" fmla="*/ 236 w 236"/>
                <a:gd name="T13" fmla="*/ 0 h 301"/>
                <a:gd name="T14" fmla="*/ 236 w 236"/>
                <a:gd name="T15" fmla="*/ 301 h 301"/>
                <a:gd name="T16" fmla="*/ 196 w 236"/>
                <a:gd name="T17" fmla="*/ 301 h 301"/>
                <a:gd name="T18" fmla="*/ 196 w 236"/>
                <a:gd name="T19" fmla="*/ 159 h 301"/>
                <a:gd name="T20" fmla="*/ 40 w 236"/>
                <a:gd name="T21" fmla="*/ 159 h 301"/>
                <a:gd name="T22" fmla="*/ 40 w 236"/>
                <a:gd name="T23" fmla="*/ 301 h 301"/>
                <a:gd name="T24" fmla="*/ 0 w 236"/>
                <a:gd name="T2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 h="301">
                  <a:moveTo>
                    <a:pt x="0" y="301"/>
                  </a:moveTo>
                  <a:lnTo>
                    <a:pt x="0" y="0"/>
                  </a:lnTo>
                  <a:lnTo>
                    <a:pt x="40" y="0"/>
                  </a:lnTo>
                  <a:lnTo>
                    <a:pt x="40" y="123"/>
                  </a:lnTo>
                  <a:lnTo>
                    <a:pt x="196" y="123"/>
                  </a:lnTo>
                  <a:lnTo>
                    <a:pt x="196" y="0"/>
                  </a:lnTo>
                  <a:lnTo>
                    <a:pt x="236" y="0"/>
                  </a:lnTo>
                  <a:lnTo>
                    <a:pt x="236" y="301"/>
                  </a:lnTo>
                  <a:lnTo>
                    <a:pt x="196" y="301"/>
                  </a:lnTo>
                  <a:lnTo>
                    <a:pt x="196" y="159"/>
                  </a:lnTo>
                  <a:lnTo>
                    <a:pt x="40" y="159"/>
                  </a:lnTo>
                  <a:lnTo>
                    <a:pt x="40" y="301"/>
                  </a:lnTo>
                  <a:lnTo>
                    <a:pt x="0" y="30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solidFill>
                  <a:srgbClr val="FFFF00"/>
                </a:solidFill>
                <a:latin typeface="Arial" panose="020B0604020202020204" pitchFamily="34" charset="0"/>
                <a:ea typeface="Roboto" panose="02000000000000000000" pitchFamily="2" charset="0"/>
                <a:cs typeface="Arial" panose="020B0604020202020204" pitchFamily="34" charset="0"/>
              </a:endParaRPr>
            </a:p>
          </p:txBody>
        </p:sp>
        <p:sp>
          <p:nvSpPr>
            <p:cNvPr id="84" name="Freeform 189">
              <a:extLst>
                <a:ext uri="{FF2B5EF4-FFF2-40B4-BE49-F238E27FC236}">
                  <a16:creationId xmlns:a16="http://schemas.microsoft.com/office/drawing/2014/main" id="{960F9936-69FB-A66B-3727-4EBE3AFAF334}"/>
                </a:ext>
              </a:extLst>
            </p:cNvPr>
            <p:cNvSpPr>
              <a:spLocks/>
            </p:cNvSpPr>
            <p:nvPr/>
          </p:nvSpPr>
          <p:spPr bwMode="auto">
            <a:xfrm>
              <a:off x="1158536" y="2620795"/>
              <a:ext cx="8964" cy="11283"/>
            </a:xfrm>
            <a:custGeom>
              <a:avLst/>
              <a:gdLst>
                <a:gd name="T0" fmla="*/ 29 w 39"/>
                <a:gd name="T1" fmla="*/ 0 h 39"/>
                <a:gd name="T2" fmla="*/ 29 w 39"/>
                <a:gd name="T3" fmla="*/ 0 h 39"/>
                <a:gd name="T4" fmla="*/ 33 w 39"/>
                <a:gd name="T5" fmla="*/ 15 h 39"/>
                <a:gd name="T6" fmla="*/ 18 w 39"/>
                <a:gd name="T7" fmla="*/ 18 h 39"/>
                <a:gd name="T8" fmla="*/ 26 w 39"/>
                <a:gd name="T9" fmla="*/ 6 h 39"/>
                <a:gd name="T10" fmla="*/ 39 w 39"/>
                <a:gd name="T11" fmla="*/ 14 h 39"/>
                <a:gd name="T12" fmla="*/ 22 w 39"/>
                <a:gd name="T13" fmla="*/ 39 h 39"/>
                <a:gd name="T14" fmla="*/ 10 w 39"/>
                <a:gd name="T15" fmla="*/ 31 h 39"/>
                <a:gd name="T16" fmla="*/ 5 w 39"/>
                <a:gd name="T17" fmla="*/ 28 h 39"/>
                <a:gd name="T18" fmla="*/ 3 w 39"/>
                <a:gd name="T19" fmla="*/ 22 h 39"/>
                <a:gd name="T20" fmla="*/ 0 w 39"/>
                <a:gd name="T21" fmla="*/ 7 h 39"/>
                <a:gd name="T22" fmla="*/ 29 w 39"/>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9">
                  <a:moveTo>
                    <a:pt x="29" y="0"/>
                  </a:moveTo>
                  <a:lnTo>
                    <a:pt x="29" y="0"/>
                  </a:lnTo>
                  <a:lnTo>
                    <a:pt x="33" y="15"/>
                  </a:lnTo>
                  <a:lnTo>
                    <a:pt x="18" y="18"/>
                  </a:lnTo>
                  <a:lnTo>
                    <a:pt x="26" y="6"/>
                  </a:lnTo>
                  <a:lnTo>
                    <a:pt x="39" y="14"/>
                  </a:lnTo>
                  <a:lnTo>
                    <a:pt x="22" y="39"/>
                  </a:lnTo>
                  <a:lnTo>
                    <a:pt x="10" y="31"/>
                  </a:lnTo>
                  <a:lnTo>
                    <a:pt x="5" y="28"/>
                  </a:lnTo>
                  <a:lnTo>
                    <a:pt x="3" y="22"/>
                  </a:lnTo>
                  <a:lnTo>
                    <a:pt x="0" y="7"/>
                  </a:lnTo>
                  <a:lnTo>
                    <a:pt x="29"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85" name="Freeform 190">
              <a:extLst>
                <a:ext uri="{FF2B5EF4-FFF2-40B4-BE49-F238E27FC236}">
                  <a16:creationId xmlns:a16="http://schemas.microsoft.com/office/drawing/2014/main" id="{C23DD52B-C596-CF15-97A8-F405F39C5028}"/>
                </a:ext>
              </a:extLst>
            </p:cNvPr>
            <p:cNvSpPr>
              <a:spLocks noEditPoints="1"/>
            </p:cNvSpPr>
            <p:nvPr/>
          </p:nvSpPr>
          <p:spPr bwMode="auto">
            <a:xfrm>
              <a:off x="1253292" y="2674389"/>
              <a:ext cx="70427" cy="81801"/>
            </a:xfrm>
            <a:custGeom>
              <a:avLst/>
              <a:gdLst>
                <a:gd name="T0" fmla="*/ 0 w 288"/>
                <a:gd name="T1" fmla="*/ 160 h 311"/>
                <a:gd name="T2" fmla="*/ 40 w 288"/>
                <a:gd name="T3" fmla="*/ 43 h 311"/>
                <a:gd name="T4" fmla="*/ 144 w 288"/>
                <a:gd name="T5" fmla="*/ 0 h 311"/>
                <a:gd name="T6" fmla="*/ 219 w 288"/>
                <a:gd name="T7" fmla="*/ 20 h 311"/>
                <a:gd name="T8" fmla="*/ 270 w 288"/>
                <a:gd name="T9" fmla="*/ 76 h 311"/>
                <a:gd name="T10" fmla="*/ 288 w 288"/>
                <a:gd name="T11" fmla="*/ 156 h 311"/>
                <a:gd name="T12" fmla="*/ 269 w 288"/>
                <a:gd name="T13" fmla="*/ 238 h 311"/>
                <a:gd name="T14" fmla="*/ 217 w 288"/>
                <a:gd name="T15" fmla="*/ 293 h 311"/>
                <a:gd name="T16" fmla="*/ 144 w 288"/>
                <a:gd name="T17" fmla="*/ 311 h 311"/>
                <a:gd name="T18" fmla="*/ 68 w 288"/>
                <a:gd name="T19" fmla="*/ 291 h 311"/>
                <a:gd name="T20" fmla="*/ 17 w 288"/>
                <a:gd name="T21" fmla="*/ 235 h 311"/>
                <a:gd name="T22" fmla="*/ 0 w 288"/>
                <a:gd name="T23" fmla="*/ 160 h 311"/>
                <a:gd name="T24" fmla="*/ 41 w 288"/>
                <a:gd name="T25" fmla="*/ 160 h 311"/>
                <a:gd name="T26" fmla="*/ 70 w 288"/>
                <a:gd name="T27" fmla="*/ 246 h 311"/>
                <a:gd name="T28" fmla="*/ 144 w 288"/>
                <a:gd name="T29" fmla="*/ 277 h 311"/>
                <a:gd name="T30" fmla="*/ 217 w 288"/>
                <a:gd name="T31" fmla="*/ 246 h 311"/>
                <a:gd name="T32" fmla="*/ 246 w 288"/>
                <a:gd name="T33" fmla="*/ 156 h 311"/>
                <a:gd name="T34" fmla="*/ 234 w 288"/>
                <a:gd name="T35" fmla="*/ 92 h 311"/>
                <a:gd name="T36" fmla="*/ 198 w 288"/>
                <a:gd name="T37" fmla="*/ 50 h 311"/>
                <a:gd name="T38" fmla="*/ 144 w 288"/>
                <a:gd name="T39" fmla="*/ 34 h 311"/>
                <a:gd name="T40" fmla="*/ 71 w 288"/>
                <a:gd name="T41" fmla="*/ 63 h 311"/>
                <a:gd name="T42" fmla="*/ 41 w 288"/>
                <a:gd name="T43" fmla="*/ 16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311">
                  <a:moveTo>
                    <a:pt x="0" y="160"/>
                  </a:moveTo>
                  <a:cubicBezTo>
                    <a:pt x="0" y="110"/>
                    <a:pt x="13" y="71"/>
                    <a:pt x="40" y="43"/>
                  </a:cubicBezTo>
                  <a:cubicBezTo>
                    <a:pt x="67" y="14"/>
                    <a:pt x="101" y="0"/>
                    <a:pt x="144" y="0"/>
                  </a:cubicBezTo>
                  <a:cubicBezTo>
                    <a:pt x="171" y="0"/>
                    <a:pt x="196" y="7"/>
                    <a:pt x="219" y="20"/>
                  </a:cubicBezTo>
                  <a:cubicBezTo>
                    <a:pt x="241" y="33"/>
                    <a:pt x="258" y="52"/>
                    <a:pt x="270" y="76"/>
                  </a:cubicBezTo>
                  <a:cubicBezTo>
                    <a:pt x="282" y="99"/>
                    <a:pt x="288" y="126"/>
                    <a:pt x="288" y="156"/>
                  </a:cubicBezTo>
                  <a:cubicBezTo>
                    <a:pt x="288" y="187"/>
                    <a:pt x="281" y="214"/>
                    <a:pt x="269" y="238"/>
                  </a:cubicBezTo>
                  <a:cubicBezTo>
                    <a:pt x="257" y="262"/>
                    <a:pt x="239" y="281"/>
                    <a:pt x="217" y="293"/>
                  </a:cubicBezTo>
                  <a:cubicBezTo>
                    <a:pt x="194" y="305"/>
                    <a:pt x="170" y="311"/>
                    <a:pt x="144" y="311"/>
                  </a:cubicBezTo>
                  <a:cubicBezTo>
                    <a:pt x="115" y="311"/>
                    <a:pt x="90" y="304"/>
                    <a:pt x="68" y="291"/>
                  </a:cubicBezTo>
                  <a:cubicBezTo>
                    <a:pt x="46" y="277"/>
                    <a:pt x="29" y="258"/>
                    <a:pt x="17" y="235"/>
                  </a:cubicBezTo>
                  <a:cubicBezTo>
                    <a:pt x="6" y="211"/>
                    <a:pt x="0" y="186"/>
                    <a:pt x="0" y="160"/>
                  </a:cubicBezTo>
                  <a:close/>
                  <a:moveTo>
                    <a:pt x="41" y="160"/>
                  </a:moveTo>
                  <a:cubicBezTo>
                    <a:pt x="41" y="197"/>
                    <a:pt x="51" y="225"/>
                    <a:pt x="70" y="246"/>
                  </a:cubicBezTo>
                  <a:cubicBezTo>
                    <a:pt x="90" y="267"/>
                    <a:pt x="114" y="277"/>
                    <a:pt x="144" y="277"/>
                  </a:cubicBezTo>
                  <a:cubicBezTo>
                    <a:pt x="173" y="277"/>
                    <a:pt x="198" y="267"/>
                    <a:pt x="217" y="246"/>
                  </a:cubicBezTo>
                  <a:cubicBezTo>
                    <a:pt x="237" y="225"/>
                    <a:pt x="246" y="195"/>
                    <a:pt x="246" y="156"/>
                  </a:cubicBezTo>
                  <a:cubicBezTo>
                    <a:pt x="246" y="131"/>
                    <a:pt x="242" y="110"/>
                    <a:pt x="234" y="92"/>
                  </a:cubicBezTo>
                  <a:cubicBezTo>
                    <a:pt x="226" y="74"/>
                    <a:pt x="213" y="60"/>
                    <a:pt x="198" y="50"/>
                  </a:cubicBezTo>
                  <a:cubicBezTo>
                    <a:pt x="182" y="39"/>
                    <a:pt x="164" y="34"/>
                    <a:pt x="144" y="34"/>
                  </a:cubicBezTo>
                  <a:cubicBezTo>
                    <a:pt x="116" y="34"/>
                    <a:pt x="92" y="44"/>
                    <a:pt x="71" y="63"/>
                  </a:cubicBezTo>
                  <a:cubicBezTo>
                    <a:pt x="51" y="83"/>
                    <a:pt x="41" y="115"/>
                    <a:pt x="41" y="16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86" name="Freeform 191">
              <a:extLst>
                <a:ext uri="{FF2B5EF4-FFF2-40B4-BE49-F238E27FC236}">
                  <a16:creationId xmlns:a16="http://schemas.microsoft.com/office/drawing/2014/main" id="{839160E9-FF3D-3A53-76CB-E0AFF88CA69D}"/>
                </a:ext>
              </a:extLst>
            </p:cNvPr>
            <p:cNvSpPr>
              <a:spLocks/>
            </p:cNvSpPr>
            <p:nvPr/>
          </p:nvSpPr>
          <p:spPr bwMode="auto">
            <a:xfrm>
              <a:off x="1427438" y="2428985"/>
              <a:ext cx="56341" cy="80391"/>
            </a:xfrm>
            <a:custGeom>
              <a:avLst/>
              <a:gdLst>
                <a:gd name="T0" fmla="*/ 0 w 237"/>
                <a:gd name="T1" fmla="*/ 301 h 301"/>
                <a:gd name="T2" fmla="*/ 0 w 237"/>
                <a:gd name="T3" fmla="*/ 0 h 301"/>
                <a:gd name="T4" fmla="*/ 41 w 237"/>
                <a:gd name="T5" fmla="*/ 0 h 301"/>
                <a:gd name="T6" fmla="*/ 199 w 237"/>
                <a:gd name="T7" fmla="*/ 236 h 301"/>
                <a:gd name="T8" fmla="*/ 199 w 237"/>
                <a:gd name="T9" fmla="*/ 0 h 301"/>
                <a:gd name="T10" fmla="*/ 237 w 237"/>
                <a:gd name="T11" fmla="*/ 0 h 301"/>
                <a:gd name="T12" fmla="*/ 237 w 237"/>
                <a:gd name="T13" fmla="*/ 301 h 301"/>
                <a:gd name="T14" fmla="*/ 196 w 237"/>
                <a:gd name="T15" fmla="*/ 301 h 301"/>
                <a:gd name="T16" fmla="*/ 39 w 237"/>
                <a:gd name="T17" fmla="*/ 65 h 301"/>
                <a:gd name="T18" fmla="*/ 39 w 237"/>
                <a:gd name="T19" fmla="*/ 301 h 301"/>
                <a:gd name="T20" fmla="*/ 0 w 237"/>
                <a:gd name="T2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301">
                  <a:moveTo>
                    <a:pt x="0" y="301"/>
                  </a:moveTo>
                  <a:lnTo>
                    <a:pt x="0" y="0"/>
                  </a:lnTo>
                  <a:lnTo>
                    <a:pt x="41" y="0"/>
                  </a:lnTo>
                  <a:lnTo>
                    <a:pt x="199" y="236"/>
                  </a:lnTo>
                  <a:lnTo>
                    <a:pt x="199" y="0"/>
                  </a:lnTo>
                  <a:lnTo>
                    <a:pt x="237" y="0"/>
                  </a:lnTo>
                  <a:lnTo>
                    <a:pt x="237" y="301"/>
                  </a:lnTo>
                  <a:lnTo>
                    <a:pt x="196" y="301"/>
                  </a:lnTo>
                  <a:lnTo>
                    <a:pt x="39" y="65"/>
                  </a:lnTo>
                  <a:lnTo>
                    <a:pt x="39" y="301"/>
                  </a:lnTo>
                  <a:lnTo>
                    <a:pt x="0" y="30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87" name="Freeform 192">
              <a:extLst>
                <a:ext uri="{FF2B5EF4-FFF2-40B4-BE49-F238E27FC236}">
                  <a16:creationId xmlns:a16="http://schemas.microsoft.com/office/drawing/2014/main" id="{D633AED1-2F8A-15C7-09FC-D9129911B6A1}"/>
                </a:ext>
              </a:extLst>
            </p:cNvPr>
            <p:cNvSpPr>
              <a:spLocks/>
            </p:cNvSpPr>
            <p:nvPr/>
          </p:nvSpPr>
          <p:spPr bwMode="auto">
            <a:xfrm>
              <a:off x="1102195" y="2428985"/>
              <a:ext cx="57622" cy="80391"/>
            </a:xfrm>
            <a:custGeom>
              <a:avLst/>
              <a:gdLst>
                <a:gd name="T0" fmla="*/ 0 w 237"/>
                <a:gd name="T1" fmla="*/ 301 h 301"/>
                <a:gd name="T2" fmla="*/ 0 w 237"/>
                <a:gd name="T3" fmla="*/ 0 h 301"/>
                <a:gd name="T4" fmla="*/ 41 w 237"/>
                <a:gd name="T5" fmla="*/ 0 h 301"/>
                <a:gd name="T6" fmla="*/ 199 w 237"/>
                <a:gd name="T7" fmla="*/ 236 h 301"/>
                <a:gd name="T8" fmla="*/ 199 w 237"/>
                <a:gd name="T9" fmla="*/ 0 h 301"/>
                <a:gd name="T10" fmla="*/ 237 w 237"/>
                <a:gd name="T11" fmla="*/ 0 h 301"/>
                <a:gd name="T12" fmla="*/ 237 w 237"/>
                <a:gd name="T13" fmla="*/ 301 h 301"/>
                <a:gd name="T14" fmla="*/ 196 w 237"/>
                <a:gd name="T15" fmla="*/ 301 h 301"/>
                <a:gd name="T16" fmla="*/ 38 w 237"/>
                <a:gd name="T17" fmla="*/ 65 h 301"/>
                <a:gd name="T18" fmla="*/ 38 w 237"/>
                <a:gd name="T19" fmla="*/ 301 h 301"/>
                <a:gd name="T20" fmla="*/ 0 w 237"/>
                <a:gd name="T2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301">
                  <a:moveTo>
                    <a:pt x="0" y="301"/>
                  </a:moveTo>
                  <a:lnTo>
                    <a:pt x="0" y="0"/>
                  </a:lnTo>
                  <a:lnTo>
                    <a:pt x="41" y="0"/>
                  </a:lnTo>
                  <a:lnTo>
                    <a:pt x="199" y="236"/>
                  </a:lnTo>
                  <a:lnTo>
                    <a:pt x="199" y="0"/>
                  </a:lnTo>
                  <a:lnTo>
                    <a:pt x="237" y="0"/>
                  </a:lnTo>
                  <a:lnTo>
                    <a:pt x="237" y="301"/>
                  </a:lnTo>
                  <a:lnTo>
                    <a:pt x="196" y="301"/>
                  </a:lnTo>
                  <a:lnTo>
                    <a:pt x="38" y="65"/>
                  </a:lnTo>
                  <a:lnTo>
                    <a:pt x="38" y="301"/>
                  </a:lnTo>
                  <a:lnTo>
                    <a:pt x="0" y="30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88" name="Freeform 193">
              <a:extLst>
                <a:ext uri="{FF2B5EF4-FFF2-40B4-BE49-F238E27FC236}">
                  <a16:creationId xmlns:a16="http://schemas.microsoft.com/office/drawing/2014/main" id="{50766720-C68A-A178-845A-B12A0DF85042}"/>
                </a:ext>
              </a:extLst>
            </p:cNvPr>
            <p:cNvSpPr>
              <a:spLocks/>
            </p:cNvSpPr>
            <p:nvPr/>
          </p:nvSpPr>
          <p:spPr bwMode="auto">
            <a:xfrm>
              <a:off x="1590060" y="2395136"/>
              <a:ext cx="8964" cy="8462"/>
            </a:xfrm>
            <a:custGeom>
              <a:avLst/>
              <a:gdLst>
                <a:gd name="T0" fmla="*/ 30 w 37"/>
                <a:gd name="T1" fmla="*/ 0 h 36"/>
                <a:gd name="T2" fmla="*/ 30 w 37"/>
                <a:gd name="T3" fmla="*/ 0 h 36"/>
                <a:gd name="T4" fmla="*/ 32 w 37"/>
                <a:gd name="T5" fmla="*/ 15 h 36"/>
                <a:gd name="T6" fmla="*/ 17 w 37"/>
                <a:gd name="T7" fmla="*/ 16 h 36"/>
                <a:gd name="T8" fmla="*/ 23 w 37"/>
                <a:gd name="T9" fmla="*/ 3 h 36"/>
                <a:gd name="T10" fmla="*/ 37 w 37"/>
                <a:gd name="T11" fmla="*/ 9 h 36"/>
                <a:gd name="T12" fmla="*/ 24 w 37"/>
                <a:gd name="T13" fmla="*/ 36 h 36"/>
                <a:gd name="T14" fmla="*/ 11 w 37"/>
                <a:gd name="T15" fmla="*/ 30 h 36"/>
                <a:gd name="T16" fmla="*/ 3 w 37"/>
                <a:gd name="T17" fmla="*/ 26 h 36"/>
                <a:gd name="T18" fmla="*/ 2 w 37"/>
                <a:gd name="T19" fmla="*/ 18 h 36"/>
                <a:gd name="T20" fmla="*/ 0 w 37"/>
                <a:gd name="T21" fmla="*/ 3 h 36"/>
                <a:gd name="T22" fmla="*/ 30 w 37"/>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6">
                  <a:moveTo>
                    <a:pt x="30" y="0"/>
                  </a:moveTo>
                  <a:lnTo>
                    <a:pt x="30" y="0"/>
                  </a:lnTo>
                  <a:lnTo>
                    <a:pt x="32" y="15"/>
                  </a:lnTo>
                  <a:lnTo>
                    <a:pt x="17" y="16"/>
                  </a:lnTo>
                  <a:lnTo>
                    <a:pt x="23" y="3"/>
                  </a:lnTo>
                  <a:lnTo>
                    <a:pt x="37" y="9"/>
                  </a:lnTo>
                  <a:lnTo>
                    <a:pt x="24" y="36"/>
                  </a:lnTo>
                  <a:lnTo>
                    <a:pt x="11" y="30"/>
                  </a:lnTo>
                  <a:lnTo>
                    <a:pt x="3" y="26"/>
                  </a:lnTo>
                  <a:lnTo>
                    <a:pt x="2" y="18"/>
                  </a:lnTo>
                  <a:lnTo>
                    <a:pt x="0" y="3"/>
                  </a:lnTo>
                  <a:lnTo>
                    <a:pt x="3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89" name="Freeform 194">
              <a:extLst>
                <a:ext uri="{FF2B5EF4-FFF2-40B4-BE49-F238E27FC236}">
                  <a16:creationId xmlns:a16="http://schemas.microsoft.com/office/drawing/2014/main" id="{FA358A26-3BDE-F9A3-4B57-CF6DFF4C9306}"/>
                </a:ext>
              </a:extLst>
            </p:cNvPr>
            <p:cNvSpPr>
              <a:spLocks/>
            </p:cNvSpPr>
            <p:nvPr/>
          </p:nvSpPr>
          <p:spPr bwMode="auto">
            <a:xfrm>
              <a:off x="1360853" y="2340132"/>
              <a:ext cx="10244" cy="11283"/>
            </a:xfrm>
            <a:custGeom>
              <a:avLst/>
              <a:gdLst>
                <a:gd name="T0" fmla="*/ 39 w 40"/>
                <a:gd name="T1" fmla="*/ 15 h 41"/>
                <a:gd name="T2" fmla="*/ 39 w 40"/>
                <a:gd name="T3" fmla="*/ 15 h 41"/>
                <a:gd name="T4" fmla="*/ 31 w 40"/>
                <a:gd name="T5" fmla="*/ 28 h 41"/>
                <a:gd name="T6" fmla="*/ 18 w 40"/>
                <a:gd name="T7" fmla="*/ 20 h 41"/>
                <a:gd name="T8" fmla="*/ 30 w 40"/>
                <a:gd name="T9" fmla="*/ 11 h 41"/>
                <a:gd name="T10" fmla="*/ 40 w 40"/>
                <a:gd name="T11" fmla="*/ 23 h 41"/>
                <a:gd name="T12" fmla="*/ 16 w 40"/>
                <a:gd name="T13" fmla="*/ 41 h 41"/>
                <a:gd name="T14" fmla="*/ 7 w 40"/>
                <a:gd name="T15" fmla="*/ 30 h 41"/>
                <a:gd name="T16" fmla="*/ 0 w 40"/>
                <a:gd name="T17" fmla="*/ 22 h 41"/>
                <a:gd name="T18" fmla="*/ 5 w 40"/>
                <a:gd name="T19" fmla="*/ 13 h 41"/>
                <a:gd name="T20" fmla="*/ 13 w 40"/>
                <a:gd name="T21" fmla="*/ 0 h 41"/>
                <a:gd name="T22" fmla="*/ 39 w 40"/>
                <a:gd name="T2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41">
                  <a:moveTo>
                    <a:pt x="39" y="15"/>
                  </a:moveTo>
                  <a:lnTo>
                    <a:pt x="39" y="15"/>
                  </a:lnTo>
                  <a:lnTo>
                    <a:pt x="31" y="28"/>
                  </a:lnTo>
                  <a:lnTo>
                    <a:pt x="18" y="20"/>
                  </a:lnTo>
                  <a:lnTo>
                    <a:pt x="30" y="11"/>
                  </a:lnTo>
                  <a:lnTo>
                    <a:pt x="40" y="23"/>
                  </a:lnTo>
                  <a:lnTo>
                    <a:pt x="16" y="41"/>
                  </a:lnTo>
                  <a:lnTo>
                    <a:pt x="7" y="30"/>
                  </a:lnTo>
                  <a:lnTo>
                    <a:pt x="0" y="22"/>
                  </a:lnTo>
                  <a:lnTo>
                    <a:pt x="5" y="13"/>
                  </a:lnTo>
                  <a:lnTo>
                    <a:pt x="13" y="0"/>
                  </a:lnTo>
                  <a:lnTo>
                    <a:pt x="39" y="1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90" name="Freeform 195">
              <a:extLst>
                <a:ext uri="{FF2B5EF4-FFF2-40B4-BE49-F238E27FC236}">
                  <a16:creationId xmlns:a16="http://schemas.microsoft.com/office/drawing/2014/main" id="{247FAF53-6DBB-CB42-ACBA-7487B5BF685C}"/>
                </a:ext>
              </a:extLst>
            </p:cNvPr>
            <p:cNvSpPr>
              <a:spLocks/>
            </p:cNvSpPr>
            <p:nvPr/>
          </p:nvSpPr>
          <p:spPr bwMode="auto">
            <a:xfrm>
              <a:off x="1216158" y="2340132"/>
              <a:ext cx="8964" cy="11283"/>
            </a:xfrm>
            <a:custGeom>
              <a:avLst/>
              <a:gdLst>
                <a:gd name="T0" fmla="*/ 26 w 39"/>
                <a:gd name="T1" fmla="*/ 0 h 41"/>
                <a:gd name="T2" fmla="*/ 26 w 39"/>
                <a:gd name="T3" fmla="*/ 0 h 41"/>
                <a:gd name="T4" fmla="*/ 34 w 39"/>
                <a:gd name="T5" fmla="*/ 13 h 41"/>
                <a:gd name="T6" fmla="*/ 39 w 39"/>
                <a:gd name="T7" fmla="*/ 22 h 41"/>
                <a:gd name="T8" fmla="*/ 33 w 39"/>
                <a:gd name="T9" fmla="*/ 30 h 41"/>
                <a:gd name="T10" fmla="*/ 23 w 39"/>
                <a:gd name="T11" fmla="*/ 41 h 41"/>
                <a:gd name="T12" fmla="*/ 0 w 39"/>
                <a:gd name="T13" fmla="*/ 23 h 41"/>
                <a:gd name="T14" fmla="*/ 9 w 39"/>
                <a:gd name="T15" fmla="*/ 11 h 41"/>
                <a:gd name="T16" fmla="*/ 21 w 39"/>
                <a:gd name="T17" fmla="*/ 20 h 41"/>
                <a:gd name="T18" fmla="*/ 8 w 39"/>
                <a:gd name="T19" fmla="*/ 28 h 41"/>
                <a:gd name="T20" fmla="*/ 0 w 39"/>
                <a:gd name="T21" fmla="*/ 15 h 41"/>
                <a:gd name="T22" fmla="*/ 26 w 39"/>
                <a:gd name="T2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1">
                  <a:moveTo>
                    <a:pt x="26" y="0"/>
                  </a:moveTo>
                  <a:lnTo>
                    <a:pt x="26" y="0"/>
                  </a:lnTo>
                  <a:lnTo>
                    <a:pt x="34" y="13"/>
                  </a:lnTo>
                  <a:lnTo>
                    <a:pt x="39" y="22"/>
                  </a:lnTo>
                  <a:lnTo>
                    <a:pt x="33" y="30"/>
                  </a:lnTo>
                  <a:lnTo>
                    <a:pt x="23" y="41"/>
                  </a:lnTo>
                  <a:lnTo>
                    <a:pt x="0" y="23"/>
                  </a:lnTo>
                  <a:lnTo>
                    <a:pt x="9" y="11"/>
                  </a:lnTo>
                  <a:lnTo>
                    <a:pt x="21" y="20"/>
                  </a:lnTo>
                  <a:lnTo>
                    <a:pt x="8" y="28"/>
                  </a:lnTo>
                  <a:lnTo>
                    <a:pt x="0" y="15"/>
                  </a:lnTo>
                  <a:lnTo>
                    <a:pt x="26"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91" name="Freeform 196">
              <a:extLst>
                <a:ext uri="{FF2B5EF4-FFF2-40B4-BE49-F238E27FC236}">
                  <a16:creationId xmlns:a16="http://schemas.microsoft.com/office/drawing/2014/main" id="{E368F1DB-214C-97D4-26E8-66036C7E1659}"/>
                </a:ext>
              </a:extLst>
            </p:cNvPr>
            <p:cNvSpPr>
              <a:spLocks/>
            </p:cNvSpPr>
            <p:nvPr/>
          </p:nvSpPr>
          <p:spPr bwMode="auto">
            <a:xfrm>
              <a:off x="988232" y="2395136"/>
              <a:ext cx="7683" cy="8462"/>
            </a:xfrm>
            <a:custGeom>
              <a:avLst/>
              <a:gdLst>
                <a:gd name="T0" fmla="*/ 36 w 36"/>
                <a:gd name="T1" fmla="*/ 3 h 36"/>
                <a:gd name="T2" fmla="*/ 36 w 36"/>
                <a:gd name="T3" fmla="*/ 3 h 36"/>
                <a:gd name="T4" fmla="*/ 34 w 36"/>
                <a:gd name="T5" fmla="*/ 18 h 36"/>
                <a:gd name="T6" fmla="*/ 33 w 36"/>
                <a:gd name="T7" fmla="*/ 26 h 36"/>
                <a:gd name="T8" fmla="*/ 26 w 36"/>
                <a:gd name="T9" fmla="*/ 30 h 36"/>
                <a:gd name="T10" fmla="*/ 12 w 36"/>
                <a:gd name="T11" fmla="*/ 36 h 36"/>
                <a:gd name="T12" fmla="*/ 0 w 36"/>
                <a:gd name="T13" fmla="*/ 9 h 36"/>
                <a:gd name="T14" fmla="*/ 13 w 36"/>
                <a:gd name="T15" fmla="*/ 3 h 36"/>
                <a:gd name="T16" fmla="*/ 19 w 36"/>
                <a:gd name="T17" fmla="*/ 16 h 36"/>
                <a:gd name="T18" fmla="*/ 4 w 36"/>
                <a:gd name="T19" fmla="*/ 15 h 36"/>
                <a:gd name="T20" fmla="*/ 6 w 36"/>
                <a:gd name="T21" fmla="*/ 0 h 36"/>
                <a:gd name="T22" fmla="*/ 36 w 36"/>
                <a:gd name="T23"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36" y="3"/>
                  </a:moveTo>
                  <a:lnTo>
                    <a:pt x="36" y="3"/>
                  </a:lnTo>
                  <a:lnTo>
                    <a:pt x="34" y="18"/>
                  </a:lnTo>
                  <a:lnTo>
                    <a:pt x="33" y="26"/>
                  </a:lnTo>
                  <a:lnTo>
                    <a:pt x="26" y="30"/>
                  </a:lnTo>
                  <a:lnTo>
                    <a:pt x="12" y="36"/>
                  </a:lnTo>
                  <a:lnTo>
                    <a:pt x="0" y="9"/>
                  </a:lnTo>
                  <a:lnTo>
                    <a:pt x="13" y="3"/>
                  </a:lnTo>
                  <a:lnTo>
                    <a:pt x="19" y="16"/>
                  </a:lnTo>
                  <a:lnTo>
                    <a:pt x="4" y="15"/>
                  </a:lnTo>
                  <a:lnTo>
                    <a:pt x="6" y="0"/>
                  </a:lnTo>
                  <a:lnTo>
                    <a:pt x="36" y="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92" name="Freeform 197">
              <a:extLst>
                <a:ext uri="{FF2B5EF4-FFF2-40B4-BE49-F238E27FC236}">
                  <a16:creationId xmlns:a16="http://schemas.microsoft.com/office/drawing/2014/main" id="{003B80D5-4F24-D764-5CD2-93882D08547B}"/>
                </a:ext>
              </a:extLst>
            </p:cNvPr>
            <p:cNvSpPr>
              <a:spLocks/>
            </p:cNvSpPr>
            <p:nvPr/>
          </p:nvSpPr>
          <p:spPr bwMode="auto">
            <a:xfrm>
              <a:off x="1721950" y="2458603"/>
              <a:ext cx="10244" cy="9873"/>
            </a:xfrm>
            <a:custGeom>
              <a:avLst/>
              <a:gdLst>
                <a:gd name="T0" fmla="*/ 13 w 41"/>
                <a:gd name="T1" fmla="*/ 1 h 38"/>
                <a:gd name="T2" fmla="*/ 13 w 41"/>
                <a:gd name="T3" fmla="*/ 1 h 38"/>
                <a:gd name="T4" fmla="*/ 26 w 41"/>
                <a:gd name="T5" fmla="*/ 7 h 38"/>
                <a:gd name="T6" fmla="*/ 20 w 41"/>
                <a:gd name="T7" fmla="*/ 21 h 38"/>
                <a:gd name="T8" fmla="*/ 11 w 41"/>
                <a:gd name="T9" fmla="*/ 9 h 38"/>
                <a:gd name="T10" fmla="*/ 23 w 41"/>
                <a:gd name="T11" fmla="*/ 0 h 38"/>
                <a:gd name="T12" fmla="*/ 41 w 41"/>
                <a:gd name="T13" fmla="*/ 24 h 38"/>
                <a:gd name="T14" fmla="*/ 29 w 41"/>
                <a:gd name="T15" fmla="*/ 33 h 38"/>
                <a:gd name="T16" fmla="*/ 22 w 41"/>
                <a:gd name="T17" fmla="*/ 38 h 38"/>
                <a:gd name="T18" fmla="*/ 14 w 41"/>
                <a:gd name="T19" fmla="*/ 35 h 38"/>
                <a:gd name="T20" fmla="*/ 0 w 41"/>
                <a:gd name="T21" fmla="*/ 28 h 38"/>
                <a:gd name="T22" fmla="*/ 13 w 41"/>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8">
                  <a:moveTo>
                    <a:pt x="13" y="1"/>
                  </a:moveTo>
                  <a:lnTo>
                    <a:pt x="13" y="1"/>
                  </a:lnTo>
                  <a:lnTo>
                    <a:pt x="26" y="7"/>
                  </a:lnTo>
                  <a:lnTo>
                    <a:pt x="20" y="21"/>
                  </a:lnTo>
                  <a:lnTo>
                    <a:pt x="11" y="9"/>
                  </a:lnTo>
                  <a:lnTo>
                    <a:pt x="23" y="0"/>
                  </a:lnTo>
                  <a:lnTo>
                    <a:pt x="41" y="24"/>
                  </a:lnTo>
                  <a:lnTo>
                    <a:pt x="29" y="33"/>
                  </a:lnTo>
                  <a:lnTo>
                    <a:pt x="22" y="38"/>
                  </a:lnTo>
                  <a:lnTo>
                    <a:pt x="14" y="35"/>
                  </a:lnTo>
                  <a:lnTo>
                    <a:pt x="0" y="28"/>
                  </a:lnTo>
                  <a:lnTo>
                    <a:pt x="13"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93" name="Freeform 198">
              <a:extLst>
                <a:ext uri="{FF2B5EF4-FFF2-40B4-BE49-F238E27FC236}">
                  <a16:creationId xmlns:a16="http://schemas.microsoft.com/office/drawing/2014/main" id="{E21FF07F-ED2C-FFF4-F845-E57C6EE3FECE}"/>
                </a:ext>
              </a:extLst>
            </p:cNvPr>
            <p:cNvSpPr>
              <a:spLocks/>
            </p:cNvSpPr>
            <p:nvPr/>
          </p:nvSpPr>
          <p:spPr bwMode="auto">
            <a:xfrm>
              <a:off x="1574695" y="2234354"/>
              <a:ext cx="8964" cy="11283"/>
            </a:xfrm>
            <a:custGeom>
              <a:avLst/>
              <a:gdLst>
                <a:gd name="T0" fmla="*/ 3 w 37"/>
                <a:gd name="T1" fmla="*/ 38 h 38"/>
                <a:gd name="T2" fmla="*/ 3 w 37"/>
                <a:gd name="T3" fmla="*/ 38 h 38"/>
                <a:gd name="T4" fmla="*/ 1 w 37"/>
                <a:gd name="T5" fmla="*/ 23 h 38"/>
                <a:gd name="T6" fmla="*/ 0 w 37"/>
                <a:gd name="T7" fmla="*/ 14 h 38"/>
                <a:gd name="T8" fmla="*/ 7 w 37"/>
                <a:gd name="T9" fmla="*/ 9 h 38"/>
                <a:gd name="T10" fmla="*/ 19 w 37"/>
                <a:gd name="T11" fmla="*/ 0 h 38"/>
                <a:gd name="T12" fmla="*/ 37 w 37"/>
                <a:gd name="T13" fmla="*/ 25 h 38"/>
                <a:gd name="T14" fmla="*/ 25 w 37"/>
                <a:gd name="T15" fmla="*/ 34 h 38"/>
                <a:gd name="T16" fmla="*/ 16 w 37"/>
                <a:gd name="T17" fmla="*/ 21 h 38"/>
                <a:gd name="T18" fmla="*/ 31 w 37"/>
                <a:gd name="T19" fmla="*/ 20 h 38"/>
                <a:gd name="T20" fmla="*/ 32 w 37"/>
                <a:gd name="T21" fmla="*/ 35 h 38"/>
                <a:gd name="T22" fmla="*/ 3 w 37"/>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8">
                  <a:moveTo>
                    <a:pt x="3" y="38"/>
                  </a:moveTo>
                  <a:lnTo>
                    <a:pt x="3" y="38"/>
                  </a:lnTo>
                  <a:lnTo>
                    <a:pt x="1" y="23"/>
                  </a:lnTo>
                  <a:lnTo>
                    <a:pt x="0" y="14"/>
                  </a:lnTo>
                  <a:lnTo>
                    <a:pt x="7" y="9"/>
                  </a:lnTo>
                  <a:lnTo>
                    <a:pt x="19" y="0"/>
                  </a:lnTo>
                  <a:lnTo>
                    <a:pt x="37" y="25"/>
                  </a:lnTo>
                  <a:lnTo>
                    <a:pt x="25" y="34"/>
                  </a:lnTo>
                  <a:lnTo>
                    <a:pt x="16" y="21"/>
                  </a:lnTo>
                  <a:lnTo>
                    <a:pt x="31" y="20"/>
                  </a:lnTo>
                  <a:lnTo>
                    <a:pt x="32" y="35"/>
                  </a:lnTo>
                  <a:lnTo>
                    <a:pt x="3" y="3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94" name="Freeform 199">
              <a:extLst>
                <a:ext uri="{FF2B5EF4-FFF2-40B4-BE49-F238E27FC236}">
                  <a16:creationId xmlns:a16="http://schemas.microsoft.com/office/drawing/2014/main" id="{3DD10BF0-87F7-695B-25E8-AA3F27237A55}"/>
                </a:ext>
              </a:extLst>
            </p:cNvPr>
            <p:cNvSpPr>
              <a:spLocks/>
            </p:cNvSpPr>
            <p:nvPr/>
          </p:nvSpPr>
          <p:spPr bwMode="auto">
            <a:xfrm>
              <a:off x="1432560" y="2201916"/>
              <a:ext cx="8964" cy="9873"/>
            </a:xfrm>
            <a:custGeom>
              <a:avLst/>
              <a:gdLst>
                <a:gd name="T0" fmla="*/ 0 w 38"/>
                <a:gd name="T1" fmla="*/ 22 h 37"/>
                <a:gd name="T2" fmla="*/ 0 w 38"/>
                <a:gd name="T3" fmla="*/ 22 h 37"/>
                <a:gd name="T4" fmla="*/ 7 w 38"/>
                <a:gd name="T5" fmla="*/ 9 h 37"/>
                <a:gd name="T6" fmla="*/ 13 w 38"/>
                <a:gd name="T7" fmla="*/ 0 h 37"/>
                <a:gd name="T8" fmla="*/ 24 w 38"/>
                <a:gd name="T9" fmla="*/ 2 h 37"/>
                <a:gd name="T10" fmla="*/ 38 w 38"/>
                <a:gd name="T11" fmla="*/ 5 h 37"/>
                <a:gd name="T12" fmla="*/ 32 w 38"/>
                <a:gd name="T13" fmla="*/ 34 h 37"/>
                <a:gd name="T14" fmla="*/ 17 w 38"/>
                <a:gd name="T15" fmla="*/ 31 h 37"/>
                <a:gd name="T16" fmla="*/ 20 w 38"/>
                <a:gd name="T17" fmla="*/ 17 h 37"/>
                <a:gd name="T18" fmla="*/ 33 w 38"/>
                <a:gd name="T19" fmla="*/ 24 h 37"/>
                <a:gd name="T20" fmla="*/ 26 w 38"/>
                <a:gd name="T21" fmla="*/ 37 h 37"/>
                <a:gd name="T22" fmla="*/ 0 w 38"/>
                <a:gd name="T2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7">
                  <a:moveTo>
                    <a:pt x="0" y="22"/>
                  </a:moveTo>
                  <a:lnTo>
                    <a:pt x="0" y="22"/>
                  </a:lnTo>
                  <a:lnTo>
                    <a:pt x="7" y="9"/>
                  </a:lnTo>
                  <a:lnTo>
                    <a:pt x="13" y="0"/>
                  </a:lnTo>
                  <a:lnTo>
                    <a:pt x="24" y="2"/>
                  </a:lnTo>
                  <a:lnTo>
                    <a:pt x="38" y="5"/>
                  </a:lnTo>
                  <a:lnTo>
                    <a:pt x="32" y="34"/>
                  </a:lnTo>
                  <a:lnTo>
                    <a:pt x="17" y="31"/>
                  </a:lnTo>
                  <a:lnTo>
                    <a:pt x="20" y="17"/>
                  </a:lnTo>
                  <a:lnTo>
                    <a:pt x="33" y="24"/>
                  </a:lnTo>
                  <a:lnTo>
                    <a:pt x="26" y="37"/>
                  </a:lnTo>
                  <a:lnTo>
                    <a:pt x="0" y="22"/>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95" name="Freeform 200">
              <a:extLst>
                <a:ext uri="{FF2B5EF4-FFF2-40B4-BE49-F238E27FC236}">
                  <a16:creationId xmlns:a16="http://schemas.microsoft.com/office/drawing/2014/main" id="{065BCE20-C792-4693-08FD-C84294CACF60}"/>
                </a:ext>
              </a:extLst>
            </p:cNvPr>
            <p:cNvSpPr>
              <a:spLocks/>
            </p:cNvSpPr>
            <p:nvPr/>
          </p:nvSpPr>
          <p:spPr bwMode="auto">
            <a:xfrm>
              <a:off x="1144451" y="2201916"/>
              <a:ext cx="8964" cy="9873"/>
            </a:xfrm>
            <a:custGeom>
              <a:avLst/>
              <a:gdLst>
                <a:gd name="T0" fmla="*/ 12 w 38"/>
                <a:gd name="T1" fmla="*/ 37 h 37"/>
                <a:gd name="T2" fmla="*/ 12 w 38"/>
                <a:gd name="T3" fmla="*/ 37 h 37"/>
                <a:gd name="T4" fmla="*/ 5 w 38"/>
                <a:gd name="T5" fmla="*/ 24 h 37"/>
                <a:gd name="T6" fmla="*/ 18 w 38"/>
                <a:gd name="T7" fmla="*/ 17 h 37"/>
                <a:gd name="T8" fmla="*/ 21 w 38"/>
                <a:gd name="T9" fmla="*/ 31 h 37"/>
                <a:gd name="T10" fmla="*/ 6 w 38"/>
                <a:gd name="T11" fmla="*/ 34 h 37"/>
                <a:gd name="T12" fmla="*/ 0 w 38"/>
                <a:gd name="T13" fmla="*/ 5 h 37"/>
                <a:gd name="T14" fmla="*/ 15 w 38"/>
                <a:gd name="T15" fmla="*/ 2 h 37"/>
                <a:gd name="T16" fmla="*/ 25 w 38"/>
                <a:gd name="T17" fmla="*/ 0 h 37"/>
                <a:gd name="T18" fmla="*/ 31 w 38"/>
                <a:gd name="T19" fmla="*/ 9 h 37"/>
                <a:gd name="T20" fmla="*/ 38 w 38"/>
                <a:gd name="T21" fmla="*/ 22 h 37"/>
                <a:gd name="T22" fmla="*/ 12 w 38"/>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7">
                  <a:moveTo>
                    <a:pt x="12" y="37"/>
                  </a:moveTo>
                  <a:lnTo>
                    <a:pt x="12" y="37"/>
                  </a:lnTo>
                  <a:lnTo>
                    <a:pt x="5" y="24"/>
                  </a:lnTo>
                  <a:lnTo>
                    <a:pt x="18" y="17"/>
                  </a:lnTo>
                  <a:lnTo>
                    <a:pt x="21" y="31"/>
                  </a:lnTo>
                  <a:lnTo>
                    <a:pt x="6" y="34"/>
                  </a:lnTo>
                  <a:lnTo>
                    <a:pt x="0" y="5"/>
                  </a:lnTo>
                  <a:lnTo>
                    <a:pt x="15" y="2"/>
                  </a:lnTo>
                  <a:lnTo>
                    <a:pt x="25" y="0"/>
                  </a:lnTo>
                  <a:lnTo>
                    <a:pt x="31" y="9"/>
                  </a:lnTo>
                  <a:lnTo>
                    <a:pt x="38" y="22"/>
                  </a:lnTo>
                  <a:lnTo>
                    <a:pt x="12" y="3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96" name="Freeform 201">
              <a:extLst>
                <a:ext uri="{FF2B5EF4-FFF2-40B4-BE49-F238E27FC236}">
                  <a16:creationId xmlns:a16="http://schemas.microsoft.com/office/drawing/2014/main" id="{A5A89229-FBAF-8F6D-E210-19097873C539}"/>
                </a:ext>
              </a:extLst>
            </p:cNvPr>
            <p:cNvSpPr>
              <a:spLocks/>
            </p:cNvSpPr>
            <p:nvPr/>
          </p:nvSpPr>
          <p:spPr bwMode="auto">
            <a:xfrm>
              <a:off x="1003598" y="2235765"/>
              <a:ext cx="8964" cy="9873"/>
            </a:xfrm>
            <a:custGeom>
              <a:avLst/>
              <a:gdLst>
                <a:gd name="T0" fmla="*/ 0 w 34"/>
                <a:gd name="T1" fmla="*/ 31 h 34"/>
                <a:gd name="T2" fmla="*/ 0 w 34"/>
                <a:gd name="T3" fmla="*/ 31 h 34"/>
                <a:gd name="T4" fmla="*/ 1 w 34"/>
                <a:gd name="T5" fmla="*/ 16 h 34"/>
                <a:gd name="T6" fmla="*/ 2 w 34"/>
                <a:gd name="T7" fmla="*/ 5 h 34"/>
                <a:gd name="T8" fmla="*/ 13 w 34"/>
                <a:gd name="T9" fmla="*/ 3 h 34"/>
                <a:gd name="T10" fmla="*/ 28 w 34"/>
                <a:gd name="T11" fmla="*/ 0 h 34"/>
                <a:gd name="T12" fmla="*/ 34 w 34"/>
                <a:gd name="T13" fmla="*/ 29 h 34"/>
                <a:gd name="T14" fmla="*/ 19 w 34"/>
                <a:gd name="T15" fmla="*/ 32 h 34"/>
                <a:gd name="T16" fmla="*/ 16 w 34"/>
                <a:gd name="T17" fmla="*/ 17 h 34"/>
                <a:gd name="T18" fmla="*/ 31 w 34"/>
                <a:gd name="T19" fmla="*/ 19 h 34"/>
                <a:gd name="T20" fmla="*/ 30 w 34"/>
                <a:gd name="T21" fmla="*/ 34 h 34"/>
                <a:gd name="T22" fmla="*/ 0 w 34"/>
                <a:gd name="T23"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0" y="31"/>
                  </a:moveTo>
                  <a:lnTo>
                    <a:pt x="0" y="31"/>
                  </a:lnTo>
                  <a:lnTo>
                    <a:pt x="1" y="16"/>
                  </a:lnTo>
                  <a:lnTo>
                    <a:pt x="2" y="5"/>
                  </a:lnTo>
                  <a:lnTo>
                    <a:pt x="13" y="3"/>
                  </a:lnTo>
                  <a:lnTo>
                    <a:pt x="28" y="0"/>
                  </a:lnTo>
                  <a:lnTo>
                    <a:pt x="34" y="29"/>
                  </a:lnTo>
                  <a:lnTo>
                    <a:pt x="19" y="32"/>
                  </a:lnTo>
                  <a:lnTo>
                    <a:pt x="16" y="17"/>
                  </a:lnTo>
                  <a:lnTo>
                    <a:pt x="31" y="19"/>
                  </a:lnTo>
                  <a:lnTo>
                    <a:pt x="30" y="34"/>
                  </a:lnTo>
                  <a:lnTo>
                    <a:pt x="0" y="3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97" name="Freeform 202">
              <a:extLst>
                <a:ext uri="{FF2B5EF4-FFF2-40B4-BE49-F238E27FC236}">
                  <a16:creationId xmlns:a16="http://schemas.microsoft.com/office/drawing/2014/main" id="{12EBCEB6-C2CD-0942-B6C8-B05CD7DAF9F1}"/>
                </a:ext>
              </a:extLst>
            </p:cNvPr>
            <p:cNvSpPr>
              <a:spLocks/>
            </p:cNvSpPr>
            <p:nvPr/>
          </p:nvSpPr>
          <p:spPr bwMode="auto">
            <a:xfrm>
              <a:off x="855061" y="2458603"/>
              <a:ext cx="8964" cy="9873"/>
            </a:xfrm>
            <a:custGeom>
              <a:avLst/>
              <a:gdLst>
                <a:gd name="T0" fmla="*/ 41 w 41"/>
                <a:gd name="T1" fmla="*/ 28 h 38"/>
                <a:gd name="T2" fmla="*/ 41 w 41"/>
                <a:gd name="T3" fmla="*/ 28 h 38"/>
                <a:gd name="T4" fmla="*/ 27 w 41"/>
                <a:gd name="T5" fmla="*/ 35 h 38"/>
                <a:gd name="T6" fmla="*/ 19 w 41"/>
                <a:gd name="T7" fmla="*/ 38 h 38"/>
                <a:gd name="T8" fmla="*/ 12 w 41"/>
                <a:gd name="T9" fmla="*/ 33 h 38"/>
                <a:gd name="T10" fmla="*/ 0 w 41"/>
                <a:gd name="T11" fmla="*/ 24 h 38"/>
                <a:gd name="T12" fmla="*/ 18 w 41"/>
                <a:gd name="T13" fmla="*/ 0 h 38"/>
                <a:gd name="T14" fmla="*/ 30 w 41"/>
                <a:gd name="T15" fmla="*/ 9 h 38"/>
                <a:gd name="T16" fmla="*/ 21 w 41"/>
                <a:gd name="T17" fmla="*/ 21 h 38"/>
                <a:gd name="T18" fmla="*/ 15 w 41"/>
                <a:gd name="T19" fmla="*/ 7 h 38"/>
                <a:gd name="T20" fmla="*/ 29 w 41"/>
                <a:gd name="T21" fmla="*/ 1 h 38"/>
                <a:gd name="T22" fmla="*/ 41 w 41"/>
                <a:gd name="T2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8">
                  <a:moveTo>
                    <a:pt x="41" y="28"/>
                  </a:moveTo>
                  <a:lnTo>
                    <a:pt x="41" y="28"/>
                  </a:lnTo>
                  <a:lnTo>
                    <a:pt x="27" y="35"/>
                  </a:lnTo>
                  <a:lnTo>
                    <a:pt x="19" y="38"/>
                  </a:lnTo>
                  <a:lnTo>
                    <a:pt x="12" y="33"/>
                  </a:lnTo>
                  <a:lnTo>
                    <a:pt x="0" y="24"/>
                  </a:lnTo>
                  <a:lnTo>
                    <a:pt x="18" y="0"/>
                  </a:lnTo>
                  <a:lnTo>
                    <a:pt x="30" y="9"/>
                  </a:lnTo>
                  <a:lnTo>
                    <a:pt x="21" y="21"/>
                  </a:lnTo>
                  <a:lnTo>
                    <a:pt x="15" y="7"/>
                  </a:lnTo>
                  <a:lnTo>
                    <a:pt x="29" y="1"/>
                  </a:lnTo>
                  <a:lnTo>
                    <a:pt x="41" y="2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98" name="Freeform 203">
              <a:extLst>
                <a:ext uri="{FF2B5EF4-FFF2-40B4-BE49-F238E27FC236}">
                  <a16:creationId xmlns:a16="http://schemas.microsoft.com/office/drawing/2014/main" id="{71443E7B-8335-0549-35A7-EF2279137918}"/>
                </a:ext>
              </a:extLst>
            </p:cNvPr>
            <p:cNvSpPr>
              <a:spLocks/>
            </p:cNvSpPr>
            <p:nvPr/>
          </p:nvSpPr>
          <p:spPr bwMode="auto">
            <a:xfrm>
              <a:off x="1837194" y="2365519"/>
              <a:ext cx="8964" cy="9873"/>
            </a:xfrm>
            <a:custGeom>
              <a:avLst/>
              <a:gdLst>
                <a:gd name="T0" fmla="*/ 34 w 37"/>
                <a:gd name="T1" fmla="*/ 0 h 38"/>
                <a:gd name="T2" fmla="*/ 34 w 37"/>
                <a:gd name="T3" fmla="*/ 0 h 38"/>
                <a:gd name="T4" fmla="*/ 36 w 37"/>
                <a:gd name="T5" fmla="*/ 15 h 38"/>
                <a:gd name="T6" fmla="*/ 37 w 37"/>
                <a:gd name="T7" fmla="*/ 24 h 38"/>
                <a:gd name="T8" fmla="*/ 30 w 37"/>
                <a:gd name="T9" fmla="*/ 29 h 38"/>
                <a:gd name="T10" fmla="*/ 18 w 37"/>
                <a:gd name="T11" fmla="*/ 38 h 38"/>
                <a:gd name="T12" fmla="*/ 0 w 37"/>
                <a:gd name="T13" fmla="*/ 14 h 38"/>
                <a:gd name="T14" fmla="*/ 12 w 37"/>
                <a:gd name="T15" fmla="*/ 5 h 38"/>
                <a:gd name="T16" fmla="*/ 21 w 37"/>
                <a:gd name="T17" fmla="*/ 17 h 38"/>
                <a:gd name="T18" fmla="*/ 6 w 37"/>
                <a:gd name="T19" fmla="*/ 18 h 38"/>
                <a:gd name="T20" fmla="*/ 4 w 37"/>
                <a:gd name="T21" fmla="*/ 3 h 38"/>
                <a:gd name="T22" fmla="*/ 34 w 37"/>
                <a:gd name="T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8">
                  <a:moveTo>
                    <a:pt x="34" y="0"/>
                  </a:moveTo>
                  <a:lnTo>
                    <a:pt x="34" y="0"/>
                  </a:lnTo>
                  <a:lnTo>
                    <a:pt x="36" y="15"/>
                  </a:lnTo>
                  <a:lnTo>
                    <a:pt x="37" y="24"/>
                  </a:lnTo>
                  <a:lnTo>
                    <a:pt x="30" y="29"/>
                  </a:lnTo>
                  <a:lnTo>
                    <a:pt x="18" y="38"/>
                  </a:lnTo>
                  <a:lnTo>
                    <a:pt x="0" y="14"/>
                  </a:lnTo>
                  <a:lnTo>
                    <a:pt x="12" y="5"/>
                  </a:lnTo>
                  <a:lnTo>
                    <a:pt x="21" y="17"/>
                  </a:lnTo>
                  <a:lnTo>
                    <a:pt x="6" y="18"/>
                  </a:lnTo>
                  <a:lnTo>
                    <a:pt x="4" y="3"/>
                  </a:lnTo>
                  <a:lnTo>
                    <a:pt x="34"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99" name="Freeform 204">
              <a:extLst>
                <a:ext uri="{FF2B5EF4-FFF2-40B4-BE49-F238E27FC236}">
                  <a16:creationId xmlns:a16="http://schemas.microsoft.com/office/drawing/2014/main" id="{A03D7DC0-995E-5E0B-3537-F008F592A0C9}"/>
                </a:ext>
              </a:extLst>
            </p:cNvPr>
            <p:cNvSpPr>
              <a:spLocks/>
            </p:cNvSpPr>
            <p:nvPr/>
          </p:nvSpPr>
          <p:spPr bwMode="auto">
            <a:xfrm>
              <a:off x="1691218" y="2142681"/>
              <a:ext cx="10244" cy="9873"/>
            </a:xfrm>
            <a:custGeom>
              <a:avLst/>
              <a:gdLst>
                <a:gd name="T0" fmla="*/ 29 w 41"/>
                <a:gd name="T1" fmla="*/ 37 h 38"/>
                <a:gd name="T2" fmla="*/ 29 w 41"/>
                <a:gd name="T3" fmla="*/ 37 h 38"/>
                <a:gd name="T4" fmla="*/ 15 w 41"/>
                <a:gd name="T5" fmla="*/ 31 h 38"/>
                <a:gd name="T6" fmla="*/ 21 w 41"/>
                <a:gd name="T7" fmla="*/ 17 h 38"/>
                <a:gd name="T8" fmla="*/ 30 w 41"/>
                <a:gd name="T9" fmla="*/ 29 h 38"/>
                <a:gd name="T10" fmla="*/ 18 w 41"/>
                <a:gd name="T11" fmla="*/ 38 h 38"/>
                <a:gd name="T12" fmla="*/ 0 w 41"/>
                <a:gd name="T13" fmla="*/ 14 h 38"/>
                <a:gd name="T14" fmla="*/ 13 w 41"/>
                <a:gd name="T15" fmla="*/ 5 h 38"/>
                <a:gd name="T16" fmla="*/ 20 w 41"/>
                <a:gd name="T17" fmla="*/ 0 h 38"/>
                <a:gd name="T18" fmla="*/ 27 w 41"/>
                <a:gd name="T19" fmla="*/ 3 h 38"/>
                <a:gd name="T20" fmla="*/ 41 w 41"/>
                <a:gd name="T21" fmla="*/ 9 h 38"/>
                <a:gd name="T22" fmla="*/ 29 w 41"/>
                <a:gd name="T23"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8">
                  <a:moveTo>
                    <a:pt x="29" y="37"/>
                  </a:moveTo>
                  <a:lnTo>
                    <a:pt x="29" y="37"/>
                  </a:lnTo>
                  <a:lnTo>
                    <a:pt x="15" y="31"/>
                  </a:lnTo>
                  <a:lnTo>
                    <a:pt x="21" y="17"/>
                  </a:lnTo>
                  <a:lnTo>
                    <a:pt x="30" y="29"/>
                  </a:lnTo>
                  <a:lnTo>
                    <a:pt x="18" y="38"/>
                  </a:lnTo>
                  <a:lnTo>
                    <a:pt x="0" y="14"/>
                  </a:lnTo>
                  <a:lnTo>
                    <a:pt x="13" y="5"/>
                  </a:lnTo>
                  <a:lnTo>
                    <a:pt x="20" y="0"/>
                  </a:lnTo>
                  <a:lnTo>
                    <a:pt x="27" y="3"/>
                  </a:lnTo>
                  <a:lnTo>
                    <a:pt x="41" y="9"/>
                  </a:lnTo>
                  <a:lnTo>
                    <a:pt x="29" y="3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00" name="Freeform 205">
              <a:extLst>
                <a:ext uri="{FF2B5EF4-FFF2-40B4-BE49-F238E27FC236}">
                  <a16:creationId xmlns:a16="http://schemas.microsoft.com/office/drawing/2014/main" id="{9D4BD2F3-1AEC-B0BD-B459-3B5A19A7FA81}"/>
                </a:ext>
              </a:extLst>
            </p:cNvPr>
            <p:cNvSpPr>
              <a:spLocks/>
            </p:cNvSpPr>
            <p:nvPr/>
          </p:nvSpPr>
          <p:spPr bwMode="auto">
            <a:xfrm>
              <a:off x="1362134" y="2065110"/>
              <a:ext cx="7683" cy="8462"/>
            </a:xfrm>
            <a:custGeom>
              <a:avLst/>
              <a:gdLst>
                <a:gd name="T0" fmla="*/ 0 w 34"/>
                <a:gd name="T1" fmla="*/ 4 h 34"/>
                <a:gd name="T2" fmla="*/ 0 w 34"/>
                <a:gd name="T3" fmla="*/ 4 h 34"/>
                <a:gd name="T4" fmla="*/ 15 w 34"/>
                <a:gd name="T5" fmla="*/ 4 h 34"/>
                <a:gd name="T6" fmla="*/ 15 w 34"/>
                <a:gd name="T7" fmla="*/ 19 h 34"/>
                <a:gd name="T8" fmla="*/ 1 w 34"/>
                <a:gd name="T9" fmla="*/ 14 h 34"/>
                <a:gd name="T10" fmla="*/ 6 w 34"/>
                <a:gd name="T11" fmla="*/ 0 h 34"/>
                <a:gd name="T12" fmla="*/ 34 w 34"/>
                <a:gd name="T13" fmla="*/ 9 h 34"/>
                <a:gd name="T14" fmla="*/ 30 w 34"/>
                <a:gd name="T15" fmla="*/ 23 h 34"/>
                <a:gd name="T16" fmla="*/ 26 w 34"/>
                <a:gd name="T17" fmla="*/ 34 h 34"/>
                <a:gd name="T18" fmla="*/ 15 w 34"/>
                <a:gd name="T19" fmla="*/ 34 h 34"/>
                <a:gd name="T20" fmla="*/ 0 w 34"/>
                <a:gd name="T21" fmla="*/ 34 h 34"/>
                <a:gd name="T22" fmla="*/ 0 w 34"/>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0" y="4"/>
                  </a:moveTo>
                  <a:lnTo>
                    <a:pt x="0" y="4"/>
                  </a:lnTo>
                  <a:lnTo>
                    <a:pt x="15" y="4"/>
                  </a:lnTo>
                  <a:lnTo>
                    <a:pt x="15" y="19"/>
                  </a:lnTo>
                  <a:lnTo>
                    <a:pt x="1" y="14"/>
                  </a:lnTo>
                  <a:lnTo>
                    <a:pt x="6" y="0"/>
                  </a:lnTo>
                  <a:lnTo>
                    <a:pt x="34" y="9"/>
                  </a:lnTo>
                  <a:lnTo>
                    <a:pt x="30" y="23"/>
                  </a:lnTo>
                  <a:lnTo>
                    <a:pt x="26" y="34"/>
                  </a:lnTo>
                  <a:lnTo>
                    <a:pt x="15" y="34"/>
                  </a:lnTo>
                  <a:lnTo>
                    <a:pt x="0" y="34"/>
                  </a:lnTo>
                  <a:lnTo>
                    <a:pt x="0"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01" name="Freeform 206">
              <a:extLst>
                <a:ext uri="{FF2B5EF4-FFF2-40B4-BE49-F238E27FC236}">
                  <a16:creationId xmlns:a16="http://schemas.microsoft.com/office/drawing/2014/main" id="{1DEB20B8-FF46-AB93-9C14-9563D26B6598}"/>
                </a:ext>
              </a:extLst>
            </p:cNvPr>
            <p:cNvSpPr>
              <a:spLocks/>
            </p:cNvSpPr>
            <p:nvPr/>
          </p:nvSpPr>
          <p:spPr bwMode="auto">
            <a:xfrm>
              <a:off x="1216158" y="2066521"/>
              <a:ext cx="7683" cy="8462"/>
            </a:xfrm>
            <a:custGeom>
              <a:avLst/>
              <a:gdLst>
                <a:gd name="T0" fmla="*/ 36 w 36"/>
                <a:gd name="T1" fmla="*/ 30 h 35"/>
                <a:gd name="T2" fmla="*/ 36 w 36"/>
                <a:gd name="T3" fmla="*/ 30 h 35"/>
                <a:gd name="T4" fmla="*/ 21 w 36"/>
                <a:gd name="T5" fmla="*/ 30 h 35"/>
                <a:gd name="T6" fmla="*/ 21 w 36"/>
                <a:gd name="T7" fmla="*/ 15 h 35"/>
                <a:gd name="T8" fmla="*/ 34 w 36"/>
                <a:gd name="T9" fmla="*/ 22 h 35"/>
                <a:gd name="T10" fmla="*/ 26 w 36"/>
                <a:gd name="T11" fmla="*/ 35 h 35"/>
                <a:gd name="T12" fmla="*/ 0 w 36"/>
                <a:gd name="T13" fmla="*/ 20 h 35"/>
                <a:gd name="T14" fmla="*/ 8 w 36"/>
                <a:gd name="T15" fmla="*/ 7 h 35"/>
                <a:gd name="T16" fmla="*/ 12 w 36"/>
                <a:gd name="T17" fmla="*/ 0 h 35"/>
                <a:gd name="T18" fmla="*/ 21 w 36"/>
                <a:gd name="T19" fmla="*/ 0 h 35"/>
                <a:gd name="T20" fmla="*/ 36 w 36"/>
                <a:gd name="T21" fmla="*/ 0 h 35"/>
                <a:gd name="T22" fmla="*/ 36 w 36"/>
                <a:gd name="T23"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5">
                  <a:moveTo>
                    <a:pt x="36" y="30"/>
                  </a:moveTo>
                  <a:lnTo>
                    <a:pt x="36" y="30"/>
                  </a:lnTo>
                  <a:lnTo>
                    <a:pt x="21" y="30"/>
                  </a:lnTo>
                  <a:lnTo>
                    <a:pt x="21" y="15"/>
                  </a:lnTo>
                  <a:lnTo>
                    <a:pt x="34" y="22"/>
                  </a:lnTo>
                  <a:lnTo>
                    <a:pt x="26" y="35"/>
                  </a:lnTo>
                  <a:lnTo>
                    <a:pt x="0" y="20"/>
                  </a:lnTo>
                  <a:lnTo>
                    <a:pt x="8" y="7"/>
                  </a:lnTo>
                  <a:lnTo>
                    <a:pt x="12" y="0"/>
                  </a:lnTo>
                  <a:lnTo>
                    <a:pt x="21" y="0"/>
                  </a:lnTo>
                  <a:lnTo>
                    <a:pt x="36" y="0"/>
                  </a:lnTo>
                  <a:lnTo>
                    <a:pt x="36" y="3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02" name="Freeform 207">
              <a:extLst>
                <a:ext uri="{FF2B5EF4-FFF2-40B4-BE49-F238E27FC236}">
                  <a16:creationId xmlns:a16="http://schemas.microsoft.com/office/drawing/2014/main" id="{C80E06B4-A909-3E1A-5799-28472916DC07}"/>
                </a:ext>
              </a:extLst>
            </p:cNvPr>
            <p:cNvSpPr>
              <a:spLocks/>
            </p:cNvSpPr>
            <p:nvPr/>
          </p:nvSpPr>
          <p:spPr bwMode="auto">
            <a:xfrm>
              <a:off x="885793" y="2142681"/>
              <a:ext cx="8964" cy="9873"/>
            </a:xfrm>
            <a:custGeom>
              <a:avLst/>
              <a:gdLst>
                <a:gd name="T0" fmla="*/ 23 w 41"/>
                <a:gd name="T1" fmla="*/ 38 h 38"/>
                <a:gd name="T2" fmla="*/ 23 w 41"/>
                <a:gd name="T3" fmla="*/ 38 h 38"/>
                <a:gd name="T4" fmla="*/ 11 w 41"/>
                <a:gd name="T5" fmla="*/ 29 h 38"/>
                <a:gd name="T6" fmla="*/ 20 w 41"/>
                <a:gd name="T7" fmla="*/ 17 h 38"/>
                <a:gd name="T8" fmla="*/ 26 w 41"/>
                <a:gd name="T9" fmla="*/ 31 h 38"/>
                <a:gd name="T10" fmla="*/ 12 w 41"/>
                <a:gd name="T11" fmla="*/ 37 h 38"/>
                <a:gd name="T12" fmla="*/ 0 w 41"/>
                <a:gd name="T13" fmla="*/ 9 h 38"/>
                <a:gd name="T14" fmla="*/ 14 w 41"/>
                <a:gd name="T15" fmla="*/ 3 h 38"/>
                <a:gd name="T16" fmla="*/ 22 w 41"/>
                <a:gd name="T17" fmla="*/ 0 h 38"/>
                <a:gd name="T18" fmla="*/ 29 w 41"/>
                <a:gd name="T19" fmla="*/ 5 h 38"/>
                <a:gd name="T20" fmla="*/ 41 w 41"/>
                <a:gd name="T21" fmla="*/ 14 h 38"/>
                <a:gd name="T22" fmla="*/ 23 w 41"/>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8">
                  <a:moveTo>
                    <a:pt x="23" y="38"/>
                  </a:moveTo>
                  <a:lnTo>
                    <a:pt x="23" y="38"/>
                  </a:lnTo>
                  <a:lnTo>
                    <a:pt x="11" y="29"/>
                  </a:lnTo>
                  <a:lnTo>
                    <a:pt x="20" y="17"/>
                  </a:lnTo>
                  <a:lnTo>
                    <a:pt x="26" y="31"/>
                  </a:lnTo>
                  <a:lnTo>
                    <a:pt x="12" y="37"/>
                  </a:lnTo>
                  <a:lnTo>
                    <a:pt x="0" y="9"/>
                  </a:lnTo>
                  <a:lnTo>
                    <a:pt x="14" y="3"/>
                  </a:lnTo>
                  <a:lnTo>
                    <a:pt x="22" y="0"/>
                  </a:lnTo>
                  <a:lnTo>
                    <a:pt x="29" y="5"/>
                  </a:lnTo>
                  <a:lnTo>
                    <a:pt x="41" y="14"/>
                  </a:lnTo>
                  <a:lnTo>
                    <a:pt x="23" y="3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03" name="Freeform 208">
              <a:extLst>
                <a:ext uri="{FF2B5EF4-FFF2-40B4-BE49-F238E27FC236}">
                  <a16:creationId xmlns:a16="http://schemas.microsoft.com/office/drawing/2014/main" id="{E73B0E6F-5949-377F-E5E1-D04E594925C2}"/>
                </a:ext>
              </a:extLst>
            </p:cNvPr>
            <p:cNvSpPr>
              <a:spLocks/>
            </p:cNvSpPr>
            <p:nvPr/>
          </p:nvSpPr>
          <p:spPr bwMode="auto">
            <a:xfrm>
              <a:off x="739817" y="2365519"/>
              <a:ext cx="8964" cy="9873"/>
            </a:xfrm>
            <a:custGeom>
              <a:avLst/>
              <a:gdLst>
                <a:gd name="T0" fmla="*/ 32 w 36"/>
                <a:gd name="T1" fmla="*/ 3 h 38"/>
                <a:gd name="T2" fmla="*/ 32 w 36"/>
                <a:gd name="T3" fmla="*/ 3 h 38"/>
                <a:gd name="T4" fmla="*/ 30 w 36"/>
                <a:gd name="T5" fmla="*/ 18 h 38"/>
                <a:gd name="T6" fmla="*/ 15 w 36"/>
                <a:gd name="T7" fmla="*/ 17 h 38"/>
                <a:gd name="T8" fmla="*/ 24 w 36"/>
                <a:gd name="T9" fmla="*/ 5 h 38"/>
                <a:gd name="T10" fmla="*/ 36 w 36"/>
                <a:gd name="T11" fmla="*/ 14 h 38"/>
                <a:gd name="T12" fmla="*/ 19 w 36"/>
                <a:gd name="T13" fmla="*/ 38 h 38"/>
                <a:gd name="T14" fmla="*/ 6 w 36"/>
                <a:gd name="T15" fmla="*/ 29 h 38"/>
                <a:gd name="T16" fmla="*/ 0 w 36"/>
                <a:gd name="T17" fmla="*/ 24 h 38"/>
                <a:gd name="T18" fmla="*/ 0 w 36"/>
                <a:gd name="T19" fmla="*/ 15 h 38"/>
                <a:gd name="T20" fmla="*/ 2 w 36"/>
                <a:gd name="T21" fmla="*/ 0 h 38"/>
                <a:gd name="T22" fmla="*/ 32 w 36"/>
                <a:gd name="T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8">
                  <a:moveTo>
                    <a:pt x="32" y="3"/>
                  </a:moveTo>
                  <a:lnTo>
                    <a:pt x="32" y="3"/>
                  </a:lnTo>
                  <a:lnTo>
                    <a:pt x="30" y="18"/>
                  </a:lnTo>
                  <a:lnTo>
                    <a:pt x="15" y="17"/>
                  </a:lnTo>
                  <a:lnTo>
                    <a:pt x="24" y="5"/>
                  </a:lnTo>
                  <a:lnTo>
                    <a:pt x="36" y="14"/>
                  </a:lnTo>
                  <a:lnTo>
                    <a:pt x="19" y="38"/>
                  </a:lnTo>
                  <a:lnTo>
                    <a:pt x="6" y="29"/>
                  </a:lnTo>
                  <a:lnTo>
                    <a:pt x="0" y="24"/>
                  </a:lnTo>
                  <a:lnTo>
                    <a:pt x="0" y="15"/>
                  </a:lnTo>
                  <a:lnTo>
                    <a:pt x="2" y="0"/>
                  </a:lnTo>
                  <a:lnTo>
                    <a:pt x="32" y="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04" name="Freeform 209">
              <a:extLst>
                <a:ext uri="{FF2B5EF4-FFF2-40B4-BE49-F238E27FC236}">
                  <a16:creationId xmlns:a16="http://schemas.microsoft.com/office/drawing/2014/main" id="{CCF06F7B-DC33-578F-99FA-A6A5A19284BD}"/>
                </a:ext>
              </a:extLst>
            </p:cNvPr>
            <p:cNvSpPr>
              <a:spLocks/>
            </p:cNvSpPr>
            <p:nvPr/>
          </p:nvSpPr>
          <p:spPr bwMode="auto">
            <a:xfrm>
              <a:off x="1824389" y="2206147"/>
              <a:ext cx="8964" cy="9873"/>
            </a:xfrm>
            <a:custGeom>
              <a:avLst/>
              <a:gdLst>
                <a:gd name="T0" fmla="*/ 12 w 36"/>
                <a:gd name="T1" fmla="*/ 0 h 36"/>
                <a:gd name="T2" fmla="*/ 12 w 36"/>
                <a:gd name="T3" fmla="*/ 0 h 36"/>
                <a:gd name="T4" fmla="*/ 26 w 36"/>
                <a:gd name="T5" fmla="*/ 6 h 36"/>
                <a:gd name="T6" fmla="*/ 34 w 36"/>
                <a:gd name="T7" fmla="*/ 10 h 36"/>
                <a:gd name="T8" fmla="*/ 35 w 36"/>
                <a:gd name="T9" fmla="*/ 18 h 36"/>
                <a:gd name="T10" fmla="*/ 36 w 36"/>
                <a:gd name="T11" fmla="*/ 33 h 36"/>
                <a:gd name="T12" fmla="*/ 6 w 36"/>
                <a:gd name="T13" fmla="*/ 36 h 36"/>
                <a:gd name="T14" fmla="*/ 5 w 36"/>
                <a:gd name="T15" fmla="*/ 21 h 36"/>
                <a:gd name="T16" fmla="*/ 20 w 36"/>
                <a:gd name="T17" fmla="*/ 20 h 36"/>
                <a:gd name="T18" fmla="*/ 14 w 36"/>
                <a:gd name="T19" fmla="*/ 34 h 36"/>
                <a:gd name="T20" fmla="*/ 0 w 36"/>
                <a:gd name="T21" fmla="*/ 28 h 36"/>
                <a:gd name="T22" fmla="*/ 12 w 36"/>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12" y="0"/>
                  </a:moveTo>
                  <a:lnTo>
                    <a:pt x="12" y="0"/>
                  </a:lnTo>
                  <a:lnTo>
                    <a:pt x="26" y="6"/>
                  </a:lnTo>
                  <a:lnTo>
                    <a:pt x="34" y="10"/>
                  </a:lnTo>
                  <a:lnTo>
                    <a:pt x="35" y="18"/>
                  </a:lnTo>
                  <a:lnTo>
                    <a:pt x="36" y="33"/>
                  </a:lnTo>
                  <a:lnTo>
                    <a:pt x="6" y="36"/>
                  </a:lnTo>
                  <a:lnTo>
                    <a:pt x="5" y="21"/>
                  </a:lnTo>
                  <a:lnTo>
                    <a:pt x="20" y="20"/>
                  </a:lnTo>
                  <a:lnTo>
                    <a:pt x="14" y="34"/>
                  </a:lnTo>
                  <a:lnTo>
                    <a:pt x="0" y="28"/>
                  </a:lnTo>
                  <a:lnTo>
                    <a:pt x="12"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05" name="Freeform 210">
              <a:extLst>
                <a:ext uri="{FF2B5EF4-FFF2-40B4-BE49-F238E27FC236}">
                  <a16:creationId xmlns:a16="http://schemas.microsoft.com/office/drawing/2014/main" id="{AA6DAEAB-6295-B5C0-88C5-372C8B179C4B}"/>
                </a:ext>
              </a:extLst>
            </p:cNvPr>
            <p:cNvSpPr>
              <a:spLocks/>
            </p:cNvSpPr>
            <p:nvPr/>
          </p:nvSpPr>
          <p:spPr bwMode="auto">
            <a:xfrm>
              <a:off x="1404389" y="1911381"/>
              <a:ext cx="10244" cy="11283"/>
            </a:xfrm>
            <a:custGeom>
              <a:avLst/>
              <a:gdLst>
                <a:gd name="T0" fmla="*/ 2 w 39"/>
                <a:gd name="T1" fmla="*/ 30 h 39"/>
                <a:gd name="T2" fmla="*/ 2 w 39"/>
                <a:gd name="T3" fmla="*/ 30 h 39"/>
                <a:gd name="T4" fmla="*/ 7 w 39"/>
                <a:gd name="T5" fmla="*/ 16 h 39"/>
                <a:gd name="T6" fmla="*/ 21 w 39"/>
                <a:gd name="T7" fmla="*/ 21 h 39"/>
                <a:gd name="T8" fmla="*/ 12 w 39"/>
                <a:gd name="T9" fmla="*/ 33 h 39"/>
                <a:gd name="T10" fmla="*/ 0 w 39"/>
                <a:gd name="T11" fmla="*/ 24 h 39"/>
                <a:gd name="T12" fmla="*/ 18 w 39"/>
                <a:gd name="T13" fmla="*/ 0 h 39"/>
                <a:gd name="T14" fmla="*/ 30 w 39"/>
                <a:gd name="T15" fmla="*/ 8 h 39"/>
                <a:gd name="T16" fmla="*/ 39 w 39"/>
                <a:gd name="T17" fmla="*/ 15 h 39"/>
                <a:gd name="T18" fmla="*/ 35 w 39"/>
                <a:gd name="T19" fmla="*/ 25 h 39"/>
                <a:gd name="T20" fmla="*/ 31 w 39"/>
                <a:gd name="T21" fmla="*/ 39 h 39"/>
                <a:gd name="T22" fmla="*/ 2 w 39"/>
                <a:gd name="T23"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9">
                  <a:moveTo>
                    <a:pt x="2" y="30"/>
                  </a:moveTo>
                  <a:lnTo>
                    <a:pt x="2" y="30"/>
                  </a:lnTo>
                  <a:lnTo>
                    <a:pt x="7" y="16"/>
                  </a:lnTo>
                  <a:lnTo>
                    <a:pt x="21" y="21"/>
                  </a:lnTo>
                  <a:lnTo>
                    <a:pt x="12" y="33"/>
                  </a:lnTo>
                  <a:lnTo>
                    <a:pt x="0" y="24"/>
                  </a:lnTo>
                  <a:lnTo>
                    <a:pt x="18" y="0"/>
                  </a:lnTo>
                  <a:lnTo>
                    <a:pt x="30" y="8"/>
                  </a:lnTo>
                  <a:lnTo>
                    <a:pt x="39" y="15"/>
                  </a:lnTo>
                  <a:lnTo>
                    <a:pt x="35" y="25"/>
                  </a:lnTo>
                  <a:lnTo>
                    <a:pt x="31" y="39"/>
                  </a:lnTo>
                  <a:lnTo>
                    <a:pt x="2" y="3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06" name="Freeform 211">
              <a:extLst>
                <a:ext uri="{FF2B5EF4-FFF2-40B4-BE49-F238E27FC236}">
                  <a16:creationId xmlns:a16="http://schemas.microsoft.com/office/drawing/2014/main" id="{986CEAC8-7756-25B4-C230-314B92473BB4}"/>
                </a:ext>
              </a:extLst>
            </p:cNvPr>
            <p:cNvSpPr>
              <a:spLocks/>
            </p:cNvSpPr>
            <p:nvPr/>
          </p:nvSpPr>
          <p:spPr bwMode="auto">
            <a:xfrm>
              <a:off x="1171341" y="1911381"/>
              <a:ext cx="10244" cy="11283"/>
            </a:xfrm>
            <a:custGeom>
              <a:avLst/>
              <a:gdLst>
                <a:gd name="T0" fmla="*/ 39 w 39"/>
                <a:gd name="T1" fmla="*/ 24 h 39"/>
                <a:gd name="T2" fmla="*/ 39 w 39"/>
                <a:gd name="T3" fmla="*/ 24 h 39"/>
                <a:gd name="T4" fmla="*/ 27 w 39"/>
                <a:gd name="T5" fmla="*/ 33 h 39"/>
                <a:gd name="T6" fmla="*/ 18 w 39"/>
                <a:gd name="T7" fmla="*/ 21 h 39"/>
                <a:gd name="T8" fmla="*/ 32 w 39"/>
                <a:gd name="T9" fmla="*/ 16 h 39"/>
                <a:gd name="T10" fmla="*/ 37 w 39"/>
                <a:gd name="T11" fmla="*/ 30 h 39"/>
                <a:gd name="T12" fmla="*/ 8 w 39"/>
                <a:gd name="T13" fmla="*/ 39 h 39"/>
                <a:gd name="T14" fmla="*/ 4 w 39"/>
                <a:gd name="T15" fmla="*/ 25 h 39"/>
                <a:gd name="T16" fmla="*/ 0 w 39"/>
                <a:gd name="T17" fmla="*/ 15 h 39"/>
                <a:gd name="T18" fmla="*/ 9 w 39"/>
                <a:gd name="T19" fmla="*/ 8 h 39"/>
                <a:gd name="T20" fmla="*/ 21 w 39"/>
                <a:gd name="T21" fmla="*/ 0 h 39"/>
                <a:gd name="T22" fmla="*/ 39 w 39"/>
                <a:gd name="T23"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9">
                  <a:moveTo>
                    <a:pt x="39" y="24"/>
                  </a:moveTo>
                  <a:lnTo>
                    <a:pt x="39" y="24"/>
                  </a:lnTo>
                  <a:lnTo>
                    <a:pt x="27" y="33"/>
                  </a:lnTo>
                  <a:lnTo>
                    <a:pt x="18" y="21"/>
                  </a:lnTo>
                  <a:lnTo>
                    <a:pt x="32" y="16"/>
                  </a:lnTo>
                  <a:lnTo>
                    <a:pt x="37" y="30"/>
                  </a:lnTo>
                  <a:lnTo>
                    <a:pt x="8" y="39"/>
                  </a:lnTo>
                  <a:lnTo>
                    <a:pt x="4" y="25"/>
                  </a:lnTo>
                  <a:lnTo>
                    <a:pt x="0" y="15"/>
                  </a:lnTo>
                  <a:lnTo>
                    <a:pt x="9" y="8"/>
                  </a:lnTo>
                  <a:lnTo>
                    <a:pt x="21" y="0"/>
                  </a:lnTo>
                  <a:lnTo>
                    <a:pt x="39" y="2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07" name="Freeform 212">
              <a:extLst>
                <a:ext uri="{FF2B5EF4-FFF2-40B4-BE49-F238E27FC236}">
                  <a16:creationId xmlns:a16="http://schemas.microsoft.com/office/drawing/2014/main" id="{25809427-F791-4176-D2A7-B944DBF97883}"/>
                </a:ext>
              </a:extLst>
            </p:cNvPr>
            <p:cNvSpPr>
              <a:spLocks/>
            </p:cNvSpPr>
            <p:nvPr/>
          </p:nvSpPr>
          <p:spPr bwMode="auto">
            <a:xfrm>
              <a:off x="755183" y="2206147"/>
              <a:ext cx="8964" cy="9873"/>
            </a:xfrm>
            <a:custGeom>
              <a:avLst/>
              <a:gdLst>
                <a:gd name="T0" fmla="*/ 0 w 36"/>
                <a:gd name="T1" fmla="*/ 33 h 36"/>
                <a:gd name="T2" fmla="*/ 0 w 36"/>
                <a:gd name="T3" fmla="*/ 33 h 36"/>
                <a:gd name="T4" fmla="*/ 1 w 36"/>
                <a:gd name="T5" fmla="*/ 18 h 36"/>
                <a:gd name="T6" fmla="*/ 2 w 36"/>
                <a:gd name="T7" fmla="*/ 10 h 36"/>
                <a:gd name="T8" fmla="*/ 10 w 36"/>
                <a:gd name="T9" fmla="*/ 6 h 36"/>
                <a:gd name="T10" fmla="*/ 24 w 36"/>
                <a:gd name="T11" fmla="*/ 0 h 36"/>
                <a:gd name="T12" fmla="*/ 36 w 36"/>
                <a:gd name="T13" fmla="*/ 27 h 36"/>
                <a:gd name="T14" fmla="*/ 22 w 36"/>
                <a:gd name="T15" fmla="*/ 34 h 36"/>
                <a:gd name="T16" fmla="*/ 16 w 36"/>
                <a:gd name="T17" fmla="*/ 20 h 36"/>
                <a:gd name="T18" fmla="*/ 31 w 36"/>
                <a:gd name="T19" fmla="*/ 21 h 36"/>
                <a:gd name="T20" fmla="*/ 30 w 36"/>
                <a:gd name="T21" fmla="*/ 36 h 36"/>
                <a:gd name="T22" fmla="*/ 0 w 36"/>
                <a:gd name="T23"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0" y="33"/>
                  </a:moveTo>
                  <a:lnTo>
                    <a:pt x="0" y="33"/>
                  </a:lnTo>
                  <a:lnTo>
                    <a:pt x="1" y="18"/>
                  </a:lnTo>
                  <a:lnTo>
                    <a:pt x="2" y="10"/>
                  </a:lnTo>
                  <a:lnTo>
                    <a:pt x="10" y="6"/>
                  </a:lnTo>
                  <a:lnTo>
                    <a:pt x="24" y="0"/>
                  </a:lnTo>
                  <a:lnTo>
                    <a:pt x="36" y="27"/>
                  </a:lnTo>
                  <a:lnTo>
                    <a:pt x="22" y="34"/>
                  </a:lnTo>
                  <a:lnTo>
                    <a:pt x="16" y="20"/>
                  </a:lnTo>
                  <a:lnTo>
                    <a:pt x="31" y="21"/>
                  </a:lnTo>
                  <a:lnTo>
                    <a:pt x="30" y="36"/>
                  </a:lnTo>
                  <a:lnTo>
                    <a:pt x="0" y="3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08" name="Freeform 213">
              <a:extLst>
                <a:ext uri="{FF2B5EF4-FFF2-40B4-BE49-F238E27FC236}">
                  <a16:creationId xmlns:a16="http://schemas.microsoft.com/office/drawing/2014/main" id="{875FF0A0-567E-72C1-9B73-006F41F2A647}"/>
                </a:ext>
              </a:extLst>
            </p:cNvPr>
            <p:cNvSpPr>
              <a:spLocks/>
            </p:cNvSpPr>
            <p:nvPr/>
          </p:nvSpPr>
          <p:spPr bwMode="auto">
            <a:xfrm>
              <a:off x="1264817" y="1783037"/>
              <a:ext cx="57622" cy="80391"/>
            </a:xfrm>
            <a:custGeom>
              <a:avLst/>
              <a:gdLst>
                <a:gd name="T0" fmla="*/ 0 w 237"/>
                <a:gd name="T1" fmla="*/ 300 h 300"/>
                <a:gd name="T2" fmla="*/ 0 w 237"/>
                <a:gd name="T3" fmla="*/ 0 h 300"/>
                <a:gd name="T4" fmla="*/ 41 w 237"/>
                <a:gd name="T5" fmla="*/ 0 h 300"/>
                <a:gd name="T6" fmla="*/ 199 w 237"/>
                <a:gd name="T7" fmla="*/ 236 h 300"/>
                <a:gd name="T8" fmla="*/ 199 w 237"/>
                <a:gd name="T9" fmla="*/ 0 h 300"/>
                <a:gd name="T10" fmla="*/ 237 w 237"/>
                <a:gd name="T11" fmla="*/ 0 h 300"/>
                <a:gd name="T12" fmla="*/ 237 w 237"/>
                <a:gd name="T13" fmla="*/ 300 h 300"/>
                <a:gd name="T14" fmla="*/ 196 w 237"/>
                <a:gd name="T15" fmla="*/ 300 h 300"/>
                <a:gd name="T16" fmla="*/ 38 w 237"/>
                <a:gd name="T17" fmla="*/ 64 h 300"/>
                <a:gd name="T18" fmla="*/ 38 w 237"/>
                <a:gd name="T19" fmla="*/ 300 h 300"/>
                <a:gd name="T20" fmla="*/ 0 w 237"/>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300">
                  <a:moveTo>
                    <a:pt x="0" y="300"/>
                  </a:moveTo>
                  <a:lnTo>
                    <a:pt x="0" y="0"/>
                  </a:lnTo>
                  <a:lnTo>
                    <a:pt x="41" y="0"/>
                  </a:lnTo>
                  <a:lnTo>
                    <a:pt x="199" y="236"/>
                  </a:lnTo>
                  <a:lnTo>
                    <a:pt x="199" y="0"/>
                  </a:lnTo>
                  <a:lnTo>
                    <a:pt x="237" y="0"/>
                  </a:lnTo>
                  <a:lnTo>
                    <a:pt x="237" y="300"/>
                  </a:lnTo>
                  <a:lnTo>
                    <a:pt x="196" y="300"/>
                  </a:lnTo>
                  <a:lnTo>
                    <a:pt x="38" y="64"/>
                  </a:lnTo>
                  <a:lnTo>
                    <a:pt x="38" y="300"/>
                  </a:lnTo>
                  <a:lnTo>
                    <a:pt x="0" y="30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09" name="Freeform 214">
              <a:extLst>
                <a:ext uri="{FF2B5EF4-FFF2-40B4-BE49-F238E27FC236}">
                  <a16:creationId xmlns:a16="http://schemas.microsoft.com/office/drawing/2014/main" id="{F332C873-CE38-8131-22F9-8EF3F2CD5738}"/>
                </a:ext>
              </a:extLst>
            </p:cNvPr>
            <p:cNvSpPr>
              <a:spLocks/>
            </p:cNvSpPr>
            <p:nvPr/>
          </p:nvSpPr>
          <p:spPr bwMode="auto">
            <a:xfrm>
              <a:off x="1264817" y="1671932"/>
              <a:ext cx="57622" cy="78981"/>
            </a:xfrm>
            <a:custGeom>
              <a:avLst/>
              <a:gdLst>
                <a:gd name="T0" fmla="*/ 0 w 235"/>
                <a:gd name="T1" fmla="*/ 301 h 301"/>
                <a:gd name="T2" fmla="*/ 0 w 235"/>
                <a:gd name="T3" fmla="*/ 0 h 301"/>
                <a:gd name="T4" fmla="*/ 39 w 235"/>
                <a:gd name="T5" fmla="*/ 0 h 301"/>
                <a:gd name="T6" fmla="*/ 39 w 235"/>
                <a:gd name="T7" fmla="*/ 124 h 301"/>
                <a:gd name="T8" fmla="*/ 196 w 235"/>
                <a:gd name="T9" fmla="*/ 124 h 301"/>
                <a:gd name="T10" fmla="*/ 196 w 235"/>
                <a:gd name="T11" fmla="*/ 0 h 301"/>
                <a:gd name="T12" fmla="*/ 235 w 235"/>
                <a:gd name="T13" fmla="*/ 0 h 301"/>
                <a:gd name="T14" fmla="*/ 235 w 235"/>
                <a:gd name="T15" fmla="*/ 301 h 301"/>
                <a:gd name="T16" fmla="*/ 196 w 235"/>
                <a:gd name="T17" fmla="*/ 301 h 301"/>
                <a:gd name="T18" fmla="*/ 196 w 235"/>
                <a:gd name="T19" fmla="*/ 159 h 301"/>
                <a:gd name="T20" fmla="*/ 39 w 235"/>
                <a:gd name="T21" fmla="*/ 159 h 301"/>
                <a:gd name="T22" fmla="*/ 39 w 235"/>
                <a:gd name="T23" fmla="*/ 301 h 301"/>
                <a:gd name="T24" fmla="*/ 0 w 235"/>
                <a:gd name="T2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301">
                  <a:moveTo>
                    <a:pt x="0" y="301"/>
                  </a:moveTo>
                  <a:lnTo>
                    <a:pt x="0" y="0"/>
                  </a:lnTo>
                  <a:lnTo>
                    <a:pt x="39" y="0"/>
                  </a:lnTo>
                  <a:lnTo>
                    <a:pt x="39" y="124"/>
                  </a:lnTo>
                  <a:lnTo>
                    <a:pt x="196" y="124"/>
                  </a:lnTo>
                  <a:lnTo>
                    <a:pt x="196" y="0"/>
                  </a:lnTo>
                  <a:lnTo>
                    <a:pt x="235" y="0"/>
                  </a:lnTo>
                  <a:lnTo>
                    <a:pt x="235" y="301"/>
                  </a:lnTo>
                  <a:lnTo>
                    <a:pt x="196" y="301"/>
                  </a:lnTo>
                  <a:lnTo>
                    <a:pt x="196" y="159"/>
                  </a:lnTo>
                  <a:lnTo>
                    <a:pt x="39" y="159"/>
                  </a:lnTo>
                  <a:lnTo>
                    <a:pt x="39" y="301"/>
                  </a:lnTo>
                  <a:lnTo>
                    <a:pt x="0" y="30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10" name="Freeform 215">
              <a:extLst>
                <a:ext uri="{FF2B5EF4-FFF2-40B4-BE49-F238E27FC236}">
                  <a16:creationId xmlns:a16="http://schemas.microsoft.com/office/drawing/2014/main" id="{FCB74EC7-7239-8D32-4382-BD426D7FD970}"/>
                </a:ext>
              </a:extLst>
            </p:cNvPr>
            <p:cNvSpPr>
              <a:spLocks noEditPoints="1"/>
            </p:cNvSpPr>
            <p:nvPr/>
          </p:nvSpPr>
          <p:spPr bwMode="auto">
            <a:xfrm>
              <a:off x="1004878" y="1826759"/>
              <a:ext cx="69146" cy="83212"/>
            </a:xfrm>
            <a:custGeom>
              <a:avLst/>
              <a:gdLst>
                <a:gd name="T0" fmla="*/ 0 w 288"/>
                <a:gd name="T1" fmla="*/ 159 h 311"/>
                <a:gd name="T2" fmla="*/ 40 w 288"/>
                <a:gd name="T3" fmla="*/ 42 h 311"/>
                <a:gd name="T4" fmla="*/ 144 w 288"/>
                <a:gd name="T5" fmla="*/ 0 h 311"/>
                <a:gd name="T6" fmla="*/ 219 w 288"/>
                <a:gd name="T7" fmla="*/ 20 h 311"/>
                <a:gd name="T8" fmla="*/ 270 w 288"/>
                <a:gd name="T9" fmla="*/ 75 h 311"/>
                <a:gd name="T10" fmla="*/ 288 w 288"/>
                <a:gd name="T11" fmla="*/ 156 h 311"/>
                <a:gd name="T12" fmla="*/ 269 w 288"/>
                <a:gd name="T13" fmla="*/ 238 h 311"/>
                <a:gd name="T14" fmla="*/ 217 w 288"/>
                <a:gd name="T15" fmla="*/ 293 h 311"/>
                <a:gd name="T16" fmla="*/ 144 w 288"/>
                <a:gd name="T17" fmla="*/ 311 h 311"/>
                <a:gd name="T18" fmla="*/ 68 w 288"/>
                <a:gd name="T19" fmla="*/ 290 h 311"/>
                <a:gd name="T20" fmla="*/ 17 w 288"/>
                <a:gd name="T21" fmla="*/ 234 h 311"/>
                <a:gd name="T22" fmla="*/ 0 w 288"/>
                <a:gd name="T23" fmla="*/ 159 h 311"/>
                <a:gd name="T24" fmla="*/ 41 w 288"/>
                <a:gd name="T25" fmla="*/ 160 h 311"/>
                <a:gd name="T26" fmla="*/ 70 w 288"/>
                <a:gd name="T27" fmla="*/ 246 h 311"/>
                <a:gd name="T28" fmla="*/ 144 w 288"/>
                <a:gd name="T29" fmla="*/ 277 h 311"/>
                <a:gd name="T30" fmla="*/ 217 w 288"/>
                <a:gd name="T31" fmla="*/ 245 h 311"/>
                <a:gd name="T32" fmla="*/ 246 w 288"/>
                <a:gd name="T33" fmla="*/ 156 h 311"/>
                <a:gd name="T34" fmla="*/ 234 w 288"/>
                <a:gd name="T35" fmla="*/ 91 h 311"/>
                <a:gd name="T36" fmla="*/ 198 w 288"/>
                <a:gd name="T37" fmla="*/ 49 h 311"/>
                <a:gd name="T38" fmla="*/ 144 w 288"/>
                <a:gd name="T39" fmla="*/ 34 h 311"/>
                <a:gd name="T40" fmla="*/ 71 w 288"/>
                <a:gd name="T41" fmla="*/ 63 h 311"/>
                <a:gd name="T42" fmla="*/ 41 w 288"/>
                <a:gd name="T43" fmla="*/ 16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311">
                  <a:moveTo>
                    <a:pt x="0" y="159"/>
                  </a:moveTo>
                  <a:cubicBezTo>
                    <a:pt x="0" y="109"/>
                    <a:pt x="13" y="70"/>
                    <a:pt x="40" y="42"/>
                  </a:cubicBezTo>
                  <a:cubicBezTo>
                    <a:pt x="67" y="14"/>
                    <a:pt x="101" y="0"/>
                    <a:pt x="144" y="0"/>
                  </a:cubicBezTo>
                  <a:cubicBezTo>
                    <a:pt x="171" y="0"/>
                    <a:pt x="196" y="6"/>
                    <a:pt x="219" y="20"/>
                  </a:cubicBezTo>
                  <a:cubicBezTo>
                    <a:pt x="241" y="33"/>
                    <a:pt x="258" y="51"/>
                    <a:pt x="270" y="75"/>
                  </a:cubicBezTo>
                  <a:cubicBezTo>
                    <a:pt x="282" y="99"/>
                    <a:pt x="288" y="126"/>
                    <a:pt x="288" y="156"/>
                  </a:cubicBezTo>
                  <a:cubicBezTo>
                    <a:pt x="288" y="186"/>
                    <a:pt x="281" y="214"/>
                    <a:pt x="269" y="238"/>
                  </a:cubicBezTo>
                  <a:cubicBezTo>
                    <a:pt x="257" y="262"/>
                    <a:pt x="239" y="280"/>
                    <a:pt x="217" y="293"/>
                  </a:cubicBezTo>
                  <a:cubicBezTo>
                    <a:pt x="194" y="305"/>
                    <a:pt x="170" y="311"/>
                    <a:pt x="144" y="311"/>
                  </a:cubicBezTo>
                  <a:cubicBezTo>
                    <a:pt x="115" y="311"/>
                    <a:pt x="90" y="304"/>
                    <a:pt x="68" y="290"/>
                  </a:cubicBezTo>
                  <a:cubicBezTo>
                    <a:pt x="45" y="276"/>
                    <a:pt x="29" y="258"/>
                    <a:pt x="17" y="234"/>
                  </a:cubicBezTo>
                  <a:cubicBezTo>
                    <a:pt x="5" y="211"/>
                    <a:pt x="0" y="186"/>
                    <a:pt x="0" y="159"/>
                  </a:cubicBezTo>
                  <a:close/>
                  <a:moveTo>
                    <a:pt x="41" y="160"/>
                  </a:moveTo>
                  <a:cubicBezTo>
                    <a:pt x="41" y="196"/>
                    <a:pt x="51" y="225"/>
                    <a:pt x="70" y="246"/>
                  </a:cubicBezTo>
                  <a:cubicBezTo>
                    <a:pt x="90" y="266"/>
                    <a:pt x="114" y="277"/>
                    <a:pt x="144" y="277"/>
                  </a:cubicBezTo>
                  <a:cubicBezTo>
                    <a:pt x="173" y="277"/>
                    <a:pt x="198" y="266"/>
                    <a:pt x="217" y="245"/>
                  </a:cubicBezTo>
                  <a:cubicBezTo>
                    <a:pt x="237" y="224"/>
                    <a:pt x="246" y="194"/>
                    <a:pt x="246" y="156"/>
                  </a:cubicBezTo>
                  <a:cubicBezTo>
                    <a:pt x="246" y="131"/>
                    <a:pt x="242" y="110"/>
                    <a:pt x="234" y="91"/>
                  </a:cubicBezTo>
                  <a:cubicBezTo>
                    <a:pt x="225" y="73"/>
                    <a:pt x="213" y="59"/>
                    <a:pt x="198" y="49"/>
                  </a:cubicBezTo>
                  <a:cubicBezTo>
                    <a:pt x="182" y="39"/>
                    <a:pt x="164" y="34"/>
                    <a:pt x="144" y="34"/>
                  </a:cubicBezTo>
                  <a:cubicBezTo>
                    <a:pt x="116" y="34"/>
                    <a:pt x="92" y="43"/>
                    <a:pt x="71" y="63"/>
                  </a:cubicBezTo>
                  <a:cubicBezTo>
                    <a:pt x="51" y="82"/>
                    <a:pt x="41" y="115"/>
                    <a:pt x="41" y="16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grpSp>
      <p:grpSp>
        <p:nvGrpSpPr>
          <p:cNvPr id="111" name="Group 218">
            <a:extLst>
              <a:ext uri="{FF2B5EF4-FFF2-40B4-BE49-F238E27FC236}">
                <a16:creationId xmlns:a16="http://schemas.microsoft.com/office/drawing/2014/main" id="{99FDF6FC-1A5E-FF4B-B341-9BE4D78C7E00}"/>
              </a:ext>
            </a:extLst>
          </p:cNvPr>
          <p:cNvGrpSpPr>
            <a:grpSpLocks noChangeAspect="1"/>
          </p:cNvGrpSpPr>
          <p:nvPr/>
        </p:nvGrpSpPr>
        <p:grpSpPr bwMode="auto">
          <a:xfrm>
            <a:off x="6606144" y="829263"/>
            <a:ext cx="1194695" cy="1775626"/>
            <a:chOff x="2238" y="1076"/>
            <a:chExt cx="933" cy="1259"/>
          </a:xfrm>
          <a:solidFill>
            <a:schemeClr val="tx1"/>
          </a:solidFill>
        </p:grpSpPr>
        <p:sp>
          <p:nvSpPr>
            <p:cNvPr id="112" name="Freeform 219">
              <a:extLst>
                <a:ext uri="{FF2B5EF4-FFF2-40B4-BE49-F238E27FC236}">
                  <a16:creationId xmlns:a16="http://schemas.microsoft.com/office/drawing/2014/main" id="{0E1FB1C8-D2F6-2C4B-1752-34AC74C101DA}"/>
                </a:ext>
              </a:extLst>
            </p:cNvPr>
            <p:cNvSpPr>
              <a:spLocks/>
            </p:cNvSpPr>
            <p:nvPr/>
          </p:nvSpPr>
          <p:spPr bwMode="auto">
            <a:xfrm>
              <a:off x="2471" y="1969"/>
              <a:ext cx="33" cy="82"/>
            </a:xfrm>
            <a:custGeom>
              <a:avLst/>
              <a:gdLst>
                <a:gd name="T0" fmla="*/ 29 w 167"/>
                <a:gd name="T1" fmla="*/ 0 h 408"/>
                <a:gd name="T2" fmla="*/ 29 w 167"/>
                <a:gd name="T3" fmla="*/ 0 h 408"/>
                <a:gd name="T4" fmla="*/ 167 w 167"/>
                <a:gd name="T5" fmla="*/ 398 h 408"/>
                <a:gd name="T6" fmla="*/ 138 w 167"/>
                <a:gd name="T7" fmla="*/ 408 h 408"/>
                <a:gd name="T8" fmla="*/ 0 w 167"/>
                <a:gd name="T9" fmla="*/ 10 h 408"/>
                <a:gd name="T10" fmla="*/ 29 w 167"/>
                <a:gd name="T11" fmla="*/ 0 h 408"/>
              </a:gdLst>
              <a:ahLst/>
              <a:cxnLst>
                <a:cxn ang="0">
                  <a:pos x="T0" y="T1"/>
                </a:cxn>
                <a:cxn ang="0">
                  <a:pos x="T2" y="T3"/>
                </a:cxn>
                <a:cxn ang="0">
                  <a:pos x="T4" y="T5"/>
                </a:cxn>
                <a:cxn ang="0">
                  <a:pos x="T6" y="T7"/>
                </a:cxn>
                <a:cxn ang="0">
                  <a:pos x="T8" y="T9"/>
                </a:cxn>
                <a:cxn ang="0">
                  <a:pos x="T10" y="T11"/>
                </a:cxn>
              </a:cxnLst>
              <a:rect l="0" t="0" r="r" b="b"/>
              <a:pathLst>
                <a:path w="167" h="408">
                  <a:moveTo>
                    <a:pt x="29" y="0"/>
                  </a:moveTo>
                  <a:lnTo>
                    <a:pt x="29" y="0"/>
                  </a:lnTo>
                  <a:lnTo>
                    <a:pt x="167" y="398"/>
                  </a:lnTo>
                  <a:lnTo>
                    <a:pt x="138" y="408"/>
                  </a:lnTo>
                  <a:lnTo>
                    <a:pt x="0" y="10"/>
                  </a:lnTo>
                  <a:lnTo>
                    <a:pt x="29"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13" name="Freeform 220">
              <a:extLst>
                <a:ext uri="{FF2B5EF4-FFF2-40B4-BE49-F238E27FC236}">
                  <a16:creationId xmlns:a16="http://schemas.microsoft.com/office/drawing/2014/main" id="{85D2600A-4CD2-6E8E-C12F-C56431600A96}"/>
                </a:ext>
              </a:extLst>
            </p:cNvPr>
            <p:cNvSpPr>
              <a:spLocks/>
            </p:cNvSpPr>
            <p:nvPr/>
          </p:nvSpPr>
          <p:spPr bwMode="auto">
            <a:xfrm>
              <a:off x="2499" y="1960"/>
              <a:ext cx="33" cy="81"/>
            </a:xfrm>
            <a:custGeom>
              <a:avLst/>
              <a:gdLst>
                <a:gd name="T0" fmla="*/ 28 w 166"/>
                <a:gd name="T1" fmla="*/ 0 h 406"/>
                <a:gd name="T2" fmla="*/ 28 w 166"/>
                <a:gd name="T3" fmla="*/ 0 h 406"/>
                <a:gd name="T4" fmla="*/ 166 w 166"/>
                <a:gd name="T5" fmla="*/ 396 h 406"/>
                <a:gd name="T6" fmla="*/ 138 w 166"/>
                <a:gd name="T7" fmla="*/ 406 h 406"/>
                <a:gd name="T8" fmla="*/ 0 w 166"/>
                <a:gd name="T9" fmla="*/ 10 h 406"/>
                <a:gd name="T10" fmla="*/ 28 w 166"/>
                <a:gd name="T11" fmla="*/ 0 h 406"/>
              </a:gdLst>
              <a:ahLst/>
              <a:cxnLst>
                <a:cxn ang="0">
                  <a:pos x="T0" y="T1"/>
                </a:cxn>
                <a:cxn ang="0">
                  <a:pos x="T2" y="T3"/>
                </a:cxn>
                <a:cxn ang="0">
                  <a:pos x="T4" y="T5"/>
                </a:cxn>
                <a:cxn ang="0">
                  <a:pos x="T6" y="T7"/>
                </a:cxn>
                <a:cxn ang="0">
                  <a:pos x="T8" y="T9"/>
                </a:cxn>
                <a:cxn ang="0">
                  <a:pos x="T10" y="T11"/>
                </a:cxn>
              </a:cxnLst>
              <a:rect l="0" t="0" r="r" b="b"/>
              <a:pathLst>
                <a:path w="166" h="406">
                  <a:moveTo>
                    <a:pt x="28" y="0"/>
                  </a:moveTo>
                  <a:lnTo>
                    <a:pt x="28" y="0"/>
                  </a:lnTo>
                  <a:lnTo>
                    <a:pt x="166" y="396"/>
                  </a:lnTo>
                  <a:lnTo>
                    <a:pt x="138" y="406"/>
                  </a:lnTo>
                  <a:lnTo>
                    <a:pt x="0" y="10"/>
                  </a:lnTo>
                  <a:lnTo>
                    <a:pt x="28"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14" name="Freeform 221">
              <a:extLst>
                <a:ext uri="{FF2B5EF4-FFF2-40B4-BE49-F238E27FC236}">
                  <a16:creationId xmlns:a16="http://schemas.microsoft.com/office/drawing/2014/main" id="{41A7816F-89AE-9947-5F33-DEC0D0E6E67C}"/>
                </a:ext>
              </a:extLst>
            </p:cNvPr>
            <p:cNvSpPr>
              <a:spLocks/>
            </p:cNvSpPr>
            <p:nvPr/>
          </p:nvSpPr>
          <p:spPr bwMode="auto">
            <a:xfrm>
              <a:off x="2434" y="2035"/>
              <a:ext cx="81" cy="95"/>
            </a:xfrm>
            <a:custGeom>
              <a:avLst/>
              <a:gdLst>
                <a:gd name="T0" fmla="*/ 405 w 405"/>
                <a:gd name="T1" fmla="*/ 19 h 471"/>
                <a:gd name="T2" fmla="*/ 405 w 405"/>
                <a:gd name="T3" fmla="*/ 19 h 471"/>
                <a:gd name="T4" fmla="*/ 23 w 405"/>
                <a:gd name="T5" fmla="*/ 471 h 471"/>
                <a:gd name="T6" fmla="*/ 0 w 405"/>
                <a:gd name="T7" fmla="*/ 451 h 471"/>
                <a:gd name="T8" fmla="*/ 383 w 405"/>
                <a:gd name="T9" fmla="*/ 0 h 471"/>
                <a:gd name="T10" fmla="*/ 405 w 405"/>
                <a:gd name="T11" fmla="*/ 19 h 471"/>
              </a:gdLst>
              <a:ahLst/>
              <a:cxnLst>
                <a:cxn ang="0">
                  <a:pos x="T0" y="T1"/>
                </a:cxn>
                <a:cxn ang="0">
                  <a:pos x="T2" y="T3"/>
                </a:cxn>
                <a:cxn ang="0">
                  <a:pos x="T4" y="T5"/>
                </a:cxn>
                <a:cxn ang="0">
                  <a:pos x="T6" y="T7"/>
                </a:cxn>
                <a:cxn ang="0">
                  <a:pos x="T8" y="T9"/>
                </a:cxn>
                <a:cxn ang="0">
                  <a:pos x="T10" y="T11"/>
                </a:cxn>
              </a:cxnLst>
              <a:rect l="0" t="0" r="r" b="b"/>
              <a:pathLst>
                <a:path w="405" h="471">
                  <a:moveTo>
                    <a:pt x="405" y="19"/>
                  </a:moveTo>
                  <a:lnTo>
                    <a:pt x="405" y="19"/>
                  </a:lnTo>
                  <a:lnTo>
                    <a:pt x="23" y="471"/>
                  </a:lnTo>
                  <a:lnTo>
                    <a:pt x="0" y="451"/>
                  </a:lnTo>
                  <a:lnTo>
                    <a:pt x="383" y="0"/>
                  </a:lnTo>
                  <a:lnTo>
                    <a:pt x="405" y="19"/>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15" name="Freeform 222">
              <a:extLst>
                <a:ext uri="{FF2B5EF4-FFF2-40B4-BE49-F238E27FC236}">
                  <a16:creationId xmlns:a16="http://schemas.microsoft.com/office/drawing/2014/main" id="{A7EA335E-7EDC-C179-9AC8-3A03E10245C9}"/>
                </a:ext>
              </a:extLst>
            </p:cNvPr>
            <p:cNvSpPr>
              <a:spLocks/>
            </p:cNvSpPr>
            <p:nvPr/>
          </p:nvSpPr>
          <p:spPr bwMode="auto">
            <a:xfrm>
              <a:off x="2512" y="2034"/>
              <a:ext cx="83" cy="21"/>
            </a:xfrm>
            <a:custGeom>
              <a:avLst/>
              <a:gdLst>
                <a:gd name="T0" fmla="*/ 6 w 416"/>
                <a:gd name="T1" fmla="*/ 0 h 105"/>
                <a:gd name="T2" fmla="*/ 6 w 416"/>
                <a:gd name="T3" fmla="*/ 0 h 105"/>
                <a:gd name="T4" fmla="*/ 416 w 416"/>
                <a:gd name="T5" fmla="*/ 76 h 105"/>
                <a:gd name="T6" fmla="*/ 411 w 416"/>
                <a:gd name="T7" fmla="*/ 105 h 105"/>
                <a:gd name="T8" fmla="*/ 0 w 416"/>
                <a:gd name="T9" fmla="*/ 29 h 105"/>
                <a:gd name="T10" fmla="*/ 6 w 416"/>
                <a:gd name="T11" fmla="*/ 0 h 105"/>
              </a:gdLst>
              <a:ahLst/>
              <a:cxnLst>
                <a:cxn ang="0">
                  <a:pos x="T0" y="T1"/>
                </a:cxn>
                <a:cxn ang="0">
                  <a:pos x="T2" y="T3"/>
                </a:cxn>
                <a:cxn ang="0">
                  <a:pos x="T4" y="T5"/>
                </a:cxn>
                <a:cxn ang="0">
                  <a:pos x="T6" y="T7"/>
                </a:cxn>
                <a:cxn ang="0">
                  <a:pos x="T8" y="T9"/>
                </a:cxn>
                <a:cxn ang="0">
                  <a:pos x="T10" y="T11"/>
                </a:cxn>
              </a:cxnLst>
              <a:rect l="0" t="0" r="r" b="b"/>
              <a:pathLst>
                <a:path w="416" h="105">
                  <a:moveTo>
                    <a:pt x="6" y="0"/>
                  </a:moveTo>
                  <a:lnTo>
                    <a:pt x="6" y="0"/>
                  </a:lnTo>
                  <a:lnTo>
                    <a:pt x="416" y="76"/>
                  </a:lnTo>
                  <a:lnTo>
                    <a:pt x="411" y="105"/>
                  </a:lnTo>
                  <a:lnTo>
                    <a:pt x="0" y="29"/>
                  </a:lnTo>
                  <a:lnTo>
                    <a:pt x="6"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16" name="Freeform 223">
              <a:extLst>
                <a:ext uri="{FF2B5EF4-FFF2-40B4-BE49-F238E27FC236}">
                  <a16:creationId xmlns:a16="http://schemas.microsoft.com/office/drawing/2014/main" id="{3F1317BC-030F-CB9E-27D7-9B79EB07B7E2}"/>
                </a:ext>
              </a:extLst>
            </p:cNvPr>
            <p:cNvSpPr>
              <a:spLocks/>
            </p:cNvSpPr>
            <p:nvPr/>
          </p:nvSpPr>
          <p:spPr bwMode="auto">
            <a:xfrm>
              <a:off x="2317" y="2103"/>
              <a:ext cx="119" cy="28"/>
            </a:xfrm>
            <a:custGeom>
              <a:avLst/>
              <a:gdLst>
                <a:gd name="T0" fmla="*/ 589 w 594"/>
                <a:gd name="T1" fmla="*/ 138 h 138"/>
                <a:gd name="T2" fmla="*/ 589 w 594"/>
                <a:gd name="T3" fmla="*/ 138 h 138"/>
                <a:gd name="T4" fmla="*/ 0 w 594"/>
                <a:gd name="T5" fmla="*/ 29 h 138"/>
                <a:gd name="T6" fmla="*/ 6 w 594"/>
                <a:gd name="T7" fmla="*/ 0 h 138"/>
                <a:gd name="T8" fmla="*/ 594 w 594"/>
                <a:gd name="T9" fmla="*/ 108 h 138"/>
                <a:gd name="T10" fmla="*/ 589 w 594"/>
                <a:gd name="T11" fmla="*/ 138 h 138"/>
              </a:gdLst>
              <a:ahLst/>
              <a:cxnLst>
                <a:cxn ang="0">
                  <a:pos x="T0" y="T1"/>
                </a:cxn>
                <a:cxn ang="0">
                  <a:pos x="T2" y="T3"/>
                </a:cxn>
                <a:cxn ang="0">
                  <a:pos x="T4" y="T5"/>
                </a:cxn>
                <a:cxn ang="0">
                  <a:pos x="T6" y="T7"/>
                </a:cxn>
                <a:cxn ang="0">
                  <a:pos x="T8" y="T9"/>
                </a:cxn>
                <a:cxn ang="0">
                  <a:pos x="T10" y="T11"/>
                </a:cxn>
              </a:cxnLst>
              <a:rect l="0" t="0" r="r" b="b"/>
              <a:pathLst>
                <a:path w="594" h="138">
                  <a:moveTo>
                    <a:pt x="589" y="138"/>
                  </a:moveTo>
                  <a:lnTo>
                    <a:pt x="589" y="138"/>
                  </a:lnTo>
                  <a:lnTo>
                    <a:pt x="0" y="29"/>
                  </a:lnTo>
                  <a:lnTo>
                    <a:pt x="6" y="0"/>
                  </a:lnTo>
                  <a:lnTo>
                    <a:pt x="594" y="108"/>
                  </a:lnTo>
                  <a:lnTo>
                    <a:pt x="589" y="13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17" name="Freeform 224">
              <a:extLst>
                <a:ext uri="{FF2B5EF4-FFF2-40B4-BE49-F238E27FC236}">
                  <a16:creationId xmlns:a16="http://schemas.microsoft.com/office/drawing/2014/main" id="{39C3C374-19D1-E9C8-4760-DA97DCBFA764}"/>
                </a:ext>
              </a:extLst>
            </p:cNvPr>
            <p:cNvSpPr>
              <a:spLocks/>
            </p:cNvSpPr>
            <p:nvPr/>
          </p:nvSpPr>
          <p:spPr bwMode="auto">
            <a:xfrm>
              <a:off x="2433" y="2127"/>
              <a:ext cx="46" cy="115"/>
            </a:xfrm>
            <a:custGeom>
              <a:avLst/>
              <a:gdLst>
                <a:gd name="T0" fmla="*/ 28 w 228"/>
                <a:gd name="T1" fmla="*/ 0 h 575"/>
                <a:gd name="T2" fmla="*/ 28 w 228"/>
                <a:gd name="T3" fmla="*/ 0 h 575"/>
                <a:gd name="T4" fmla="*/ 228 w 228"/>
                <a:gd name="T5" fmla="*/ 565 h 575"/>
                <a:gd name="T6" fmla="*/ 200 w 228"/>
                <a:gd name="T7" fmla="*/ 575 h 575"/>
                <a:gd name="T8" fmla="*/ 0 w 228"/>
                <a:gd name="T9" fmla="*/ 10 h 575"/>
                <a:gd name="T10" fmla="*/ 28 w 228"/>
                <a:gd name="T11" fmla="*/ 0 h 575"/>
              </a:gdLst>
              <a:ahLst/>
              <a:cxnLst>
                <a:cxn ang="0">
                  <a:pos x="T0" y="T1"/>
                </a:cxn>
                <a:cxn ang="0">
                  <a:pos x="T2" y="T3"/>
                </a:cxn>
                <a:cxn ang="0">
                  <a:pos x="T4" y="T5"/>
                </a:cxn>
                <a:cxn ang="0">
                  <a:pos x="T6" y="T7"/>
                </a:cxn>
                <a:cxn ang="0">
                  <a:pos x="T8" y="T9"/>
                </a:cxn>
                <a:cxn ang="0">
                  <a:pos x="T10" y="T11"/>
                </a:cxn>
              </a:cxnLst>
              <a:rect l="0" t="0" r="r" b="b"/>
              <a:pathLst>
                <a:path w="228" h="575">
                  <a:moveTo>
                    <a:pt x="28" y="0"/>
                  </a:moveTo>
                  <a:lnTo>
                    <a:pt x="28" y="0"/>
                  </a:lnTo>
                  <a:lnTo>
                    <a:pt x="228" y="565"/>
                  </a:lnTo>
                  <a:lnTo>
                    <a:pt x="200" y="575"/>
                  </a:lnTo>
                  <a:lnTo>
                    <a:pt x="0" y="10"/>
                  </a:lnTo>
                  <a:lnTo>
                    <a:pt x="28"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18" name="Freeform 225">
              <a:extLst>
                <a:ext uri="{FF2B5EF4-FFF2-40B4-BE49-F238E27FC236}">
                  <a16:creationId xmlns:a16="http://schemas.microsoft.com/office/drawing/2014/main" id="{A04D4ACE-E1CD-60EE-8A1F-B518077E7402}"/>
                </a:ext>
              </a:extLst>
            </p:cNvPr>
            <p:cNvSpPr>
              <a:spLocks/>
            </p:cNvSpPr>
            <p:nvPr/>
          </p:nvSpPr>
          <p:spPr bwMode="auto">
            <a:xfrm>
              <a:off x="2411" y="2153"/>
              <a:ext cx="34" cy="83"/>
            </a:xfrm>
            <a:custGeom>
              <a:avLst/>
              <a:gdLst>
                <a:gd name="T0" fmla="*/ 28 w 170"/>
                <a:gd name="T1" fmla="*/ 0 h 413"/>
                <a:gd name="T2" fmla="*/ 28 w 170"/>
                <a:gd name="T3" fmla="*/ 0 h 413"/>
                <a:gd name="T4" fmla="*/ 170 w 170"/>
                <a:gd name="T5" fmla="*/ 403 h 413"/>
                <a:gd name="T6" fmla="*/ 142 w 170"/>
                <a:gd name="T7" fmla="*/ 413 h 413"/>
                <a:gd name="T8" fmla="*/ 0 w 170"/>
                <a:gd name="T9" fmla="*/ 10 h 413"/>
                <a:gd name="T10" fmla="*/ 28 w 170"/>
                <a:gd name="T11" fmla="*/ 0 h 413"/>
              </a:gdLst>
              <a:ahLst/>
              <a:cxnLst>
                <a:cxn ang="0">
                  <a:pos x="T0" y="T1"/>
                </a:cxn>
                <a:cxn ang="0">
                  <a:pos x="T2" y="T3"/>
                </a:cxn>
                <a:cxn ang="0">
                  <a:pos x="T4" y="T5"/>
                </a:cxn>
                <a:cxn ang="0">
                  <a:pos x="T6" y="T7"/>
                </a:cxn>
                <a:cxn ang="0">
                  <a:pos x="T8" y="T9"/>
                </a:cxn>
                <a:cxn ang="0">
                  <a:pos x="T10" y="T11"/>
                </a:cxn>
              </a:cxnLst>
              <a:rect l="0" t="0" r="r" b="b"/>
              <a:pathLst>
                <a:path w="170" h="413">
                  <a:moveTo>
                    <a:pt x="28" y="0"/>
                  </a:moveTo>
                  <a:lnTo>
                    <a:pt x="28" y="0"/>
                  </a:lnTo>
                  <a:lnTo>
                    <a:pt x="170" y="403"/>
                  </a:lnTo>
                  <a:lnTo>
                    <a:pt x="142" y="413"/>
                  </a:lnTo>
                  <a:lnTo>
                    <a:pt x="0" y="10"/>
                  </a:lnTo>
                  <a:lnTo>
                    <a:pt x="28"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19" name="Freeform 226">
              <a:extLst>
                <a:ext uri="{FF2B5EF4-FFF2-40B4-BE49-F238E27FC236}">
                  <a16:creationId xmlns:a16="http://schemas.microsoft.com/office/drawing/2014/main" id="{FD0C0EE6-BFA8-3A5A-FF81-87B791CC0DFD}"/>
                </a:ext>
              </a:extLst>
            </p:cNvPr>
            <p:cNvSpPr>
              <a:spLocks/>
            </p:cNvSpPr>
            <p:nvPr/>
          </p:nvSpPr>
          <p:spPr bwMode="auto">
            <a:xfrm>
              <a:off x="2642" y="2098"/>
              <a:ext cx="30" cy="74"/>
            </a:xfrm>
            <a:custGeom>
              <a:avLst/>
              <a:gdLst>
                <a:gd name="T0" fmla="*/ 28 w 153"/>
                <a:gd name="T1" fmla="*/ 0 h 368"/>
                <a:gd name="T2" fmla="*/ 28 w 153"/>
                <a:gd name="T3" fmla="*/ 0 h 368"/>
                <a:gd name="T4" fmla="*/ 153 w 153"/>
                <a:gd name="T5" fmla="*/ 358 h 368"/>
                <a:gd name="T6" fmla="*/ 124 w 153"/>
                <a:gd name="T7" fmla="*/ 368 h 368"/>
                <a:gd name="T8" fmla="*/ 0 w 153"/>
                <a:gd name="T9" fmla="*/ 10 h 368"/>
                <a:gd name="T10" fmla="*/ 28 w 153"/>
                <a:gd name="T11" fmla="*/ 0 h 368"/>
              </a:gdLst>
              <a:ahLst/>
              <a:cxnLst>
                <a:cxn ang="0">
                  <a:pos x="T0" y="T1"/>
                </a:cxn>
                <a:cxn ang="0">
                  <a:pos x="T2" y="T3"/>
                </a:cxn>
                <a:cxn ang="0">
                  <a:pos x="T4" y="T5"/>
                </a:cxn>
                <a:cxn ang="0">
                  <a:pos x="T6" y="T7"/>
                </a:cxn>
                <a:cxn ang="0">
                  <a:pos x="T8" y="T9"/>
                </a:cxn>
                <a:cxn ang="0">
                  <a:pos x="T10" y="T11"/>
                </a:cxn>
              </a:cxnLst>
              <a:rect l="0" t="0" r="r" b="b"/>
              <a:pathLst>
                <a:path w="153" h="368">
                  <a:moveTo>
                    <a:pt x="28" y="0"/>
                  </a:moveTo>
                  <a:lnTo>
                    <a:pt x="28" y="0"/>
                  </a:lnTo>
                  <a:lnTo>
                    <a:pt x="153" y="358"/>
                  </a:lnTo>
                  <a:lnTo>
                    <a:pt x="124" y="368"/>
                  </a:lnTo>
                  <a:lnTo>
                    <a:pt x="0" y="10"/>
                  </a:lnTo>
                  <a:lnTo>
                    <a:pt x="28"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20" name="Freeform 227">
              <a:extLst>
                <a:ext uri="{FF2B5EF4-FFF2-40B4-BE49-F238E27FC236}">
                  <a16:creationId xmlns:a16="http://schemas.microsoft.com/office/drawing/2014/main" id="{5FC36241-8594-12AD-5F7A-5390943DA085}"/>
                </a:ext>
              </a:extLst>
            </p:cNvPr>
            <p:cNvSpPr>
              <a:spLocks noEditPoints="1"/>
            </p:cNvSpPr>
            <p:nvPr/>
          </p:nvSpPr>
          <p:spPr bwMode="auto">
            <a:xfrm>
              <a:off x="2653" y="1970"/>
              <a:ext cx="54" cy="58"/>
            </a:xfrm>
            <a:custGeom>
              <a:avLst/>
              <a:gdLst>
                <a:gd name="T0" fmla="*/ 234 w 267"/>
                <a:gd name="T1" fmla="*/ 0 h 288"/>
                <a:gd name="T2" fmla="*/ 205 w 267"/>
                <a:gd name="T3" fmla="*/ 22 h 288"/>
                <a:gd name="T4" fmla="*/ 205 w 267"/>
                <a:gd name="T5" fmla="*/ 22 h 288"/>
                <a:gd name="T6" fmla="*/ 249 w 267"/>
                <a:gd name="T7" fmla="*/ 60 h 288"/>
                <a:gd name="T8" fmla="*/ 267 w 267"/>
                <a:gd name="T9" fmla="*/ 28 h 288"/>
                <a:gd name="T10" fmla="*/ 234 w 267"/>
                <a:gd name="T11" fmla="*/ 0 h 288"/>
                <a:gd name="T12" fmla="*/ 132 w 267"/>
                <a:gd name="T13" fmla="*/ 79 h 288"/>
                <a:gd name="T14" fmla="*/ 103 w 267"/>
                <a:gd name="T15" fmla="*/ 101 h 288"/>
                <a:gd name="T16" fmla="*/ 189 w 267"/>
                <a:gd name="T17" fmla="*/ 174 h 288"/>
                <a:gd name="T18" fmla="*/ 189 w 267"/>
                <a:gd name="T19" fmla="*/ 174 h 288"/>
                <a:gd name="T20" fmla="*/ 206 w 267"/>
                <a:gd name="T21" fmla="*/ 141 h 288"/>
                <a:gd name="T22" fmla="*/ 206 w 267"/>
                <a:gd name="T23" fmla="*/ 141 h 288"/>
                <a:gd name="T24" fmla="*/ 132 w 267"/>
                <a:gd name="T25" fmla="*/ 79 h 288"/>
                <a:gd name="T26" fmla="*/ 30 w 267"/>
                <a:gd name="T27" fmla="*/ 157 h 288"/>
                <a:gd name="T28" fmla="*/ 0 w 267"/>
                <a:gd name="T29" fmla="*/ 180 h 288"/>
                <a:gd name="T30" fmla="*/ 128 w 267"/>
                <a:gd name="T31" fmla="*/ 288 h 288"/>
                <a:gd name="T32" fmla="*/ 128 w 267"/>
                <a:gd name="T33" fmla="*/ 288 h 288"/>
                <a:gd name="T34" fmla="*/ 145 w 267"/>
                <a:gd name="T35" fmla="*/ 255 h 288"/>
                <a:gd name="T36" fmla="*/ 145 w 267"/>
                <a:gd name="T37" fmla="*/ 255 h 288"/>
                <a:gd name="T38" fmla="*/ 30 w 267"/>
                <a:gd name="T39" fmla="*/ 15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288">
                  <a:moveTo>
                    <a:pt x="234" y="0"/>
                  </a:moveTo>
                  <a:lnTo>
                    <a:pt x="205" y="22"/>
                  </a:lnTo>
                  <a:lnTo>
                    <a:pt x="205" y="22"/>
                  </a:lnTo>
                  <a:lnTo>
                    <a:pt x="249" y="60"/>
                  </a:lnTo>
                  <a:lnTo>
                    <a:pt x="267" y="28"/>
                  </a:lnTo>
                  <a:lnTo>
                    <a:pt x="234" y="0"/>
                  </a:lnTo>
                  <a:close/>
                  <a:moveTo>
                    <a:pt x="132" y="79"/>
                  </a:moveTo>
                  <a:lnTo>
                    <a:pt x="103" y="101"/>
                  </a:lnTo>
                  <a:lnTo>
                    <a:pt x="189" y="174"/>
                  </a:lnTo>
                  <a:lnTo>
                    <a:pt x="189" y="174"/>
                  </a:lnTo>
                  <a:lnTo>
                    <a:pt x="206" y="141"/>
                  </a:lnTo>
                  <a:lnTo>
                    <a:pt x="206" y="141"/>
                  </a:lnTo>
                  <a:lnTo>
                    <a:pt x="132" y="79"/>
                  </a:lnTo>
                  <a:close/>
                  <a:moveTo>
                    <a:pt x="30" y="157"/>
                  </a:moveTo>
                  <a:lnTo>
                    <a:pt x="0" y="180"/>
                  </a:lnTo>
                  <a:lnTo>
                    <a:pt x="128" y="288"/>
                  </a:lnTo>
                  <a:lnTo>
                    <a:pt x="128" y="288"/>
                  </a:lnTo>
                  <a:lnTo>
                    <a:pt x="145" y="255"/>
                  </a:lnTo>
                  <a:lnTo>
                    <a:pt x="145" y="255"/>
                  </a:lnTo>
                  <a:lnTo>
                    <a:pt x="30" y="15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21" name="Freeform 228">
              <a:extLst>
                <a:ext uri="{FF2B5EF4-FFF2-40B4-BE49-F238E27FC236}">
                  <a16:creationId xmlns:a16="http://schemas.microsoft.com/office/drawing/2014/main" id="{FDCD0FAB-1345-C27C-A901-DA7D2D158B28}"/>
                </a:ext>
              </a:extLst>
            </p:cNvPr>
            <p:cNvSpPr>
              <a:spLocks/>
            </p:cNvSpPr>
            <p:nvPr/>
          </p:nvSpPr>
          <p:spPr bwMode="auto">
            <a:xfrm>
              <a:off x="2239" y="2104"/>
              <a:ext cx="81" cy="95"/>
            </a:xfrm>
            <a:custGeom>
              <a:avLst/>
              <a:gdLst>
                <a:gd name="T0" fmla="*/ 0 w 406"/>
                <a:gd name="T1" fmla="*/ 457 h 476"/>
                <a:gd name="T2" fmla="*/ 0 w 406"/>
                <a:gd name="T3" fmla="*/ 457 h 476"/>
                <a:gd name="T4" fmla="*/ 383 w 406"/>
                <a:gd name="T5" fmla="*/ 0 h 476"/>
                <a:gd name="T6" fmla="*/ 406 w 406"/>
                <a:gd name="T7" fmla="*/ 19 h 476"/>
                <a:gd name="T8" fmla="*/ 23 w 406"/>
                <a:gd name="T9" fmla="*/ 476 h 476"/>
                <a:gd name="T10" fmla="*/ 0 w 406"/>
                <a:gd name="T11" fmla="*/ 457 h 476"/>
              </a:gdLst>
              <a:ahLst/>
              <a:cxnLst>
                <a:cxn ang="0">
                  <a:pos x="T0" y="T1"/>
                </a:cxn>
                <a:cxn ang="0">
                  <a:pos x="T2" y="T3"/>
                </a:cxn>
                <a:cxn ang="0">
                  <a:pos x="T4" y="T5"/>
                </a:cxn>
                <a:cxn ang="0">
                  <a:pos x="T6" y="T7"/>
                </a:cxn>
                <a:cxn ang="0">
                  <a:pos x="T8" y="T9"/>
                </a:cxn>
                <a:cxn ang="0">
                  <a:pos x="T10" y="T11"/>
                </a:cxn>
              </a:cxnLst>
              <a:rect l="0" t="0" r="r" b="b"/>
              <a:pathLst>
                <a:path w="406" h="476">
                  <a:moveTo>
                    <a:pt x="0" y="457"/>
                  </a:moveTo>
                  <a:lnTo>
                    <a:pt x="0" y="457"/>
                  </a:lnTo>
                  <a:lnTo>
                    <a:pt x="383" y="0"/>
                  </a:lnTo>
                  <a:lnTo>
                    <a:pt x="406" y="19"/>
                  </a:lnTo>
                  <a:lnTo>
                    <a:pt x="23" y="476"/>
                  </a:lnTo>
                  <a:lnTo>
                    <a:pt x="0" y="45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22" name="Freeform 229">
              <a:extLst>
                <a:ext uri="{FF2B5EF4-FFF2-40B4-BE49-F238E27FC236}">
                  <a16:creationId xmlns:a16="http://schemas.microsoft.com/office/drawing/2014/main" id="{4BDEC1F5-7E96-3D43-5435-67937872C3B5}"/>
                </a:ext>
              </a:extLst>
            </p:cNvPr>
            <p:cNvSpPr>
              <a:spLocks/>
            </p:cNvSpPr>
            <p:nvPr/>
          </p:nvSpPr>
          <p:spPr bwMode="auto">
            <a:xfrm>
              <a:off x="2273" y="2136"/>
              <a:ext cx="59" cy="70"/>
            </a:xfrm>
            <a:custGeom>
              <a:avLst/>
              <a:gdLst>
                <a:gd name="T0" fmla="*/ 0 w 294"/>
                <a:gd name="T1" fmla="*/ 324 h 344"/>
                <a:gd name="T2" fmla="*/ 0 w 294"/>
                <a:gd name="T3" fmla="*/ 324 h 344"/>
                <a:gd name="T4" fmla="*/ 271 w 294"/>
                <a:gd name="T5" fmla="*/ 0 h 344"/>
                <a:gd name="T6" fmla="*/ 294 w 294"/>
                <a:gd name="T7" fmla="*/ 20 h 344"/>
                <a:gd name="T8" fmla="*/ 23 w 294"/>
                <a:gd name="T9" fmla="*/ 344 h 344"/>
                <a:gd name="T10" fmla="*/ 0 w 294"/>
                <a:gd name="T11" fmla="*/ 324 h 344"/>
              </a:gdLst>
              <a:ahLst/>
              <a:cxnLst>
                <a:cxn ang="0">
                  <a:pos x="T0" y="T1"/>
                </a:cxn>
                <a:cxn ang="0">
                  <a:pos x="T2" y="T3"/>
                </a:cxn>
                <a:cxn ang="0">
                  <a:pos x="T4" y="T5"/>
                </a:cxn>
                <a:cxn ang="0">
                  <a:pos x="T6" y="T7"/>
                </a:cxn>
                <a:cxn ang="0">
                  <a:pos x="T8" y="T9"/>
                </a:cxn>
                <a:cxn ang="0">
                  <a:pos x="T10" y="T11"/>
                </a:cxn>
              </a:cxnLst>
              <a:rect l="0" t="0" r="r" b="b"/>
              <a:pathLst>
                <a:path w="294" h="344">
                  <a:moveTo>
                    <a:pt x="0" y="324"/>
                  </a:moveTo>
                  <a:lnTo>
                    <a:pt x="0" y="324"/>
                  </a:lnTo>
                  <a:lnTo>
                    <a:pt x="271" y="0"/>
                  </a:lnTo>
                  <a:lnTo>
                    <a:pt x="294" y="20"/>
                  </a:lnTo>
                  <a:lnTo>
                    <a:pt x="23" y="344"/>
                  </a:lnTo>
                  <a:lnTo>
                    <a:pt x="0" y="32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23" name="Freeform 230">
              <a:extLst>
                <a:ext uri="{FF2B5EF4-FFF2-40B4-BE49-F238E27FC236}">
                  <a16:creationId xmlns:a16="http://schemas.microsoft.com/office/drawing/2014/main" id="{21F83FE0-578A-407B-0D0D-9F68DC9B1B30}"/>
                </a:ext>
              </a:extLst>
            </p:cNvPr>
            <p:cNvSpPr>
              <a:spLocks/>
            </p:cNvSpPr>
            <p:nvPr/>
          </p:nvSpPr>
          <p:spPr bwMode="auto">
            <a:xfrm>
              <a:off x="2397" y="2239"/>
              <a:ext cx="81" cy="95"/>
            </a:xfrm>
            <a:custGeom>
              <a:avLst/>
              <a:gdLst>
                <a:gd name="T0" fmla="*/ 406 w 406"/>
                <a:gd name="T1" fmla="*/ 19 h 470"/>
                <a:gd name="T2" fmla="*/ 406 w 406"/>
                <a:gd name="T3" fmla="*/ 19 h 470"/>
                <a:gd name="T4" fmla="*/ 23 w 406"/>
                <a:gd name="T5" fmla="*/ 470 h 470"/>
                <a:gd name="T6" fmla="*/ 0 w 406"/>
                <a:gd name="T7" fmla="*/ 451 h 470"/>
                <a:gd name="T8" fmla="*/ 383 w 406"/>
                <a:gd name="T9" fmla="*/ 0 h 470"/>
                <a:gd name="T10" fmla="*/ 406 w 406"/>
                <a:gd name="T11" fmla="*/ 19 h 470"/>
              </a:gdLst>
              <a:ahLst/>
              <a:cxnLst>
                <a:cxn ang="0">
                  <a:pos x="T0" y="T1"/>
                </a:cxn>
                <a:cxn ang="0">
                  <a:pos x="T2" y="T3"/>
                </a:cxn>
                <a:cxn ang="0">
                  <a:pos x="T4" y="T5"/>
                </a:cxn>
                <a:cxn ang="0">
                  <a:pos x="T6" y="T7"/>
                </a:cxn>
                <a:cxn ang="0">
                  <a:pos x="T8" y="T9"/>
                </a:cxn>
                <a:cxn ang="0">
                  <a:pos x="T10" y="T11"/>
                </a:cxn>
              </a:cxnLst>
              <a:rect l="0" t="0" r="r" b="b"/>
              <a:pathLst>
                <a:path w="406" h="470">
                  <a:moveTo>
                    <a:pt x="406" y="19"/>
                  </a:moveTo>
                  <a:lnTo>
                    <a:pt x="406" y="19"/>
                  </a:lnTo>
                  <a:lnTo>
                    <a:pt x="23" y="470"/>
                  </a:lnTo>
                  <a:lnTo>
                    <a:pt x="0" y="451"/>
                  </a:lnTo>
                  <a:lnTo>
                    <a:pt x="383" y="0"/>
                  </a:lnTo>
                  <a:lnTo>
                    <a:pt x="406" y="19"/>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24" name="Freeform 231">
              <a:extLst>
                <a:ext uri="{FF2B5EF4-FFF2-40B4-BE49-F238E27FC236}">
                  <a16:creationId xmlns:a16="http://schemas.microsoft.com/office/drawing/2014/main" id="{9FFA3FD9-0674-4B44-D1BE-104F4F93782C}"/>
                </a:ext>
              </a:extLst>
            </p:cNvPr>
            <p:cNvSpPr>
              <a:spLocks/>
            </p:cNvSpPr>
            <p:nvPr/>
          </p:nvSpPr>
          <p:spPr bwMode="auto">
            <a:xfrm>
              <a:off x="2706" y="1906"/>
              <a:ext cx="107" cy="65"/>
            </a:xfrm>
            <a:custGeom>
              <a:avLst/>
              <a:gdLst>
                <a:gd name="T0" fmla="*/ 0 w 535"/>
                <a:gd name="T1" fmla="*/ 297 h 323"/>
                <a:gd name="T2" fmla="*/ 0 w 535"/>
                <a:gd name="T3" fmla="*/ 297 h 323"/>
                <a:gd name="T4" fmla="*/ 520 w 535"/>
                <a:gd name="T5" fmla="*/ 0 h 323"/>
                <a:gd name="T6" fmla="*/ 535 w 535"/>
                <a:gd name="T7" fmla="*/ 26 h 323"/>
                <a:gd name="T8" fmla="*/ 15 w 535"/>
                <a:gd name="T9" fmla="*/ 323 h 323"/>
                <a:gd name="T10" fmla="*/ 0 w 535"/>
                <a:gd name="T11" fmla="*/ 297 h 323"/>
              </a:gdLst>
              <a:ahLst/>
              <a:cxnLst>
                <a:cxn ang="0">
                  <a:pos x="T0" y="T1"/>
                </a:cxn>
                <a:cxn ang="0">
                  <a:pos x="T2" y="T3"/>
                </a:cxn>
                <a:cxn ang="0">
                  <a:pos x="T4" y="T5"/>
                </a:cxn>
                <a:cxn ang="0">
                  <a:pos x="T6" y="T7"/>
                </a:cxn>
                <a:cxn ang="0">
                  <a:pos x="T8" y="T9"/>
                </a:cxn>
                <a:cxn ang="0">
                  <a:pos x="T10" y="T11"/>
                </a:cxn>
              </a:cxnLst>
              <a:rect l="0" t="0" r="r" b="b"/>
              <a:pathLst>
                <a:path w="535" h="323">
                  <a:moveTo>
                    <a:pt x="0" y="297"/>
                  </a:moveTo>
                  <a:lnTo>
                    <a:pt x="0" y="297"/>
                  </a:lnTo>
                  <a:lnTo>
                    <a:pt x="520" y="0"/>
                  </a:lnTo>
                  <a:lnTo>
                    <a:pt x="535" y="26"/>
                  </a:lnTo>
                  <a:lnTo>
                    <a:pt x="15" y="323"/>
                  </a:lnTo>
                  <a:lnTo>
                    <a:pt x="0" y="29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25" name="Freeform 232">
              <a:extLst>
                <a:ext uri="{FF2B5EF4-FFF2-40B4-BE49-F238E27FC236}">
                  <a16:creationId xmlns:a16="http://schemas.microsoft.com/office/drawing/2014/main" id="{7B06EF2F-FA48-B6E2-2C93-237E802062E5}"/>
                </a:ext>
              </a:extLst>
            </p:cNvPr>
            <p:cNvSpPr>
              <a:spLocks/>
            </p:cNvSpPr>
            <p:nvPr/>
          </p:nvSpPr>
          <p:spPr bwMode="auto">
            <a:xfrm>
              <a:off x="2603" y="1905"/>
              <a:ext cx="106" cy="66"/>
            </a:xfrm>
            <a:custGeom>
              <a:avLst/>
              <a:gdLst>
                <a:gd name="T0" fmla="*/ 514 w 530"/>
                <a:gd name="T1" fmla="*/ 329 h 329"/>
                <a:gd name="T2" fmla="*/ 514 w 530"/>
                <a:gd name="T3" fmla="*/ 329 h 329"/>
                <a:gd name="T4" fmla="*/ 0 w 530"/>
                <a:gd name="T5" fmla="*/ 26 h 329"/>
                <a:gd name="T6" fmla="*/ 16 w 530"/>
                <a:gd name="T7" fmla="*/ 0 h 329"/>
                <a:gd name="T8" fmla="*/ 530 w 530"/>
                <a:gd name="T9" fmla="*/ 303 h 329"/>
                <a:gd name="T10" fmla="*/ 514 w 530"/>
                <a:gd name="T11" fmla="*/ 329 h 329"/>
              </a:gdLst>
              <a:ahLst/>
              <a:cxnLst>
                <a:cxn ang="0">
                  <a:pos x="T0" y="T1"/>
                </a:cxn>
                <a:cxn ang="0">
                  <a:pos x="T2" y="T3"/>
                </a:cxn>
                <a:cxn ang="0">
                  <a:pos x="T4" y="T5"/>
                </a:cxn>
                <a:cxn ang="0">
                  <a:pos x="T6" y="T7"/>
                </a:cxn>
                <a:cxn ang="0">
                  <a:pos x="T8" y="T9"/>
                </a:cxn>
                <a:cxn ang="0">
                  <a:pos x="T10" y="T11"/>
                </a:cxn>
              </a:cxnLst>
              <a:rect l="0" t="0" r="r" b="b"/>
              <a:pathLst>
                <a:path w="530" h="329">
                  <a:moveTo>
                    <a:pt x="514" y="329"/>
                  </a:moveTo>
                  <a:lnTo>
                    <a:pt x="514" y="329"/>
                  </a:lnTo>
                  <a:lnTo>
                    <a:pt x="0" y="26"/>
                  </a:lnTo>
                  <a:lnTo>
                    <a:pt x="16" y="0"/>
                  </a:lnTo>
                  <a:lnTo>
                    <a:pt x="530" y="303"/>
                  </a:lnTo>
                  <a:lnTo>
                    <a:pt x="514" y="329"/>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26" name="Freeform 233">
              <a:extLst>
                <a:ext uri="{FF2B5EF4-FFF2-40B4-BE49-F238E27FC236}">
                  <a16:creationId xmlns:a16="http://schemas.microsoft.com/office/drawing/2014/main" id="{F278CC64-A065-1EE4-4224-F3C96DCAF4B0}"/>
                </a:ext>
              </a:extLst>
            </p:cNvPr>
            <p:cNvSpPr>
              <a:spLocks/>
            </p:cNvSpPr>
            <p:nvPr/>
          </p:nvSpPr>
          <p:spPr bwMode="auto">
            <a:xfrm>
              <a:off x="2238" y="2196"/>
              <a:ext cx="46" cy="116"/>
            </a:xfrm>
            <a:custGeom>
              <a:avLst/>
              <a:gdLst>
                <a:gd name="T0" fmla="*/ 200 w 228"/>
                <a:gd name="T1" fmla="*/ 576 h 576"/>
                <a:gd name="T2" fmla="*/ 200 w 228"/>
                <a:gd name="T3" fmla="*/ 576 h 576"/>
                <a:gd name="T4" fmla="*/ 0 w 228"/>
                <a:gd name="T5" fmla="*/ 10 h 576"/>
                <a:gd name="T6" fmla="*/ 29 w 228"/>
                <a:gd name="T7" fmla="*/ 0 h 576"/>
                <a:gd name="T8" fmla="*/ 228 w 228"/>
                <a:gd name="T9" fmla="*/ 566 h 576"/>
                <a:gd name="T10" fmla="*/ 200 w 228"/>
                <a:gd name="T11" fmla="*/ 576 h 576"/>
              </a:gdLst>
              <a:ahLst/>
              <a:cxnLst>
                <a:cxn ang="0">
                  <a:pos x="T0" y="T1"/>
                </a:cxn>
                <a:cxn ang="0">
                  <a:pos x="T2" y="T3"/>
                </a:cxn>
                <a:cxn ang="0">
                  <a:pos x="T4" y="T5"/>
                </a:cxn>
                <a:cxn ang="0">
                  <a:pos x="T6" y="T7"/>
                </a:cxn>
                <a:cxn ang="0">
                  <a:pos x="T8" y="T9"/>
                </a:cxn>
                <a:cxn ang="0">
                  <a:pos x="T10" y="T11"/>
                </a:cxn>
              </a:cxnLst>
              <a:rect l="0" t="0" r="r" b="b"/>
              <a:pathLst>
                <a:path w="228" h="576">
                  <a:moveTo>
                    <a:pt x="200" y="576"/>
                  </a:moveTo>
                  <a:lnTo>
                    <a:pt x="200" y="576"/>
                  </a:lnTo>
                  <a:lnTo>
                    <a:pt x="0" y="10"/>
                  </a:lnTo>
                  <a:lnTo>
                    <a:pt x="29" y="0"/>
                  </a:lnTo>
                  <a:lnTo>
                    <a:pt x="228" y="566"/>
                  </a:lnTo>
                  <a:lnTo>
                    <a:pt x="200" y="576"/>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27" name="Freeform 234">
              <a:extLst>
                <a:ext uri="{FF2B5EF4-FFF2-40B4-BE49-F238E27FC236}">
                  <a16:creationId xmlns:a16="http://schemas.microsoft.com/office/drawing/2014/main" id="{891E9A06-FC13-35F3-296E-584CE0363243}"/>
                </a:ext>
              </a:extLst>
            </p:cNvPr>
            <p:cNvSpPr>
              <a:spLocks/>
            </p:cNvSpPr>
            <p:nvPr/>
          </p:nvSpPr>
          <p:spPr bwMode="auto">
            <a:xfrm>
              <a:off x="2281" y="2308"/>
              <a:ext cx="119" cy="27"/>
            </a:xfrm>
            <a:custGeom>
              <a:avLst/>
              <a:gdLst>
                <a:gd name="T0" fmla="*/ 588 w 593"/>
                <a:gd name="T1" fmla="*/ 132 h 132"/>
                <a:gd name="T2" fmla="*/ 588 w 593"/>
                <a:gd name="T3" fmla="*/ 132 h 132"/>
                <a:gd name="T4" fmla="*/ 0 w 593"/>
                <a:gd name="T5" fmla="*/ 29 h 132"/>
                <a:gd name="T6" fmla="*/ 5 w 593"/>
                <a:gd name="T7" fmla="*/ 0 h 132"/>
                <a:gd name="T8" fmla="*/ 593 w 593"/>
                <a:gd name="T9" fmla="*/ 103 h 132"/>
                <a:gd name="T10" fmla="*/ 588 w 593"/>
                <a:gd name="T11" fmla="*/ 132 h 132"/>
              </a:gdLst>
              <a:ahLst/>
              <a:cxnLst>
                <a:cxn ang="0">
                  <a:pos x="T0" y="T1"/>
                </a:cxn>
                <a:cxn ang="0">
                  <a:pos x="T2" y="T3"/>
                </a:cxn>
                <a:cxn ang="0">
                  <a:pos x="T4" y="T5"/>
                </a:cxn>
                <a:cxn ang="0">
                  <a:pos x="T6" y="T7"/>
                </a:cxn>
                <a:cxn ang="0">
                  <a:pos x="T8" y="T9"/>
                </a:cxn>
                <a:cxn ang="0">
                  <a:pos x="T10" y="T11"/>
                </a:cxn>
              </a:cxnLst>
              <a:rect l="0" t="0" r="r" b="b"/>
              <a:pathLst>
                <a:path w="593" h="132">
                  <a:moveTo>
                    <a:pt x="588" y="132"/>
                  </a:moveTo>
                  <a:lnTo>
                    <a:pt x="588" y="132"/>
                  </a:lnTo>
                  <a:lnTo>
                    <a:pt x="0" y="29"/>
                  </a:lnTo>
                  <a:lnTo>
                    <a:pt x="5" y="0"/>
                  </a:lnTo>
                  <a:lnTo>
                    <a:pt x="593" y="103"/>
                  </a:lnTo>
                  <a:lnTo>
                    <a:pt x="588" y="132"/>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28" name="Freeform 235">
              <a:extLst>
                <a:ext uri="{FF2B5EF4-FFF2-40B4-BE49-F238E27FC236}">
                  <a16:creationId xmlns:a16="http://schemas.microsoft.com/office/drawing/2014/main" id="{79A15382-346E-D64A-F336-F5C6D829CB90}"/>
                </a:ext>
              </a:extLst>
            </p:cNvPr>
            <p:cNvSpPr>
              <a:spLocks/>
            </p:cNvSpPr>
            <p:nvPr/>
          </p:nvSpPr>
          <p:spPr bwMode="auto">
            <a:xfrm>
              <a:off x="2303" y="2281"/>
              <a:ext cx="85" cy="21"/>
            </a:xfrm>
            <a:custGeom>
              <a:avLst/>
              <a:gdLst>
                <a:gd name="T0" fmla="*/ 418 w 423"/>
                <a:gd name="T1" fmla="*/ 103 h 103"/>
                <a:gd name="T2" fmla="*/ 418 w 423"/>
                <a:gd name="T3" fmla="*/ 103 h 103"/>
                <a:gd name="T4" fmla="*/ 0 w 423"/>
                <a:gd name="T5" fmla="*/ 30 h 103"/>
                <a:gd name="T6" fmla="*/ 5 w 423"/>
                <a:gd name="T7" fmla="*/ 0 h 103"/>
                <a:gd name="T8" fmla="*/ 423 w 423"/>
                <a:gd name="T9" fmla="*/ 73 h 103"/>
                <a:gd name="T10" fmla="*/ 418 w 423"/>
                <a:gd name="T11" fmla="*/ 103 h 103"/>
              </a:gdLst>
              <a:ahLst/>
              <a:cxnLst>
                <a:cxn ang="0">
                  <a:pos x="T0" y="T1"/>
                </a:cxn>
                <a:cxn ang="0">
                  <a:pos x="T2" y="T3"/>
                </a:cxn>
                <a:cxn ang="0">
                  <a:pos x="T4" y="T5"/>
                </a:cxn>
                <a:cxn ang="0">
                  <a:pos x="T6" y="T7"/>
                </a:cxn>
                <a:cxn ang="0">
                  <a:pos x="T8" y="T9"/>
                </a:cxn>
                <a:cxn ang="0">
                  <a:pos x="T10" y="T11"/>
                </a:cxn>
              </a:cxnLst>
              <a:rect l="0" t="0" r="r" b="b"/>
              <a:pathLst>
                <a:path w="423" h="103">
                  <a:moveTo>
                    <a:pt x="418" y="103"/>
                  </a:moveTo>
                  <a:lnTo>
                    <a:pt x="418" y="103"/>
                  </a:lnTo>
                  <a:lnTo>
                    <a:pt x="0" y="30"/>
                  </a:lnTo>
                  <a:lnTo>
                    <a:pt x="5" y="0"/>
                  </a:lnTo>
                  <a:lnTo>
                    <a:pt x="423" y="73"/>
                  </a:lnTo>
                  <a:lnTo>
                    <a:pt x="418" y="10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29" name="Freeform 236">
              <a:extLst>
                <a:ext uri="{FF2B5EF4-FFF2-40B4-BE49-F238E27FC236}">
                  <a16:creationId xmlns:a16="http://schemas.microsoft.com/office/drawing/2014/main" id="{32052996-CE4F-A634-1F66-A358C79DABA5}"/>
                </a:ext>
              </a:extLst>
            </p:cNvPr>
            <p:cNvSpPr>
              <a:spLocks noEditPoints="1"/>
            </p:cNvSpPr>
            <p:nvPr/>
          </p:nvSpPr>
          <p:spPr bwMode="auto">
            <a:xfrm>
              <a:off x="2821" y="1884"/>
              <a:ext cx="60" cy="32"/>
            </a:xfrm>
            <a:custGeom>
              <a:avLst/>
              <a:gdLst>
                <a:gd name="T0" fmla="*/ 35 w 299"/>
                <a:gd name="T1" fmla="*/ 80 h 159"/>
                <a:gd name="T2" fmla="*/ 0 w 299"/>
                <a:gd name="T3" fmla="*/ 91 h 159"/>
                <a:gd name="T4" fmla="*/ 6 w 299"/>
                <a:gd name="T5" fmla="*/ 140 h 159"/>
                <a:gd name="T6" fmla="*/ 6 w 299"/>
                <a:gd name="T7" fmla="*/ 140 h 159"/>
                <a:gd name="T8" fmla="*/ 43 w 299"/>
                <a:gd name="T9" fmla="*/ 143 h 159"/>
                <a:gd name="T10" fmla="*/ 43 w 299"/>
                <a:gd name="T11" fmla="*/ 143 h 159"/>
                <a:gd name="T12" fmla="*/ 35 w 299"/>
                <a:gd name="T13" fmla="*/ 80 h 159"/>
                <a:gd name="T14" fmla="*/ 157 w 299"/>
                <a:gd name="T15" fmla="*/ 40 h 159"/>
                <a:gd name="T16" fmla="*/ 122 w 299"/>
                <a:gd name="T17" fmla="*/ 51 h 159"/>
                <a:gd name="T18" fmla="*/ 122 w 299"/>
                <a:gd name="T19" fmla="*/ 51 h 159"/>
                <a:gd name="T20" fmla="*/ 134 w 299"/>
                <a:gd name="T21" fmla="*/ 149 h 159"/>
                <a:gd name="T22" fmla="*/ 134 w 299"/>
                <a:gd name="T23" fmla="*/ 149 h 159"/>
                <a:gd name="T24" fmla="*/ 171 w 299"/>
                <a:gd name="T25" fmla="*/ 151 h 159"/>
                <a:gd name="T26" fmla="*/ 171 w 299"/>
                <a:gd name="T27" fmla="*/ 151 h 159"/>
                <a:gd name="T28" fmla="*/ 157 w 299"/>
                <a:gd name="T29" fmla="*/ 40 h 159"/>
                <a:gd name="T30" fmla="*/ 279 w 299"/>
                <a:gd name="T31" fmla="*/ 0 h 159"/>
                <a:gd name="T32" fmla="*/ 244 w 299"/>
                <a:gd name="T33" fmla="*/ 11 h 159"/>
                <a:gd name="T34" fmla="*/ 244 w 299"/>
                <a:gd name="T35" fmla="*/ 11 h 159"/>
                <a:gd name="T36" fmla="*/ 262 w 299"/>
                <a:gd name="T37" fmla="*/ 157 h 159"/>
                <a:gd name="T38" fmla="*/ 262 w 299"/>
                <a:gd name="T39" fmla="*/ 157 h 159"/>
                <a:gd name="T40" fmla="*/ 299 w 299"/>
                <a:gd name="T41" fmla="*/ 159 h 159"/>
                <a:gd name="T42" fmla="*/ 299 w 299"/>
                <a:gd name="T43" fmla="*/ 159 h 159"/>
                <a:gd name="T44" fmla="*/ 279 w 299"/>
                <a:gd name="T4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9" h="159">
                  <a:moveTo>
                    <a:pt x="35" y="80"/>
                  </a:moveTo>
                  <a:lnTo>
                    <a:pt x="0" y="91"/>
                  </a:lnTo>
                  <a:lnTo>
                    <a:pt x="6" y="140"/>
                  </a:lnTo>
                  <a:lnTo>
                    <a:pt x="6" y="140"/>
                  </a:lnTo>
                  <a:lnTo>
                    <a:pt x="43" y="143"/>
                  </a:lnTo>
                  <a:lnTo>
                    <a:pt x="43" y="143"/>
                  </a:lnTo>
                  <a:lnTo>
                    <a:pt x="35" y="80"/>
                  </a:lnTo>
                  <a:close/>
                  <a:moveTo>
                    <a:pt x="157" y="40"/>
                  </a:moveTo>
                  <a:lnTo>
                    <a:pt x="122" y="51"/>
                  </a:lnTo>
                  <a:lnTo>
                    <a:pt x="122" y="51"/>
                  </a:lnTo>
                  <a:lnTo>
                    <a:pt x="134" y="149"/>
                  </a:lnTo>
                  <a:lnTo>
                    <a:pt x="134" y="149"/>
                  </a:lnTo>
                  <a:lnTo>
                    <a:pt x="171" y="151"/>
                  </a:lnTo>
                  <a:lnTo>
                    <a:pt x="171" y="151"/>
                  </a:lnTo>
                  <a:lnTo>
                    <a:pt x="157" y="40"/>
                  </a:lnTo>
                  <a:close/>
                  <a:moveTo>
                    <a:pt x="279" y="0"/>
                  </a:moveTo>
                  <a:lnTo>
                    <a:pt x="244" y="11"/>
                  </a:lnTo>
                  <a:lnTo>
                    <a:pt x="244" y="11"/>
                  </a:lnTo>
                  <a:lnTo>
                    <a:pt x="262" y="157"/>
                  </a:lnTo>
                  <a:lnTo>
                    <a:pt x="262" y="157"/>
                  </a:lnTo>
                  <a:lnTo>
                    <a:pt x="299" y="159"/>
                  </a:lnTo>
                  <a:lnTo>
                    <a:pt x="299" y="159"/>
                  </a:lnTo>
                  <a:lnTo>
                    <a:pt x="279"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30" name="Freeform 237">
              <a:extLst>
                <a:ext uri="{FF2B5EF4-FFF2-40B4-BE49-F238E27FC236}">
                  <a16:creationId xmlns:a16="http://schemas.microsoft.com/office/drawing/2014/main" id="{05D256D1-D13C-7E84-3825-F04CCB69ABA6}"/>
                </a:ext>
              </a:extLst>
            </p:cNvPr>
            <p:cNvSpPr>
              <a:spLocks/>
            </p:cNvSpPr>
            <p:nvPr/>
          </p:nvSpPr>
          <p:spPr bwMode="auto">
            <a:xfrm>
              <a:off x="2808" y="1788"/>
              <a:ext cx="16" cy="121"/>
            </a:xfrm>
            <a:custGeom>
              <a:avLst/>
              <a:gdLst>
                <a:gd name="T0" fmla="*/ 0 w 75"/>
                <a:gd name="T1" fmla="*/ 600 h 602"/>
                <a:gd name="T2" fmla="*/ 0 w 75"/>
                <a:gd name="T3" fmla="*/ 600 h 602"/>
                <a:gd name="T4" fmla="*/ 45 w 75"/>
                <a:gd name="T5" fmla="*/ 0 h 602"/>
                <a:gd name="T6" fmla="*/ 75 w 75"/>
                <a:gd name="T7" fmla="*/ 2 h 602"/>
                <a:gd name="T8" fmla="*/ 30 w 75"/>
                <a:gd name="T9" fmla="*/ 602 h 602"/>
                <a:gd name="T10" fmla="*/ 0 w 75"/>
                <a:gd name="T11" fmla="*/ 600 h 602"/>
              </a:gdLst>
              <a:ahLst/>
              <a:cxnLst>
                <a:cxn ang="0">
                  <a:pos x="T0" y="T1"/>
                </a:cxn>
                <a:cxn ang="0">
                  <a:pos x="T2" y="T3"/>
                </a:cxn>
                <a:cxn ang="0">
                  <a:pos x="T4" y="T5"/>
                </a:cxn>
                <a:cxn ang="0">
                  <a:pos x="T6" y="T7"/>
                </a:cxn>
                <a:cxn ang="0">
                  <a:pos x="T8" y="T9"/>
                </a:cxn>
                <a:cxn ang="0">
                  <a:pos x="T10" y="T11"/>
                </a:cxn>
              </a:cxnLst>
              <a:rect l="0" t="0" r="r" b="b"/>
              <a:pathLst>
                <a:path w="75" h="602">
                  <a:moveTo>
                    <a:pt x="0" y="600"/>
                  </a:moveTo>
                  <a:lnTo>
                    <a:pt x="0" y="600"/>
                  </a:lnTo>
                  <a:lnTo>
                    <a:pt x="45" y="0"/>
                  </a:lnTo>
                  <a:lnTo>
                    <a:pt x="75" y="2"/>
                  </a:lnTo>
                  <a:lnTo>
                    <a:pt x="30" y="602"/>
                  </a:lnTo>
                  <a:lnTo>
                    <a:pt x="0" y="60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31" name="Freeform 238">
              <a:extLst>
                <a:ext uri="{FF2B5EF4-FFF2-40B4-BE49-F238E27FC236}">
                  <a16:creationId xmlns:a16="http://schemas.microsoft.com/office/drawing/2014/main" id="{B17231DF-BBC0-0C89-FE06-F4235321CEB4}"/>
                </a:ext>
              </a:extLst>
            </p:cNvPr>
            <p:cNvSpPr>
              <a:spLocks noEditPoints="1"/>
            </p:cNvSpPr>
            <p:nvPr/>
          </p:nvSpPr>
          <p:spPr bwMode="auto">
            <a:xfrm>
              <a:off x="2588" y="1806"/>
              <a:ext cx="32" cy="83"/>
            </a:xfrm>
            <a:custGeom>
              <a:avLst/>
              <a:gdLst>
                <a:gd name="T0" fmla="*/ 53 w 158"/>
                <a:gd name="T1" fmla="*/ 0 h 414"/>
                <a:gd name="T2" fmla="*/ 48 w 158"/>
                <a:gd name="T3" fmla="*/ 36 h 414"/>
                <a:gd name="T4" fmla="*/ 110 w 158"/>
                <a:gd name="T5" fmla="*/ 36 h 414"/>
                <a:gd name="T6" fmla="*/ 105 w 158"/>
                <a:gd name="T7" fmla="*/ 0 h 414"/>
                <a:gd name="T8" fmla="*/ 53 w 158"/>
                <a:gd name="T9" fmla="*/ 0 h 414"/>
                <a:gd name="T10" fmla="*/ 37 w 158"/>
                <a:gd name="T11" fmla="*/ 126 h 414"/>
                <a:gd name="T12" fmla="*/ 32 w 158"/>
                <a:gd name="T13" fmla="*/ 162 h 414"/>
                <a:gd name="T14" fmla="*/ 126 w 158"/>
                <a:gd name="T15" fmla="*/ 162 h 414"/>
                <a:gd name="T16" fmla="*/ 121 w 158"/>
                <a:gd name="T17" fmla="*/ 126 h 414"/>
                <a:gd name="T18" fmla="*/ 37 w 158"/>
                <a:gd name="T19" fmla="*/ 126 h 414"/>
                <a:gd name="T20" fmla="*/ 21 w 158"/>
                <a:gd name="T21" fmla="*/ 252 h 414"/>
                <a:gd name="T22" fmla="*/ 16 w 158"/>
                <a:gd name="T23" fmla="*/ 288 h 414"/>
                <a:gd name="T24" fmla="*/ 142 w 158"/>
                <a:gd name="T25" fmla="*/ 288 h 414"/>
                <a:gd name="T26" fmla="*/ 137 w 158"/>
                <a:gd name="T27" fmla="*/ 252 h 414"/>
                <a:gd name="T28" fmla="*/ 21 w 158"/>
                <a:gd name="T29" fmla="*/ 252 h 414"/>
                <a:gd name="T30" fmla="*/ 5 w 158"/>
                <a:gd name="T31" fmla="*/ 378 h 414"/>
                <a:gd name="T32" fmla="*/ 0 w 158"/>
                <a:gd name="T33" fmla="*/ 414 h 414"/>
                <a:gd name="T34" fmla="*/ 158 w 158"/>
                <a:gd name="T35" fmla="*/ 414 h 414"/>
                <a:gd name="T36" fmla="*/ 153 w 158"/>
                <a:gd name="T37" fmla="*/ 378 h 414"/>
                <a:gd name="T38" fmla="*/ 5 w 158"/>
                <a:gd name="T39" fmla="*/ 37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414">
                  <a:moveTo>
                    <a:pt x="53" y="0"/>
                  </a:moveTo>
                  <a:lnTo>
                    <a:pt x="48" y="36"/>
                  </a:lnTo>
                  <a:lnTo>
                    <a:pt x="110" y="36"/>
                  </a:lnTo>
                  <a:lnTo>
                    <a:pt x="105" y="0"/>
                  </a:lnTo>
                  <a:lnTo>
                    <a:pt x="53" y="0"/>
                  </a:lnTo>
                  <a:close/>
                  <a:moveTo>
                    <a:pt x="37" y="126"/>
                  </a:moveTo>
                  <a:lnTo>
                    <a:pt x="32" y="162"/>
                  </a:lnTo>
                  <a:lnTo>
                    <a:pt x="126" y="162"/>
                  </a:lnTo>
                  <a:lnTo>
                    <a:pt x="121" y="126"/>
                  </a:lnTo>
                  <a:lnTo>
                    <a:pt x="37" y="126"/>
                  </a:lnTo>
                  <a:close/>
                  <a:moveTo>
                    <a:pt x="21" y="252"/>
                  </a:moveTo>
                  <a:lnTo>
                    <a:pt x="16" y="288"/>
                  </a:lnTo>
                  <a:lnTo>
                    <a:pt x="142" y="288"/>
                  </a:lnTo>
                  <a:lnTo>
                    <a:pt x="137" y="252"/>
                  </a:lnTo>
                  <a:lnTo>
                    <a:pt x="21" y="252"/>
                  </a:lnTo>
                  <a:close/>
                  <a:moveTo>
                    <a:pt x="5" y="378"/>
                  </a:moveTo>
                  <a:lnTo>
                    <a:pt x="0" y="414"/>
                  </a:lnTo>
                  <a:lnTo>
                    <a:pt x="158" y="414"/>
                  </a:lnTo>
                  <a:lnTo>
                    <a:pt x="153" y="378"/>
                  </a:lnTo>
                  <a:lnTo>
                    <a:pt x="5" y="37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32" name="Freeform 239">
              <a:extLst>
                <a:ext uri="{FF2B5EF4-FFF2-40B4-BE49-F238E27FC236}">
                  <a16:creationId xmlns:a16="http://schemas.microsoft.com/office/drawing/2014/main" id="{38176D34-03A0-C85A-ABFD-3ECC20AA4238}"/>
                </a:ext>
              </a:extLst>
            </p:cNvPr>
            <p:cNvSpPr>
              <a:spLocks/>
            </p:cNvSpPr>
            <p:nvPr/>
          </p:nvSpPr>
          <p:spPr bwMode="auto">
            <a:xfrm>
              <a:off x="2820" y="1785"/>
              <a:ext cx="119" cy="40"/>
            </a:xfrm>
            <a:custGeom>
              <a:avLst/>
              <a:gdLst>
                <a:gd name="T0" fmla="*/ 0 w 593"/>
                <a:gd name="T1" fmla="*/ 30 h 196"/>
                <a:gd name="T2" fmla="*/ 5 w 593"/>
                <a:gd name="T3" fmla="*/ 0 h 196"/>
                <a:gd name="T4" fmla="*/ 593 w 593"/>
                <a:gd name="T5" fmla="*/ 18 h 196"/>
                <a:gd name="T6" fmla="*/ 565 w 593"/>
                <a:gd name="T7" fmla="*/ 196 h 196"/>
                <a:gd name="T8" fmla="*/ 0 w 593"/>
                <a:gd name="T9" fmla="*/ 30 h 196"/>
              </a:gdLst>
              <a:ahLst/>
              <a:cxnLst>
                <a:cxn ang="0">
                  <a:pos x="T0" y="T1"/>
                </a:cxn>
                <a:cxn ang="0">
                  <a:pos x="T2" y="T3"/>
                </a:cxn>
                <a:cxn ang="0">
                  <a:pos x="T4" y="T5"/>
                </a:cxn>
                <a:cxn ang="0">
                  <a:pos x="T6" y="T7"/>
                </a:cxn>
                <a:cxn ang="0">
                  <a:pos x="T8" y="T9"/>
                </a:cxn>
              </a:cxnLst>
              <a:rect l="0" t="0" r="r" b="b"/>
              <a:pathLst>
                <a:path w="593" h="196">
                  <a:moveTo>
                    <a:pt x="0" y="30"/>
                  </a:moveTo>
                  <a:lnTo>
                    <a:pt x="5" y="0"/>
                  </a:lnTo>
                  <a:lnTo>
                    <a:pt x="593" y="18"/>
                  </a:lnTo>
                  <a:lnTo>
                    <a:pt x="565" y="196"/>
                  </a:lnTo>
                  <a:lnTo>
                    <a:pt x="0" y="3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33" name="Freeform 240">
              <a:extLst>
                <a:ext uri="{FF2B5EF4-FFF2-40B4-BE49-F238E27FC236}">
                  <a16:creationId xmlns:a16="http://schemas.microsoft.com/office/drawing/2014/main" id="{556AD907-2BD1-F573-FF46-D144DB7FAC2D}"/>
                </a:ext>
              </a:extLst>
            </p:cNvPr>
            <p:cNvSpPr>
              <a:spLocks/>
            </p:cNvSpPr>
            <p:nvPr/>
          </p:nvSpPr>
          <p:spPr bwMode="auto">
            <a:xfrm>
              <a:off x="2743" y="1786"/>
              <a:ext cx="79" cy="51"/>
            </a:xfrm>
            <a:custGeom>
              <a:avLst/>
              <a:gdLst>
                <a:gd name="T0" fmla="*/ 395 w 395"/>
                <a:gd name="T1" fmla="*/ 26 h 255"/>
                <a:gd name="T2" fmla="*/ 395 w 395"/>
                <a:gd name="T3" fmla="*/ 26 h 255"/>
                <a:gd name="T4" fmla="*/ 16 w 395"/>
                <a:gd name="T5" fmla="*/ 255 h 255"/>
                <a:gd name="T6" fmla="*/ 0 w 395"/>
                <a:gd name="T7" fmla="*/ 229 h 255"/>
                <a:gd name="T8" fmla="*/ 380 w 395"/>
                <a:gd name="T9" fmla="*/ 0 h 255"/>
                <a:gd name="T10" fmla="*/ 395 w 395"/>
                <a:gd name="T11" fmla="*/ 26 h 255"/>
              </a:gdLst>
              <a:ahLst/>
              <a:cxnLst>
                <a:cxn ang="0">
                  <a:pos x="T0" y="T1"/>
                </a:cxn>
                <a:cxn ang="0">
                  <a:pos x="T2" y="T3"/>
                </a:cxn>
                <a:cxn ang="0">
                  <a:pos x="T4" y="T5"/>
                </a:cxn>
                <a:cxn ang="0">
                  <a:pos x="T6" y="T7"/>
                </a:cxn>
                <a:cxn ang="0">
                  <a:pos x="T8" y="T9"/>
                </a:cxn>
                <a:cxn ang="0">
                  <a:pos x="T10" y="T11"/>
                </a:cxn>
              </a:cxnLst>
              <a:rect l="0" t="0" r="r" b="b"/>
              <a:pathLst>
                <a:path w="395" h="255">
                  <a:moveTo>
                    <a:pt x="395" y="26"/>
                  </a:moveTo>
                  <a:lnTo>
                    <a:pt x="395" y="26"/>
                  </a:lnTo>
                  <a:lnTo>
                    <a:pt x="16" y="255"/>
                  </a:lnTo>
                  <a:lnTo>
                    <a:pt x="0" y="229"/>
                  </a:lnTo>
                  <a:lnTo>
                    <a:pt x="380" y="0"/>
                  </a:lnTo>
                  <a:lnTo>
                    <a:pt x="395" y="26"/>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34" name="Freeform 241">
              <a:extLst>
                <a:ext uri="{FF2B5EF4-FFF2-40B4-BE49-F238E27FC236}">
                  <a16:creationId xmlns:a16="http://schemas.microsoft.com/office/drawing/2014/main" id="{C376F6A5-DB90-34FF-B447-723D7F341E25}"/>
                </a:ext>
              </a:extLst>
            </p:cNvPr>
            <p:cNvSpPr>
              <a:spLocks/>
            </p:cNvSpPr>
            <p:nvPr/>
          </p:nvSpPr>
          <p:spPr bwMode="auto">
            <a:xfrm>
              <a:off x="2818" y="1712"/>
              <a:ext cx="23" cy="77"/>
            </a:xfrm>
            <a:custGeom>
              <a:avLst/>
              <a:gdLst>
                <a:gd name="T0" fmla="*/ 0 w 114"/>
                <a:gd name="T1" fmla="*/ 379 h 386"/>
                <a:gd name="T2" fmla="*/ 0 w 114"/>
                <a:gd name="T3" fmla="*/ 379 h 386"/>
                <a:gd name="T4" fmla="*/ 85 w 114"/>
                <a:gd name="T5" fmla="*/ 0 h 386"/>
                <a:gd name="T6" fmla="*/ 114 w 114"/>
                <a:gd name="T7" fmla="*/ 7 h 386"/>
                <a:gd name="T8" fmla="*/ 29 w 114"/>
                <a:gd name="T9" fmla="*/ 386 h 386"/>
                <a:gd name="T10" fmla="*/ 0 w 114"/>
                <a:gd name="T11" fmla="*/ 379 h 386"/>
              </a:gdLst>
              <a:ahLst/>
              <a:cxnLst>
                <a:cxn ang="0">
                  <a:pos x="T0" y="T1"/>
                </a:cxn>
                <a:cxn ang="0">
                  <a:pos x="T2" y="T3"/>
                </a:cxn>
                <a:cxn ang="0">
                  <a:pos x="T4" y="T5"/>
                </a:cxn>
                <a:cxn ang="0">
                  <a:pos x="T6" y="T7"/>
                </a:cxn>
                <a:cxn ang="0">
                  <a:pos x="T8" y="T9"/>
                </a:cxn>
                <a:cxn ang="0">
                  <a:pos x="T10" y="T11"/>
                </a:cxn>
              </a:cxnLst>
              <a:rect l="0" t="0" r="r" b="b"/>
              <a:pathLst>
                <a:path w="114" h="386">
                  <a:moveTo>
                    <a:pt x="0" y="379"/>
                  </a:moveTo>
                  <a:lnTo>
                    <a:pt x="0" y="379"/>
                  </a:lnTo>
                  <a:lnTo>
                    <a:pt x="85" y="0"/>
                  </a:lnTo>
                  <a:lnTo>
                    <a:pt x="114" y="7"/>
                  </a:lnTo>
                  <a:lnTo>
                    <a:pt x="29" y="386"/>
                  </a:lnTo>
                  <a:lnTo>
                    <a:pt x="0" y="379"/>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35" name="Freeform 242">
              <a:extLst>
                <a:ext uri="{FF2B5EF4-FFF2-40B4-BE49-F238E27FC236}">
                  <a16:creationId xmlns:a16="http://schemas.microsoft.com/office/drawing/2014/main" id="{1308AD0B-0AE9-E90F-B596-4E39D0CD996B}"/>
                </a:ext>
              </a:extLst>
            </p:cNvPr>
            <p:cNvSpPr>
              <a:spLocks/>
            </p:cNvSpPr>
            <p:nvPr/>
          </p:nvSpPr>
          <p:spPr bwMode="auto">
            <a:xfrm>
              <a:off x="2603" y="1786"/>
              <a:ext cx="70" cy="49"/>
            </a:xfrm>
            <a:custGeom>
              <a:avLst/>
              <a:gdLst>
                <a:gd name="T0" fmla="*/ 337 w 353"/>
                <a:gd name="T1" fmla="*/ 244 h 244"/>
                <a:gd name="T2" fmla="*/ 337 w 353"/>
                <a:gd name="T3" fmla="*/ 244 h 244"/>
                <a:gd name="T4" fmla="*/ 0 w 353"/>
                <a:gd name="T5" fmla="*/ 25 h 244"/>
                <a:gd name="T6" fmla="*/ 16 w 353"/>
                <a:gd name="T7" fmla="*/ 0 h 244"/>
                <a:gd name="T8" fmla="*/ 353 w 353"/>
                <a:gd name="T9" fmla="*/ 218 h 244"/>
                <a:gd name="T10" fmla="*/ 337 w 353"/>
                <a:gd name="T11" fmla="*/ 244 h 244"/>
              </a:gdLst>
              <a:ahLst/>
              <a:cxnLst>
                <a:cxn ang="0">
                  <a:pos x="T0" y="T1"/>
                </a:cxn>
                <a:cxn ang="0">
                  <a:pos x="T2" y="T3"/>
                </a:cxn>
                <a:cxn ang="0">
                  <a:pos x="T4" y="T5"/>
                </a:cxn>
                <a:cxn ang="0">
                  <a:pos x="T6" y="T7"/>
                </a:cxn>
                <a:cxn ang="0">
                  <a:pos x="T8" y="T9"/>
                </a:cxn>
                <a:cxn ang="0">
                  <a:pos x="T10" y="T11"/>
                </a:cxn>
              </a:cxnLst>
              <a:rect l="0" t="0" r="r" b="b"/>
              <a:pathLst>
                <a:path w="353" h="244">
                  <a:moveTo>
                    <a:pt x="337" y="244"/>
                  </a:moveTo>
                  <a:lnTo>
                    <a:pt x="337" y="244"/>
                  </a:lnTo>
                  <a:lnTo>
                    <a:pt x="0" y="25"/>
                  </a:lnTo>
                  <a:lnTo>
                    <a:pt x="16" y="0"/>
                  </a:lnTo>
                  <a:lnTo>
                    <a:pt x="353" y="218"/>
                  </a:lnTo>
                  <a:lnTo>
                    <a:pt x="337" y="24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36" name="Freeform 243">
              <a:extLst>
                <a:ext uri="{FF2B5EF4-FFF2-40B4-BE49-F238E27FC236}">
                  <a16:creationId xmlns:a16="http://schemas.microsoft.com/office/drawing/2014/main" id="{73B5B8DA-BD4A-3F1B-C1EF-D243C4A7C524}"/>
                </a:ext>
              </a:extLst>
            </p:cNvPr>
            <p:cNvSpPr>
              <a:spLocks/>
            </p:cNvSpPr>
            <p:nvPr/>
          </p:nvSpPr>
          <p:spPr bwMode="auto">
            <a:xfrm>
              <a:off x="2584" y="1712"/>
              <a:ext cx="23" cy="77"/>
            </a:xfrm>
            <a:custGeom>
              <a:avLst/>
              <a:gdLst>
                <a:gd name="T0" fmla="*/ 29 w 115"/>
                <a:gd name="T1" fmla="*/ 0 h 386"/>
                <a:gd name="T2" fmla="*/ 29 w 115"/>
                <a:gd name="T3" fmla="*/ 0 h 386"/>
                <a:gd name="T4" fmla="*/ 115 w 115"/>
                <a:gd name="T5" fmla="*/ 379 h 386"/>
                <a:gd name="T6" fmla="*/ 85 w 115"/>
                <a:gd name="T7" fmla="*/ 386 h 386"/>
                <a:gd name="T8" fmla="*/ 0 w 115"/>
                <a:gd name="T9" fmla="*/ 7 h 386"/>
                <a:gd name="T10" fmla="*/ 29 w 115"/>
                <a:gd name="T11" fmla="*/ 0 h 386"/>
              </a:gdLst>
              <a:ahLst/>
              <a:cxnLst>
                <a:cxn ang="0">
                  <a:pos x="T0" y="T1"/>
                </a:cxn>
                <a:cxn ang="0">
                  <a:pos x="T2" y="T3"/>
                </a:cxn>
                <a:cxn ang="0">
                  <a:pos x="T4" y="T5"/>
                </a:cxn>
                <a:cxn ang="0">
                  <a:pos x="T6" y="T7"/>
                </a:cxn>
                <a:cxn ang="0">
                  <a:pos x="T8" y="T9"/>
                </a:cxn>
                <a:cxn ang="0">
                  <a:pos x="T10" y="T11"/>
                </a:cxn>
              </a:cxnLst>
              <a:rect l="0" t="0" r="r" b="b"/>
              <a:pathLst>
                <a:path w="115" h="386">
                  <a:moveTo>
                    <a:pt x="29" y="0"/>
                  </a:moveTo>
                  <a:lnTo>
                    <a:pt x="29" y="0"/>
                  </a:lnTo>
                  <a:lnTo>
                    <a:pt x="115" y="379"/>
                  </a:lnTo>
                  <a:lnTo>
                    <a:pt x="85" y="386"/>
                  </a:lnTo>
                  <a:lnTo>
                    <a:pt x="0" y="7"/>
                  </a:lnTo>
                  <a:lnTo>
                    <a:pt x="29"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37" name="Freeform 244">
              <a:extLst>
                <a:ext uri="{FF2B5EF4-FFF2-40B4-BE49-F238E27FC236}">
                  <a16:creationId xmlns:a16="http://schemas.microsoft.com/office/drawing/2014/main" id="{73218897-A17E-7F2B-10DE-F0DBC5129F19}"/>
                </a:ext>
              </a:extLst>
            </p:cNvPr>
            <p:cNvSpPr>
              <a:spLocks/>
            </p:cNvSpPr>
            <p:nvPr/>
          </p:nvSpPr>
          <p:spPr bwMode="auto">
            <a:xfrm>
              <a:off x="2880" y="1615"/>
              <a:ext cx="83" cy="43"/>
            </a:xfrm>
            <a:custGeom>
              <a:avLst/>
              <a:gdLst>
                <a:gd name="T0" fmla="*/ 0 w 411"/>
                <a:gd name="T1" fmla="*/ 187 h 214"/>
                <a:gd name="T2" fmla="*/ 0 w 411"/>
                <a:gd name="T3" fmla="*/ 187 h 214"/>
                <a:gd name="T4" fmla="*/ 398 w 411"/>
                <a:gd name="T5" fmla="*/ 0 h 214"/>
                <a:gd name="T6" fmla="*/ 411 w 411"/>
                <a:gd name="T7" fmla="*/ 27 h 214"/>
                <a:gd name="T8" fmla="*/ 13 w 411"/>
                <a:gd name="T9" fmla="*/ 214 h 214"/>
                <a:gd name="T10" fmla="*/ 0 w 411"/>
                <a:gd name="T11" fmla="*/ 187 h 214"/>
              </a:gdLst>
              <a:ahLst/>
              <a:cxnLst>
                <a:cxn ang="0">
                  <a:pos x="T0" y="T1"/>
                </a:cxn>
                <a:cxn ang="0">
                  <a:pos x="T2" y="T3"/>
                </a:cxn>
                <a:cxn ang="0">
                  <a:pos x="T4" y="T5"/>
                </a:cxn>
                <a:cxn ang="0">
                  <a:pos x="T6" y="T7"/>
                </a:cxn>
                <a:cxn ang="0">
                  <a:pos x="T8" y="T9"/>
                </a:cxn>
                <a:cxn ang="0">
                  <a:pos x="T10" y="T11"/>
                </a:cxn>
              </a:cxnLst>
              <a:rect l="0" t="0" r="r" b="b"/>
              <a:pathLst>
                <a:path w="411" h="214">
                  <a:moveTo>
                    <a:pt x="0" y="187"/>
                  </a:moveTo>
                  <a:lnTo>
                    <a:pt x="0" y="187"/>
                  </a:lnTo>
                  <a:lnTo>
                    <a:pt x="398" y="0"/>
                  </a:lnTo>
                  <a:lnTo>
                    <a:pt x="411" y="27"/>
                  </a:lnTo>
                  <a:lnTo>
                    <a:pt x="13" y="214"/>
                  </a:lnTo>
                  <a:lnTo>
                    <a:pt x="0" y="18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38" name="Freeform 245">
              <a:extLst>
                <a:ext uri="{FF2B5EF4-FFF2-40B4-BE49-F238E27FC236}">
                  <a16:creationId xmlns:a16="http://schemas.microsoft.com/office/drawing/2014/main" id="{C31CE60C-C8BA-D4E3-806F-B054E483F4A5}"/>
                </a:ext>
              </a:extLst>
            </p:cNvPr>
            <p:cNvSpPr>
              <a:spLocks/>
            </p:cNvSpPr>
            <p:nvPr/>
          </p:nvSpPr>
          <p:spPr bwMode="auto">
            <a:xfrm>
              <a:off x="2770" y="1575"/>
              <a:ext cx="48" cy="59"/>
            </a:xfrm>
            <a:custGeom>
              <a:avLst/>
              <a:gdLst>
                <a:gd name="T0" fmla="*/ 215 w 239"/>
                <a:gd name="T1" fmla="*/ 290 h 290"/>
                <a:gd name="T2" fmla="*/ 215 w 239"/>
                <a:gd name="T3" fmla="*/ 290 h 290"/>
                <a:gd name="T4" fmla="*/ 0 w 239"/>
                <a:gd name="T5" fmla="*/ 19 h 290"/>
                <a:gd name="T6" fmla="*/ 23 w 239"/>
                <a:gd name="T7" fmla="*/ 0 h 290"/>
                <a:gd name="T8" fmla="*/ 239 w 239"/>
                <a:gd name="T9" fmla="*/ 272 h 290"/>
                <a:gd name="T10" fmla="*/ 215 w 239"/>
                <a:gd name="T11" fmla="*/ 290 h 290"/>
              </a:gdLst>
              <a:ahLst/>
              <a:cxnLst>
                <a:cxn ang="0">
                  <a:pos x="T0" y="T1"/>
                </a:cxn>
                <a:cxn ang="0">
                  <a:pos x="T2" y="T3"/>
                </a:cxn>
                <a:cxn ang="0">
                  <a:pos x="T4" y="T5"/>
                </a:cxn>
                <a:cxn ang="0">
                  <a:pos x="T6" y="T7"/>
                </a:cxn>
                <a:cxn ang="0">
                  <a:pos x="T8" y="T9"/>
                </a:cxn>
                <a:cxn ang="0">
                  <a:pos x="T10" y="T11"/>
                </a:cxn>
              </a:cxnLst>
              <a:rect l="0" t="0" r="r" b="b"/>
              <a:pathLst>
                <a:path w="239" h="290">
                  <a:moveTo>
                    <a:pt x="215" y="290"/>
                  </a:moveTo>
                  <a:lnTo>
                    <a:pt x="215" y="290"/>
                  </a:lnTo>
                  <a:lnTo>
                    <a:pt x="0" y="19"/>
                  </a:lnTo>
                  <a:lnTo>
                    <a:pt x="23" y="0"/>
                  </a:lnTo>
                  <a:lnTo>
                    <a:pt x="239" y="272"/>
                  </a:lnTo>
                  <a:lnTo>
                    <a:pt x="215" y="29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39" name="Freeform 246">
              <a:extLst>
                <a:ext uri="{FF2B5EF4-FFF2-40B4-BE49-F238E27FC236}">
                  <a16:creationId xmlns:a16="http://schemas.microsoft.com/office/drawing/2014/main" id="{7228C3F9-E952-055B-3EFD-4B5E74E4A0A6}"/>
                </a:ext>
              </a:extLst>
            </p:cNvPr>
            <p:cNvSpPr>
              <a:spLocks/>
            </p:cNvSpPr>
            <p:nvPr/>
          </p:nvSpPr>
          <p:spPr bwMode="auto">
            <a:xfrm>
              <a:off x="2607" y="1575"/>
              <a:ext cx="48" cy="59"/>
            </a:xfrm>
            <a:custGeom>
              <a:avLst/>
              <a:gdLst>
                <a:gd name="T0" fmla="*/ 239 w 239"/>
                <a:gd name="T1" fmla="*/ 19 h 290"/>
                <a:gd name="T2" fmla="*/ 239 w 239"/>
                <a:gd name="T3" fmla="*/ 19 h 290"/>
                <a:gd name="T4" fmla="*/ 23 w 239"/>
                <a:gd name="T5" fmla="*/ 290 h 290"/>
                <a:gd name="T6" fmla="*/ 0 w 239"/>
                <a:gd name="T7" fmla="*/ 272 h 290"/>
                <a:gd name="T8" fmla="*/ 215 w 239"/>
                <a:gd name="T9" fmla="*/ 0 h 290"/>
                <a:gd name="T10" fmla="*/ 239 w 239"/>
                <a:gd name="T11" fmla="*/ 19 h 290"/>
              </a:gdLst>
              <a:ahLst/>
              <a:cxnLst>
                <a:cxn ang="0">
                  <a:pos x="T0" y="T1"/>
                </a:cxn>
                <a:cxn ang="0">
                  <a:pos x="T2" y="T3"/>
                </a:cxn>
                <a:cxn ang="0">
                  <a:pos x="T4" y="T5"/>
                </a:cxn>
                <a:cxn ang="0">
                  <a:pos x="T6" y="T7"/>
                </a:cxn>
                <a:cxn ang="0">
                  <a:pos x="T8" y="T9"/>
                </a:cxn>
                <a:cxn ang="0">
                  <a:pos x="T10" y="T11"/>
                </a:cxn>
              </a:cxnLst>
              <a:rect l="0" t="0" r="r" b="b"/>
              <a:pathLst>
                <a:path w="239" h="290">
                  <a:moveTo>
                    <a:pt x="239" y="19"/>
                  </a:moveTo>
                  <a:lnTo>
                    <a:pt x="239" y="19"/>
                  </a:lnTo>
                  <a:lnTo>
                    <a:pt x="23" y="290"/>
                  </a:lnTo>
                  <a:lnTo>
                    <a:pt x="0" y="272"/>
                  </a:lnTo>
                  <a:lnTo>
                    <a:pt x="215" y="0"/>
                  </a:lnTo>
                  <a:lnTo>
                    <a:pt x="239" y="19"/>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40" name="Freeform 247">
              <a:extLst>
                <a:ext uri="{FF2B5EF4-FFF2-40B4-BE49-F238E27FC236}">
                  <a16:creationId xmlns:a16="http://schemas.microsoft.com/office/drawing/2014/main" id="{CEBCF5AF-0ECE-C6DC-F5AC-836EFB354CEA}"/>
                </a:ext>
              </a:extLst>
            </p:cNvPr>
            <p:cNvSpPr>
              <a:spLocks/>
            </p:cNvSpPr>
            <p:nvPr/>
          </p:nvSpPr>
          <p:spPr bwMode="auto">
            <a:xfrm>
              <a:off x="2462" y="1615"/>
              <a:ext cx="82" cy="43"/>
            </a:xfrm>
            <a:custGeom>
              <a:avLst/>
              <a:gdLst>
                <a:gd name="T0" fmla="*/ 13 w 411"/>
                <a:gd name="T1" fmla="*/ 0 h 214"/>
                <a:gd name="T2" fmla="*/ 13 w 411"/>
                <a:gd name="T3" fmla="*/ 0 h 214"/>
                <a:gd name="T4" fmla="*/ 411 w 411"/>
                <a:gd name="T5" fmla="*/ 187 h 214"/>
                <a:gd name="T6" fmla="*/ 398 w 411"/>
                <a:gd name="T7" fmla="*/ 214 h 214"/>
                <a:gd name="T8" fmla="*/ 0 w 411"/>
                <a:gd name="T9" fmla="*/ 27 h 214"/>
                <a:gd name="T10" fmla="*/ 13 w 411"/>
                <a:gd name="T11" fmla="*/ 0 h 214"/>
              </a:gdLst>
              <a:ahLst/>
              <a:cxnLst>
                <a:cxn ang="0">
                  <a:pos x="T0" y="T1"/>
                </a:cxn>
                <a:cxn ang="0">
                  <a:pos x="T2" y="T3"/>
                </a:cxn>
                <a:cxn ang="0">
                  <a:pos x="T4" y="T5"/>
                </a:cxn>
                <a:cxn ang="0">
                  <a:pos x="T6" y="T7"/>
                </a:cxn>
                <a:cxn ang="0">
                  <a:pos x="T8" y="T9"/>
                </a:cxn>
                <a:cxn ang="0">
                  <a:pos x="T10" y="T11"/>
                </a:cxn>
              </a:cxnLst>
              <a:rect l="0" t="0" r="r" b="b"/>
              <a:pathLst>
                <a:path w="411" h="214">
                  <a:moveTo>
                    <a:pt x="13" y="0"/>
                  </a:moveTo>
                  <a:lnTo>
                    <a:pt x="13" y="0"/>
                  </a:lnTo>
                  <a:lnTo>
                    <a:pt x="411" y="187"/>
                  </a:lnTo>
                  <a:lnTo>
                    <a:pt x="398" y="214"/>
                  </a:lnTo>
                  <a:lnTo>
                    <a:pt x="0" y="27"/>
                  </a:lnTo>
                  <a:lnTo>
                    <a:pt x="13"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41" name="Freeform 248">
              <a:extLst>
                <a:ext uri="{FF2B5EF4-FFF2-40B4-BE49-F238E27FC236}">
                  <a16:creationId xmlns:a16="http://schemas.microsoft.com/office/drawing/2014/main" id="{C89C39F7-411D-1A4A-E136-0CBFD5677E05}"/>
                </a:ext>
              </a:extLst>
            </p:cNvPr>
            <p:cNvSpPr>
              <a:spLocks/>
            </p:cNvSpPr>
            <p:nvPr/>
          </p:nvSpPr>
          <p:spPr bwMode="auto">
            <a:xfrm>
              <a:off x="2946" y="1498"/>
              <a:ext cx="18" cy="120"/>
            </a:xfrm>
            <a:custGeom>
              <a:avLst/>
              <a:gdLst>
                <a:gd name="T0" fmla="*/ 30 w 93"/>
                <a:gd name="T1" fmla="*/ 0 h 597"/>
                <a:gd name="T2" fmla="*/ 30 w 93"/>
                <a:gd name="T3" fmla="*/ 0 h 597"/>
                <a:gd name="T4" fmla="*/ 93 w 93"/>
                <a:gd name="T5" fmla="*/ 594 h 597"/>
                <a:gd name="T6" fmla="*/ 63 w 93"/>
                <a:gd name="T7" fmla="*/ 597 h 597"/>
                <a:gd name="T8" fmla="*/ 0 w 93"/>
                <a:gd name="T9" fmla="*/ 3 h 597"/>
                <a:gd name="T10" fmla="*/ 30 w 93"/>
                <a:gd name="T11" fmla="*/ 0 h 597"/>
              </a:gdLst>
              <a:ahLst/>
              <a:cxnLst>
                <a:cxn ang="0">
                  <a:pos x="T0" y="T1"/>
                </a:cxn>
                <a:cxn ang="0">
                  <a:pos x="T2" y="T3"/>
                </a:cxn>
                <a:cxn ang="0">
                  <a:pos x="T4" y="T5"/>
                </a:cxn>
                <a:cxn ang="0">
                  <a:pos x="T6" y="T7"/>
                </a:cxn>
                <a:cxn ang="0">
                  <a:pos x="T8" y="T9"/>
                </a:cxn>
                <a:cxn ang="0">
                  <a:pos x="T10" y="T11"/>
                </a:cxn>
              </a:cxnLst>
              <a:rect l="0" t="0" r="r" b="b"/>
              <a:pathLst>
                <a:path w="93" h="597">
                  <a:moveTo>
                    <a:pt x="30" y="0"/>
                  </a:moveTo>
                  <a:lnTo>
                    <a:pt x="30" y="0"/>
                  </a:lnTo>
                  <a:lnTo>
                    <a:pt x="93" y="594"/>
                  </a:lnTo>
                  <a:lnTo>
                    <a:pt x="63" y="597"/>
                  </a:lnTo>
                  <a:lnTo>
                    <a:pt x="0" y="3"/>
                  </a:lnTo>
                  <a:lnTo>
                    <a:pt x="3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42" name="Freeform 249">
              <a:extLst>
                <a:ext uri="{FF2B5EF4-FFF2-40B4-BE49-F238E27FC236}">
                  <a16:creationId xmlns:a16="http://schemas.microsoft.com/office/drawing/2014/main" id="{FED3AD00-4A8B-63AC-64DE-741C98A6E243}"/>
                </a:ext>
              </a:extLst>
            </p:cNvPr>
            <p:cNvSpPr>
              <a:spLocks/>
            </p:cNvSpPr>
            <p:nvPr/>
          </p:nvSpPr>
          <p:spPr bwMode="auto">
            <a:xfrm>
              <a:off x="2918" y="1518"/>
              <a:ext cx="15" cy="86"/>
            </a:xfrm>
            <a:custGeom>
              <a:avLst/>
              <a:gdLst>
                <a:gd name="T0" fmla="*/ 30 w 74"/>
                <a:gd name="T1" fmla="*/ 0 h 425"/>
                <a:gd name="T2" fmla="*/ 30 w 74"/>
                <a:gd name="T3" fmla="*/ 0 h 425"/>
                <a:gd name="T4" fmla="*/ 74 w 74"/>
                <a:gd name="T5" fmla="*/ 421 h 425"/>
                <a:gd name="T6" fmla="*/ 45 w 74"/>
                <a:gd name="T7" fmla="*/ 425 h 425"/>
                <a:gd name="T8" fmla="*/ 0 w 74"/>
                <a:gd name="T9" fmla="*/ 3 h 425"/>
                <a:gd name="T10" fmla="*/ 30 w 74"/>
                <a:gd name="T11" fmla="*/ 0 h 425"/>
              </a:gdLst>
              <a:ahLst/>
              <a:cxnLst>
                <a:cxn ang="0">
                  <a:pos x="T0" y="T1"/>
                </a:cxn>
                <a:cxn ang="0">
                  <a:pos x="T2" y="T3"/>
                </a:cxn>
                <a:cxn ang="0">
                  <a:pos x="T4" y="T5"/>
                </a:cxn>
                <a:cxn ang="0">
                  <a:pos x="T6" y="T7"/>
                </a:cxn>
                <a:cxn ang="0">
                  <a:pos x="T8" y="T9"/>
                </a:cxn>
                <a:cxn ang="0">
                  <a:pos x="T10" y="T11"/>
                </a:cxn>
              </a:cxnLst>
              <a:rect l="0" t="0" r="r" b="b"/>
              <a:pathLst>
                <a:path w="74" h="425">
                  <a:moveTo>
                    <a:pt x="30" y="0"/>
                  </a:moveTo>
                  <a:lnTo>
                    <a:pt x="30" y="0"/>
                  </a:lnTo>
                  <a:lnTo>
                    <a:pt x="74" y="421"/>
                  </a:lnTo>
                  <a:lnTo>
                    <a:pt x="45" y="425"/>
                  </a:lnTo>
                  <a:lnTo>
                    <a:pt x="0" y="3"/>
                  </a:lnTo>
                  <a:lnTo>
                    <a:pt x="3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43" name="Freeform 250">
              <a:extLst>
                <a:ext uri="{FF2B5EF4-FFF2-40B4-BE49-F238E27FC236}">
                  <a16:creationId xmlns:a16="http://schemas.microsoft.com/office/drawing/2014/main" id="{3750E8A6-76F0-681F-40EF-BA87E835623A}"/>
                </a:ext>
              </a:extLst>
            </p:cNvPr>
            <p:cNvSpPr>
              <a:spLocks/>
            </p:cNvSpPr>
            <p:nvPr/>
          </p:nvSpPr>
          <p:spPr bwMode="auto">
            <a:xfrm>
              <a:off x="2960" y="1615"/>
              <a:ext cx="113" cy="55"/>
            </a:xfrm>
            <a:custGeom>
              <a:avLst/>
              <a:gdLst>
                <a:gd name="T0" fmla="*/ 12 w 560"/>
                <a:gd name="T1" fmla="*/ 0 h 273"/>
                <a:gd name="T2" fmla="*/ 12 w 560"/>
                <a:gd name="T3" fmla="*/ 0 h 273"/>
                <a:gd name="T4" fmla="*/ 560 w 560"/>
                <a:gd name="T5" fmla="*/ 245 h 273"/>
                <a:gd name="T6" fmla="*/ 548 w 560"/>
                <a:gd name="T7" fmla="*/ 273 h 273"/>
                <a:gd name="T8" fmla="*/ 0 w 560"/>
                <a:gd name="T9" fmla="*/ 27 h 273"/>
                <a:gd name="T10" fmla="*/ 12 w 560"/>
                <a:gd name="T11" fmla="*/ 0 h 273"/>
              </a:gdLst>
              <a:ahLst/>
              <a:cxnLst>
                <a:cxn ang="0">
                  <a:pos x="T0" y="T1"/>
                </a:cxn>
                <a:cxn ang="0">
                  <a:pos x="T2" y="T3"/>
                </a:cxn>
                <a:cxn ang="0">
                  <a:pos x="T4" y="T5"/>
                </a:cxn>
                <a:cxn ang="0">
                  <a:pos x="T6" y="T7"/>
                </a:cxn>
                <a:cxn ang="0">
                  <a:pos x="T8" y="T9"/>
                </a:cxn>
                <a:cxn ang="0">
                  <a:pos x="T10" y="T11"/>
                </a:cxn>
              </a:cxnLst>
              <a:rect l="0" t="0" r="r" b="b"/>
              <a:pathLst>
                <a:path w="560" h="273">
                  <a:moveTo>
                    <a:pt x="12" y="0"/>
                  </a:moveTo>
                  <a:lnTo>
                    <a:pt x="12" y="0"/>
                  </a:lnTo>
                  <a:lnTo>
                    <a:pt x="560" y="245"/>
                  </a:lnTo>
                  <a:lnTo>
                    <a:pt x="548" y="273"/>
                  </a:lnTo>
                  <a:lnTo>
                    <a:pt x="0" y="27"/>
                  </a:lnTo>
                  <a:lnTo>
                    <a:pt x="12"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44" name="Freeform 251">
              <a:extLst>
                <a:ext uri="{FF2B5EF4-FFF2-40B4-BE49-F238E27FC236}">
                  <a16:creationId xmlns:a16="http://schemas.microsoft.com/office/drawing/2014/main" id="{FD6EE5B4-564F-4C1E-FFB4-CC683C962223}"/>
                </a:ext>
              </a:extLst>
            </p:cNvPr>
            <p:cNvSpPr>
              <a:spLocks/>
            </p:cNvSpPr>
            <p:nvPr/>
          </p:nvSpPr>
          <p:spPr bwMode="auto">
            <a:xfrm>
              <a:off x="2652" y="1574"/>
              <a:ext cx="120" cy="6"/>
            </a:xfrm>
            <a:custGeom>
              <a:avLst/>
              <a:gdLst>
                <a:gd name="T0" fmla="*/ 599 w 599"/>
                <a:gd name="T1" fmla="*/ 30 h 30"/>
                <a:gd name="T2" fmla="*/ 599 w 599"/>
                <a:gd name="T3" fmla="*/ 30 h 30"/>
                <a:gd name="T4" fmla="*/ 0 w 599"/>
                <a:gd name="T5" fmla="*/ 30 h 30"/>
                <a:gd name="T6" fmla="*/ 0 w 599"/>
                <a:gd name="T7" fmla="*/ 0 h 30"/>
                <a:gd name="T8" fmla="*/ 599 w 599"/>
                <a:gd name="T9" fmla="*/ 0 h 30"/>
                <a:gd name="T10" fmla="*/ 599 w 599"/>
                <a:gd name="T11" fmla="*/ 30 h 30"/>
              </a:gdLst>
              <a:ahLst/>
              <a:cxnLst>
                <a:cxn ang="0">
                  <a:pos x="T0" y="T1"/>
                </a:cxn>
                <a:cxn ang="0">
                  <a:pos x="T2" y="T3"/>
                </a:cxn>
                <a:cxn ang="0">
                  <a:pos x="T4" y="T5"/>
                </a:cxn>
                <a:cxn ang="0">
                  <a:pos x="T6" y="T7"/>
                </a:cxn>
                <a:cxn ang="0">
                  <a:pos x="T8" y="T9"/>
                </a:cxn>
                <a:cxn ang="0">
                  <a:pos x="T10" y="T11"/>
                </a:cxn>
              </a:cxnLst>
              <a:rect l="0" t="0" r="r" b="b"/>
              <a:pathLst>
                <a:path w="599" h="30">
                  <a:moveTo>
                    <a:pt x="599" y="30"/>
                  </a:moveTo>
                  <a:lnTo>
                    <a:pt x="599" y="30"/>
                  </a:lnTo>
                  <a:lnTo>
                    <a:pt x="0" y="30"/>
                  </a:lnTo>
                  <a:lnTo>
                    <a:pt x="0" y="0"/>
                  </a:lnTo>
                  <a:lnTo>
                    <a:pt x="599" y="0"/>
                  </a:lnTo>
                  <a:lnTo>
                    <a:pt x="599" y="3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45" name="Freeform 252">
              <a:extLst>
                <a:ext uri="{FF2B5EF4-FFF2-40B4-BE49-F238E27FC236}">
                  <a16:creationId xmlns:a16="http://schemas.microsoft.com/office/drawing/2014/main" id="{BBB0E4B7-3EAA-5A5D-9D28-7A8CA8DBD5C3}"/>
                </a:ext>
              </a:extLst>
            </p:cNvPr>
            <p:cNvSpPr>
              <a:spLocks/>
            </p:cNvSpPr>
            <p:nvPr/>
          </p:nvSpPr>
          <p:spPr bwMode="auto">
            <a:xfrm>
              <a:off x="2770" y="1471"/>
              <a:ext cx="65" cy="108"/>
            </a:xfrm>
            <a:custGeom>
              <a:avLst/>
              <a:gdLst>
                <a:gd name="T0" fmla="*/ 0 w 323"/>
                <a:gd name="T1" fmla="*/ 520 h 535"/>
                <a:gd name="T2" fmla="*/ 0 w 323"/>
                <a:gd name="T3" fmla="*/ 520 h 535"/>
                <a:gd name="T4" fmla="*/ 297 w 323"/>
                <a:gd name="T5" fmla="*/ 0 h 535"/>
                <a:gd name="T6" fmla="*/ 323 w 323"/>
                <a:gd name="T7" fmla="*/ 15 h 535"/>
                <a:gd name="T8" fmla="*/ 26 w 323"/>
                <a:gd name="T9" fmla="*/ 535 h 535"/>
                <a:gd name="T10" fmla="*/ 0 w 323"/>
                <a:gd name="T11" fmla="*/ 520 h 535"/>
              </a:gdLst>
              <a:ahLst/>
              <a:cxnLst>
                <a:cxn ang="0">
                  <a:pos x="T0" y="T1"/>
                </a:cxn>
                <a:cxn ang="0">
                  <a:pos x="T2" y="T3"/>
                </a:cxn>
                <a:cxn ang="0">
                  <a:pos x="T4" y="T5"/>
                </a:cxn>
                <a:cxn ang="0">
                  <a:pos x="T6" y="T7"/>
                </a:cxn>
                <a:cxn ang="0">
                  <a:pos x="T8" y="T9"/>
                </a:cxn>
                <a:cxn ang="0">
                  <a:pos x="T10" y="T11"/>
                </a:cxn>
              </a:cxnLst>
              <a:rect l="0" t="0" r="r" b="b"/>
              <a:pathLst>
                <a:path w="323" h="535">
                  <a:moveTo>
                    <a:pt x="0" y="520"/>
                  </a:moveTo>
                  <a:lnTo>
                    <a:pt x="0" y="520"/>
                  </a:lnTo>
                  <a:lnTo>
                    <a:pt x="297" y="0"/>
                  </a:lnTo>
                  <a:lnTo>
                    <a:pt x="323" y="15"/>
                  </a:lnTo>
                  <a:lnTo>
                    <a:pt x="26" y="535"/>
                  </a:lnTo>
                  <a:lnTo>
                    <a:pt x="0" y="52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46" name="Freeform 253">
              <a:extLst>
                <a:ext uri="{FF2B5EF4-FFF2-40B4-BE49-F238E27FC236}">
                  <a16:creationId xmlns:a16="http://schemas.microsoft.com/office/drawing/2014/main" id="{509AEC7B-EDC6-4857-62FE-02EED1E0E9F6}"/>
                </a:ext>
              </a:extLst>
            </p:cNvPr>
            <p:cNvSpPr>
              <a:spLocks/>
            </p:cNvSpPr>
            <p:nvPr/>
          </p:nvSpPr>
          <p:spPr bwMode="auto">
            <a:xfrm>
              <a:off x="2805" y="1502"/>
              <a:ext cx="47" cy="77"/>
            </a:xfrm>
            <a:custGeom>
              <a:avLst/>
              <a:gdLst>
                <a:gd name="T0" fmla="*/ 0 w 237"/>
                <a:gd name="T1" fmla="*/ 369 h 384"/>
                <a:gd name="T2" fmla="*/ 0 w 237"/>
                <a:gd name="T3" fmla="*/ 369 h 384"/>
                <a:gd name="T4" fmla="*/ 211 w 237"/>
                <a:gd name="T5" fmla="*/ 0 h 384"/>
                <a:gd name="T6" fmla="*/ 237 w 237"/>
                <a:gd name="T7" fmla="*/ 15 h 384"/>
                <a:gd name="T8" fmla="*/ 26 w 237"/>
                <a:gd name="T9" fmla="*/ 384 h 384"/>
                <a:gd name="T10" fmla="*/ 0 w 237"/>
                <a:gd name="T11" fmla="*/ 369 h 384"/>
              </a:gdLst>
              <a:ahLst/>
              <a:cxnLst>
                <a:cxn ang="0">
                  <a:pos x="T0" y="T1"/>
                </a:cxn>
                <a:cxn ang="0">
                  <a:pos x="T2" y="T3"/>
                </a:cxn>
                <a:cxn ang="0">
                  <a:pos x="T4" y="T5"/>
                </a:cxn>
                <a:cxn ang="0">
                  <a:pos x="T6" y="T7"/>
                </a:cxn>
                <a:cxn ang="0">
                  <a:pos x="T8" y="T9"/>
                </a:cxn>
                <a:cxn ang="0">
                  <a:pos x="T10" y="T11"/>
                </a:cxn>
              </a:cxnLst>
              <a:rect l="0" t="0" r="r" b="b"/>
              <a:pathLst>
                <a:path w="237" h="384">
                  <a:moveTo>
                    <a:pt x="0" y="369"/>
                  </a:moveTo>
                  <a:lnTo>
                    <a:pt x="0" y="369"/>
                  </a:lnTo>
                  <a:lnTo>
                    <a:pt x="211" y="0"/>
                  </a:lnTo>
                  <a:lnTo>
                    <a:pt x="237" y="15"/>
                  </a:lnTo>
                  <a:lnTo>
                    <a:pt x="26" y="384"/>
                  </a:lnTo>
                  <a:lnTo>
                    <a:pt x="0" y="369"/>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47" name="Freeform 254">
              <a:extLst>
                <a:ext uri="{FF2B5EF4-FFF2-40B4-BE49-F238E27FC236}">
                  <a16:creationId xmlns:a16="http://schemas.microsoft.com/office/drawing/2014/main" id="{C213EFA4-5793-66AD-2E04-44BACCC0F314}"/>
                </a:ext>
              </a:extLst>
            </p:cNvPr>
            <p:cNvSpPr>
              <a:spLocks/>
            </p:cNvSpPr>
            <p:nvPr/>
          </p:nvSpPr>
          <p:spPr bwMode="auto">
            <a:xfrm>
              <a:off x="2590" y="1471"/>
              <a:ext cx="65" cy="108"/>
            </a:xfrm>
            <a:custGeom>
              <a:avLst/>
              <a:gdLst>
                <a:gd name="T0" fmla="*/ 26 w 323"/>
                <a:gd name="T1" fmla="*/ 0 h 535"/>
                <a:gd name="T2" fmla="*/ 26 w 323"/>
                <a:gd name="T3" fmla="*/ 0 h 535"/>
                <a:gd name="T4" fmla="*/ 323 w 323"/>
                <a:gd name="T5" fmla="*/ 520 h 535"/>
                <a:gd name="T6" fmla="*/ 297 w 323"/>
                <a:gd name="T7" fmla="*/ 535 h 535"/>
                <a:gd name="T8" fmla="*/ 0 w 323"/>
                <a:gd name="T9" fmla="*/ 15 h 535"/>
                <a:gd name="T10" fmla="*/ 26 w 323"/>
                <a:gd name="T11" fmla="*/ 0 h 535"/>
              </a:gdLst>
              <a:ahLst/>
              <a:cxnLst>
                <a:cxn ang="0">
                  <a:pos x="T0" y="T1"/>
                </a:cxn>
                <a:cxn ang="0">
                  <a:pos x="T2" y="T3"/>
                </a:cxn>
                <a:cxn ang="0">
                  <a:pos x="T4" y="T5"/>
                </a:cxn>
                <a:cxn ang="0">
                  <a:pos x="T6" y="T7"/>
                </a:cxn>
                <a:cxn ang="0">
                  <a:pos x="T8" y="T9"/>
                </a:cxn>
                <a:cxn ang="0">
                  <a:pos x="T10" y="T11"/>
                </a:cxn>
              </a:cxnLst>
              <a:rect l="0" t="0" r="r" b="b"/>
              <a:pathLst>
                <a:path w="323" h="535">
                  <a:moveTo>
                    <a:pt x="26" y="0"/>
                  </a:moveTo>
                  <a:lnTo>
                    <a:pt x="26" y="0"/>
                  </a:lnTo>
                  <a:lnTo>
                    <a:pt x="323" y="520"/>
                  </a:lnTo>
                  <a:lnTo>
                    <a:pt x="297" y="535"/>
                  </a:lnTo>
                  <a:lnTo>
                    <a:pt x="0" y="15"/>
                  </a:lnTo>
                  <a:lnTo>
                    <a:pt x="26"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48" name="Freeform 255">
              <a:extLst>
                <a:ext uri="{FF2B5EF4-FFF2-40B4-BE49-F238E27FC236}">
                  <a16:creationId xmlns:a16="http://schemas.microsoft.com/office/drawing/2014/main" id="{6EEAA962-8FD7-6306-2CF6-022DE8CAE503}"/>
                </a:ext>
              </a:extLst>
            </p:cNvPr>
            <p:cNvSpPr>
              <a:spLocks/>
            </p:cNvSpPr>
            <p:nvPr/>
          </p:nvSpPr>
          <p:spPr bwMode="auto">
            <a:xfrm>
              <a:off x="2573" y="1502"/>
              <a:ext cx="47" cy="77"/>
            </a:xfrm>
            <a:custGeom>
              <a:avLst/>
              <a:gdLst>
                <a:gd name="T0" fmla="*/ 27 w 238"/>
                <a:gd name="T1" fmla="*/ 0 h 384"/>
                <a:gd name="T2" fmla="*/ 27 w 238"/>
                <a:gd name="T3" fmla="*/ 0 h 384"/>
                <a:gd name="T4" fmla="*/ 238 w 238"/>
                <a:gd name="T5" fmla="*/ 369 h 384"/>
                <a:gd name="T6" fmla="*/ 212 w 238"/>
                <a:gd name="T7" fmla="*/ 384 h 384"/>
                <a:gd name="T8" fmla="*/ 0 w 238"/>
                <a:gd name="T9" fmla="*/ 15 h 384"/>
                <a:gd name="T10" fmla="*/ 27 w 238"/>
                <a:gd name="T11" fmla="*/ 0 h 384"/>
              </a:gdLst>
              <a:ahLst/>
              <a:cxnLst>
                <a:cxn ang="0">
                  <a:pos x="T0" y="T1"/>
                </a:cxn>
                <a:cxn ang="0">
                  <a:pos x="T2" y="T3"/>
                </a:cxn>
                <a:cxn ang="0">
                  <a:pos x="T4" y="T5"/>
                </a:cxn>
                <a:cxn ang="0">
                  <a:pos x="T6" y="T7"/>
                </a:cxn>
                <a:cxn ang="0">
                  <a:pos x="T8" y="T9"/>
                </a:cxn>
                <a:cxn ang="0">
                  <a:pos x="T10" y="T11"/>
                </a:cxn>
              </a:cxnLst>
              <a:rect l="0" t="0" r="r" b="b"/>
              <a:pathLst>
                <a:path w="238" h="384">
                  <a:moveTo>
                    <a:pt x="27" y="0"/>
                  </a:moveTo>
                  <a:lnTo>
                    <a:pt x="27" y="0"/>
                  </a:lnTo>
                  <a:lnTo>
                    <a:pt x="238" y="369"/>
                  </a:lnTo>
                  <a:lnTo>
                    <a:pt x="212" y="384"/>
                  </a:lnTo>
                  <a:lnTo>
                    <a:pt x="0" y="15"/>
                  </a:lnTo>
                  <a:lnTo>
                    <a:pt x="27"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49" name="Freeform 256">
              <a:extLst>
                <a:ext uri="{FF2B5EF4-FFF2-40B4-BE49-F238E27FC236}">
                  <a16:creationId xmlns:a16="http://schemas.microsoft.com/office/drawing/2014/main" id="{C33039D0-2FB5-D92B-F814-D8C5AD54C17A}"/>
                </a:ext>
              </a:extLst>
            </p:cNvPr>
            <p:cNvSpPr>
              <a:spLocks/>
            </p:cNvSpPr>
            <p:nvPr/>
          </p:nvSpPr>
          <p:spPr bwMode="auto">
            <a:xfrm>
              <a:off x="2460" y="1498"/>
              <a:ext cx="19" cy="120"/>
            </a:xfrm>
            <a:custGeom>
              <a:avLst/>
              <a:gdLst>
                <a:gd name="T0" fmla="*/ 93 w 93"/>
                <a:gd name="T1" fmla="*/ 3 h 597"/>
                <a:gd name="T2" fmla="*/ 93 w 93"/>
                <a:gd name="T3" fmla="*/ 3 h 597"/>
                <a:gd name="T4" fmla="*/ 30 w 93"/>
                <a:gd name="T5" fmla="*/ 597 h 597"/>
                <a:gd name="T6" fmla="*/ 0 w 93"/>
                <a:gd name="T7" fmla="*/ 594 h 597"/>
                <a:gd name="T8" fmla="*/ 63 w 93"/>
                <a:gd name="T9" fmla="*/ 0 h 597"/>
                <a:gd name="T10" fmla="*/ 93 w 93"/>
                <a:gd name="T11" fmla="*/ 3 h 597"/>
              </a:gdLst>
              <a:ahLst/>
              <a:cxnLst>
                <a:cxn ang="0">
                  <a:pos x="T0" y="T1"/>
                </a:cxn>
                <a:cxn ang="0">
                  <a:pos x="T2" y="T3"/>
                </a:cxn>
                <a:cxn ang="0">
                  <a:pos x="T4" y="T5"/>
                </a:cxn>
                <a:cxn ang="0">
                  <a:pos x="T6" y="T7"/>
                </a:cxn>
                <a:cxn ang="0">
                  <a:pos x="T8" y="T9"/>
                </a:cxn>
                <a:cxn ang="0">
                  <a:pos x="T10" y="T11"/>
                </a:cxn>
              </a:cxnLst>
              <a:rect l="0" t="0" r="r" b="b"/>
              <a:pathLst>
                <a:path w="93" h="597">
                  <a:moveTo>
                    <a:pt x="93" y="3"/>
                  </a:moveTo>
                  <a:lnTo>
                    <a:pt x="93" y="3"/>
                  </a:lnTo>
                  <a:lnTo>
                    <a:pt x="30" y="597"/>
                  </a:lnTo>
                  <a:lnTo>
                    <a:pt x="0" y="594"/>
                  </a:lnTo>
                  <a:lnTo>
                    <a:pt x="63" y="0"/>
                  </a:lnTo>
                  <a:lnTo>
                    <a:pt x="93" y="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50" name="Freeform 257">
              <a:extLst>
                <a:ext uri="{FF2B5EF4-FFF2-40B4-BE49-F238E27FC236}">
                  <a16:creationId xmlns:a16="http://schemas.microsoft.com/office/drawing/2014/main" id="{9765C4C8-9E49-702B-6B58-182606D00D13}"/>
                </a:ext>
              </a:extLst>
            </p:cNvPr>
            <p:cNvSpPr>
              <a:spLocks/>
            </p:cNvSpPr>
            <p:nvPr/>
          </p:nvSpPr>
          <p:spPr bwMode="auto">
            <a:xfrm>
              <a:off x="2492" y="1518"/>
              <a:ext cx="15" cy="86"/>
            </a:xfrm>
            <a:custGeom>
              <a:avLst/>
              <a:gdLst>
                <a:gd name="T0" fmla="*/ 74 w 74"/>
                <a:gd name="T1" fmla="*/ 3 h 425"/>
                <a:gd name="T2" fmla="*/ 74 w 74"/>
                <a:gd name="T3" fmla="*/ 3 h 425"/>
                <a:gd name="T4" fmla="*/ 30 w 74"/>
                <a:gd name="T5" fmla="*/ 425 h 425"/>
                <a:gd name="T6" fmla="*/ 0 w 74"/>
                <a:gd name="T7" fmla="*/ 421 h 425"/>
                <a:gd name="T8" fmla="*/ 44 w 74"/>
                <a:gd name="T9" fmla="*/ 0 h 425"/>
                <a:gd name="T10" fmla="*/ 74 w 74"/>
                <a:gd name="T11" fmla="*/ 3 h 425"/>
              </a:gdLst>
              <a:ahLst/>
              <a:cxnLst>
                <a:cxn ang="0">
                  <a:pos x="T0" y="T1"/>
                </a:cxn>
                <a:cxn ang="0">
                  <a:pos x="T2" y="T3"/>
                </a:cxn>
                <a:cxn ang="0">
                  <a:pos x="T4" y="T5"/>
                </a:cxn>
                <a:cxn ang="0">
                  <a:pos x="T6" y="T7"/>
                </a:cxn>
                <a:cxn ang="0">
                  <a:pos x="T8" y="T9"/>
                </a:cxn>
                <a:cxn ang="0">
                  <a:pos x="T10" y="T11"/>
                </a:cxn>
              </a:cxnLst>
              <a:rect l="0" t="0" r="r" b="b"/>
              <a:pathLst>
                <a:path w="74" h="425">
                  <a:moveTo>
                    <a:pt x="74" y="3"/>
                  </a:moveTo>
                  <a:lnTo>
                    <a:pt x="74" y="3"/>
                  </a:lnTo>
                  <a:lnTo>
                    <a:pt x="30" y="425"/>
                  </a:lnTo>
                  <a:lnTo>
                    <a:pt x="0" y="421"/>
                  </a:lnTo>
                  <a:lnTo>
                    <a:pt x="44" y="0"/>
                  </a:lnTo>
                  <a:lnTo>
                    <a:pt x="74" y="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51" name="Freeform 258">
              <a:extLst>
                <a:ext uri="{FF2B5EF4-FFF2-40B4-BE49-F238E27FC236}">
                  <a16:creationId xmlns:a16="http://schemas.microsoft.com/office/drawing/2014/main" id="{E4730A32-C540-B755-6575-CF18817FA5B9}"/>
                </a:ext>
              </a:extLst>
            </p:cNvPr>
            <p:cNvSpPr>
              <a:spLocks/>
            </p:cNvSpPr>
            <p:nvPr/>
          </p:nvSpPr>
          <p:spPr bwMode="auto">
            <a:xfrm>
              <a:off x="2352" y="1615"/>
              <a:ext cx="113" cy="55"/>
            </a:xfrm>
            <a:custGeom>
              <a:avLst/>
              <a:gdLst>
                <a:gd name="T0" fmla="*/ 561 w 561"/>
                <a:gd name="T1" fmla="*/ 27 h 273"/>
                <a:gd name="T2" fmla="*/ 561 w 561"/>
                <a:gd name="T3" fmla="*/ 27 h 273"/>
                <a:gd name="T4" fmla="*/ 12 w 561"/>
                <a:gd name="T5" fmla="*/ 273 h 273"/>
                <a:gd name="T6" fmla="*/ 0 w 561"/>
                <a:gd name="T7" fmla="*/ 245 h 273"/>
                <a:gd name="T8" fmla="*/ 548 w 561"/>
                <a:gd name="T9" fmla="*/ 0 h 273"/>
                <a:gd name="T10" fmla="*/ 561 w 561"/>
                <a:gd name="T11" fmla="*/ 27 h 273"/>
              </a:gdLst>
              <a:ahLst/>
              <a:cxnLst>
                <a:cxn ang="0">
                  <a:pos x="T0" y="T1"/>
                </a:cxn>
                <a:cxn ang="0">
                  <a:pos x="T2" y="T3"/>
                </a:cxn>
                <a:cxn ang="0">
                  <a:pos x="T4" y="T5"/>
                </a:cxn>
                <a:cxn ang="0">
                  <a:pos x="T6" y="T7"/>
                </a:cxn>
                <a:cxn ang="0">
                  <a:pos x="T8" y="T9"/>
                </a:cxn>
                <a:cxn ang="0">
                  <a:pos x="T10" y="T11"/>
                </a:cxn>
              </a:cxnLst>
              <a:rect l="0" t="0" r="r" b="b"/>
              <a:pathLst>
                <a:path w="561" h="273">
                  <a:moveTo>
                    <a:pt x="561" y="27"/>
                  </a:moveTo>
                  <a:lnTo>
                    <a:pt x="561" y="27"/>
                  </a:lnTo>
                  <a:lnTo>
                    <a:pt x="12" y="273"/>
                  </a:lnTo>
                  <a:lnTo>
                    <a:pt x="0" y="245"/>
                  </a:lnTo>
                  <a:lnTo>
                    <a:pt x="548" y="0"/>
                  </a:lnTo>
                  <a:lnTo>
                    <a:pt x="561" y="2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52" name="Freeform 259">
              <a:extLst>
                <a:ext uri="{FF2B5EF4-FFF2-40B4-BE49-F238E27FC236}">
                  <a16:creationId xmlns:a16="http://schemas.microsoft.com/office/drawing/2014/main" id="{3F52ED8E-5764-A439-A8AE-B4169722A627}"/>
                </a:ext>
              </a:extLst>
            </p:cNvPr>
            <p:cNvSpPr>
              <a:spLocks/>
            </p:cNvSpPr>
            <p:nvPr/>
          </p:nvSpPr>
          <p:spPr bwMode="auto">
            <a:xfrm>
              <a:off x="2947" y="1426"/>
              <a:ext cx="101" cy="75"/>
            </a:xfrm>
            <a:custGeom>
              <a:avLst/>
              <a:gdLst>
                <a:gd name="T0" fmla="*/ 0 w 503"/>
                <a:gd name="T1" fmla="*/ 348 h 373"/>
                <a:gd name="T2" fmla="*/ 0 w 503"/>
                <a:gd name="T3" fmla="*/ 348 h 373"/>
                <a:gd name="T4" fmla="*/ 486 w 503"/>
                <a:gd name="T5" fmla="*/ 0 h 373"/>
                <a:gd name="T6" fmla="*/ 503 w 503"/>
                <a:gd name="T7" fmla="*/ 24 h 373"/>
                <a:gd name="T8" fmla="*/ 18 w 503"/>
                <a:gd name="T9" fmla="*/ 373 h 373"/>
                <a:gd name="T10" fmla="*/ 0 w 503"/>
                <a:gd name="T11" fmla="*/ 348 h 373"/>
              </a:gdLst>
              <a:ahLst/>
              <a:cxnLst>
                <a:cxn ang="0">
                  <a:pos x="T0" y="T1"/>
                </a:cxn>
                <a:cxn ang="0">
                  <a:pos x="T2" y="T3"/>
                </a:cxn>
                <a:cxn ang="0">
                  <a:pos x="T4" y="T5"/>
                </a:cxn>
                <a:cxn ang="0">
                  <a:pos x="T6" y="T7"/>
                </a:cxn>
                <a:cxn ang="0">
                  <a:pos x="T8" y="T9"/>
                </a:cxn>
                <a:cxn ang="0">
                  <a:pos x="T10" y="T11"/>
                </a:cxn>
              </a:cxnLst>
              <a:rect l="0" t="0" r="r" b="b"/>
              <a:pathLst>
                <a:path w="503" h="373">
                  <a:moveTo>
                    <a:pt x="0" y="348"/>
                  </a:moveTo>
                  <a:lnTo>
                    <a:pt x="0" y="348"/>
                  </a:lnTo>
                  <a:lnTo>
                    <a:pt x="486" y="0"/>
                  </a:lnTo>
                  <a:lnTo>
                    <a:pt x="503" y="24"/>
                  </a:lnTo>
                  <a:lnTo>
                    <a:pt x="18" y="373"/>
                  </a:lnTo>
                  <a:lnTo>
                    <a:pt x="0" y="34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53" name="Freeform 260">
              <a:extLst>
                <a:ext uri="{FF2B5EF4-FFF2-40B4-BE49-F238E27FC236}">
                  <a16:creationId xmlns:a16="http://schemas.microsoft.com/office/drawing/2014/main" id="{F4D45BEF-3A11-BBD1-7145-AE03DC142CAD}"/>
                </a:ext>
              </a:extLst>
            </p:cNvPr>
            <p:cNvSpPr>
              <a:spLocks/>
            </p:cNvSpPr>
            <p:nvPr/>
          </p:nvSpPr>
          <p:spPr bwMode="auto">
            <a:xfrm>
              <a:off x="2831" y="1470"/>
              <a:ext cx="118" cy="31"/>
            </a:xfrm>
            <a:custGeom>
              <a:avLst/>
              <a:gdLst>
                <a:gd name="T0" fmla="*/ 7 w 589"/>
                <a:gd name="T1" fmla="*/ 0 h 155"/>
                <a:gd name="T2" fmla="*/ 7 w 589"/>
                <a:gd name="T3" fmla="*/ 0 h 155"/>
                <a:gd name="T4" fmla="*/ 589 w 589"/>
                <a:gd name="T5" fmla="*/ 126 h 155"/>
                <a:gd name="T6" fmla="*/ 583 w 589"/>
                <a:gd name="T7" fmla="*/ 155 h 155"/>
                <a:gd name="T8" fmla="*/ 0 w 589"/>
                <a:gd name="T9" fmla="*/ 29 h 155"/>
                <a:gd name="T10" fmla="*/ 7 w 589"/>
                <a:gd name="T11" fmla="*/ 0 h 155"/>
              </a:gdLst>
              <a:ahLst/>
              <a:cxnLst>
                <a:cxn ang="0">
                  <a:pos x="T0" y="T1"/>
                </a:cxn>
                <a:cxn ang="0">
                  <a:pos x="T2" y="T3"/>
                </a:cxn>
                <a:cxn ang="0">
                  <a:pos x="T4" y="T5"/>
                </a:cxn>
                <a:cxn ang="0">
                  <a:pos x="T6" y="T7"/>
                </a:cxn>
                <a:cxn ang="0">
                  <a:pos x="T8" y="T9"/>
                </a:cxn>
                <a:cxn ang="0">
                  <a:pos x="T10" y="T11"/>
                </a:cxn>
              </a:cxnLst>
              <a:rect l="0" t="0" r="r" b="b"/>
              <a:pathLst>
                <a:path w="589" h="155">
                  <a:moveTo>
                    <a:pt x="7" y="0"/>
                  </a:moveTo>
                  <a:lnTo>
                    <a:pt x="7" y="0"/>
                  </a:lnTo>
                  <a:lnTo>
                    <a:pt x="589" y="126"/>
                  </a:lnTo>
                  <a:lnTo>
                    <a:pt x="583" y="155"/>
                  </a:lnTo>
                  <a:lnTo>
                    <a:pt x="0" y="29"/>
                  </a:lnTo>
                  <a:lnTo>
                    <a:pt x="7"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54" name="Freeform 261">
              <a:extLst>
                <a:ext uri="{FF2B5EF4-FFF2-40B4-BE49-F238E27FC236}">
                  <a16:creationId xmlns:a16="http://schemas.microsoft.com/office/drawing/2014/main" id="{DEA43CD2-B456-C003-E4AD-C69DE1E23122}"/>
                </a:ext>
              </a:extLst>
            </p:cNvPr>
            <p:cNvSpPr>
              <a:spLocks/>
            </p:cNvSpPr>
            <p:nvPr/>
          </p:nvSpPr>
          <p:spPr bwMode="auto">
            <a:xfrm>
              <a:off x="3070" y="1593"/>
              <a:ext cx="99" cy="76"/>
            </a:xfrm>
            <a:custGeom>
              <a:avLst/>
              <a:gdLst>
                <a:gd name="T0" fmla="*/ 0 w 498"/>
                <a:gd name="T1" fmla="*/ 354 h 378"/>
                <a:gd name="T2" fmla="*/ 0 w 498"/>
                <a:gd name="T3" fmla="*/ 354 h 378"/>
                <a:gd name="T4" fmla="*/ 480 w 498"/>
                <a:gd name="T5" fmla="*/ 0 h 378"/>
                <a:gd name="T6" fmla="*/ 498 w 498"/>
                <a:gd name="T7" fmla="*/ 24 h 378"/>
                <a:gd name="T8" fmla="*/ 18 w 498"/>
                <a:gd name="T9" fmla="*/ 378 h 378"/>
                <a:gd name="T10" fmla="*/ 0 w 498"/>
                <a:gd name="T11" fmla="*/ 354 h 378"/>
              </a:gdLst>
              <a:ahLst/>
              <a:cxnLst>
                <a:cxn ang="0">
                  <a:pos x="T0" y="T1"/>
                </a:cxn>
                <a:cxn ang="0">
                  <a:pos x="T2" y="T3"/>
                </a:cxn>
                <a:cxn ang="0">
                  <a:pos x="T4" y="T5"/>
                </a:cxn>
                <a:cxn ang="0">
                  <a:pos x="T6" y="T7"/>
                </a:cxn>
                <a:cxn ang="0">
                  <a:pos x="T8" y="T9"/>
                </a:cxn>
                <a:cxn ang="0">
                  <a:pos x="T10" y="T11"/>
                </a:cxn>
              </a:cxnLst>
              <a:rect l="0" t="0" r="r" b="b"/>
              <a:pathLst>
                <a:path w="498" h="378">
                  <a:moveTo>
                    <a:pt x="0" y="354"/>
                  </a:moveTo>
                  <a:lnTo>
                    <a:pt x="0" y="354"/>
                  </a:lnTo>
                  <a:lnTo>
                    <a:pt x="480" y="0"/>
                  </a:lnTo>
                  <a:lnTo>
                    <a:pt x="498" y="24"/>
                  </a:lnTo>
                  <a:lnTo>
                    <a:pt x="18" y="378"/>
                  </a:lnTo>
                  <a:lnTo>
                    <a:pt x="0" y="35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55" name="Freeform 262">
              <a:extLst>
                <a:ext uri="{FF2B5EF4-FFF2-40B4-BE49-F238E27FC236}">
                  <a16:creationId xmlns:a16="http://schemas.microsoft.com/office/drawing/2014/main" id="{6BF5956A-BB8D-1321-36CD-F63723A09ED3}"/>
                </a:ext>
              </a:extLst>
            </p:cNvPr>
            <p:cNvSpPr>
              <a:spLocks/>
            </p:cNvSpPr>
            <p:nvPr/>
          </p:nvSpPr>
          <p:spPr bwMode="auto">
            <a:xfrm>
              <a:off x="3066" y="1579"/>
              <a:ext cx="72" cy="56"/>
            </a:xfrm>
            <a:custGeom>
              <a:avLst/>
              <a:gdLst>
                <a:gd name="T0" fmla="*/ 0 w 358"/>
                <a:gd name="T1" fmla="*/ 252 h 276"/>
                <a:gd name="T2" fmla="*/ 0 w 358"/>
                <a:gd name="T3" fmla="*/ 252 h 276"/>
                <a:gd name="T4" fmla="*/ 340 w 358"/>
                <a:gd name="T5" fmla="*/ 0 h 276"/>
                <a:gd name="T6" fmla="*/ 358 w 358"/>
                <a:gd name="T7" fmla="*/ 25 h 276"/>
                <a:gd name="T8" fmla="*/ 18 w 358"/>
                <a:gd name="T9" fmla="*/ 276 h 276"/>
                <a:gd name="T10" fmla="*/ 0 w 358"/>
                <a:gd name="T11" fmla="*/ 252 h 276"/>
              </a:gdLst>
              <a:ahLst/>
              <a:cxnLst>
                <a:cxn ang="0">
                  <a:pos x="T0" y="T1"/>
                </a:cxn>
                <a:cxn ang="0">
                  <a:pos x="T2" y="T3"/>
                </a:cxn>
                <a:cxn ang="0">
                  <a:pos x="T4" y="T5"/>
                </a:cxn>
                <a:cxn ang="0">
                  <a:pos x="T6" y="T7"/>
                </a:cxn>
                <a:cxn ang="0">
                  <a:pos x="T8" y="T9"/>
                </a:cxn>
                <a:cxn ang="0">
                  <a:pos x="T10" y="T11"/>
                </a:cxn>
              </a:cxnLst>
              <a:rect l="0" t="0" r="r" b="b"/>
              <a:pathLst>
                <a:path w="358" h="276">
                  <a:moveTo>
                    <a:pt x="0" y="252"/>
                  </a:moveTo>
                  <a:lnTo>
                    <a:pt x="0" y="252"/>
                  </a:lnTo>
                  <a:lnTo>
                    <a:pt x="340" y="0"/>
                  </a:lnTo>
                  <a:lnTo>
                    <a:pt x="358" y="25"/>
                  </a:lnTo>
                  <a:lnTo>
                    <a:pt x="18" y="276"/>
                  </a:lnTo>
                  <a:lnTo>
                    <a:pt x="0" y="252"/>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56" name="Freeform 263">
              <a:extLst>
                <a:ext uri="{FF2B5EF4-FFF2-40B4-BE49-F238E27FC236}">
                  <a16:creationId xmlns:a16="http://schemas.microsoft.com/office/drawing/2014/main" id="{15B078B0-0230-6ED7-2640-D2201A1B6405}"/>
                </a:ext>
              </a:extLst>
            </p:cNvPr>
            <p:cNvSpPr>
              <a:spLocks/>
            </p:cNvSpPr>
            <p:nvPr/>
          </p:nvSpPr>
          <p:spPr bwMode="auto">
            <a:xfrm>
              <a:off x="2770" y="1368"/>
              <a:ext cx="65" cy="106"/>
            </a:xfrm>
            <a:custGeom>
              <a:avLst/>
              <a:gdLst>
                <a:gd name="T0" fmla="*/ 297 w 323"/>
                <a:gd name="T1" fmla="*/ 529 h 529"/>
                <a:gd name="T2" fmla="*/ 297 w 323"/>
                <a:gd name="T3" fmla="*/ 529 h 529"/>
                <a:gd name="T4" fmla="*/ 0 w 323"/>
                <a:gd name="T5" fmla="*/ 15 h 529"/>
                <a:gd name="T6" fmla="*/ 26 w 323"/>
                <a:gd name="T7" fmla="*/ 0 h 529"/>
                <a:gd name="T8" fmla="*/ 323 w 323"/>
                <a:gd name="T9" fmla="*/ 514 h 529"/>
                <a:gd name="T10" fmla="*/ 297 w 323"/>
                <a:gd name="T11" fmla="*/ 529 h 529"/>
              </a:gdLst>
              <a:ahLst/>
              <a:cxnLst>
                <a:cxn ang="0">
                  <a:pos x="T0" y="T1"/>
                </a:cxn>
                <a:cxn ang="0">
                  <a:pos x="T2" y="T3"/>
                </a:cxn>
                <a:cxn ang="0">
                  <a:pos x="T4" y="T5"/>
                </a:cxn>
                <a:cxn ang="0">
                  <a:pos x="T6" y="T7"/>
                </a:cxn>
                <a:cxn ang="0">
                  <a:pos x="T8" y="T9"/>
                </a:cxn>
                <a:cxn ang="0">
                  <a:pos x="T10" y="T11"/>
                </a:cxn>
              </a:cxnLst>
              <a:rect l="0" t="0" r="r" b="b"/>
              <a:pathLst>
                <a:path w="323" h="529">
                  <a:moveTo>
                    <a:pt x="297" y="529"/>
                  </a:moveTo>
                  <a:lnTo>
                    <a:pt x="297" y="529"/>
                  </a:lnTo>
                  <a:lnTo>
                    <a:pt x="0" y="15"/>
                  </a:lnTo>
                  <a:lnTo>
                    <a:pt x="26" y="0"/>
                  </a:lnTo>
                  <a:lnTo>
                    <a:pt x="323" y="514"/>
                  </a:lnTo>
                  <a:lnTo>
                    <a:pt x="297" y="529"/>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57" name="Freeform 264">
              <a:extLst>
                <a:ext uri="{FF2B5EF4-FFF2-40B4-BE49-F238E27FC236}">
                  <a16:creationId xmlns:a16="http://schemas.microsoft.com/office/drawing/2014/main" id="{5B9C317F-63C7-F185-FB20-B7D887C2C54D}"/>
                </a:ext>
              </a:extLst>
            </p:cNvPr>
            <p:cNvSpPr>
              <a:spLocks/>
            </p:cNvSpPr>
            <p:nvPr/>
          </p:nvSpPr>
          <p:spPr bwMode="auto">
            <a:xfrm>
              <a:off x="2475" y="1470"/>
              <a:ext cx="118" cy="31"/>
            </a:xfrm>
            <a:custGeom>
              <a:avLst/>
              <a:gdLst>
                <a:gd name="T0" fmla="*/ 589 w 589"/>
                <a:gd name="T1" fmla="*/ 29 h 155"/>
                <a:gd name="T2" fmla="*/ 589 w 589"/>
                <a:gd name="T3" fmla="*/ 29 h 155"/>
                <a:gd name="T4" fmla="*/ 6 w 589"/>
                <a:gd name="T5" fmla="*/ 155 h 155"/>
                <a:gd name="T6" fmla="*/ 0 w 589"/>
                <a:gd name="T7" fmla="*/ 126 h 155"/>
                <a:gd name="T8" fmla="*/ 583 w 589"/>
                <a:gd name="T9" fmla="*/ 0 h 155"/>
                <a:gd name="T10" fmla="*/ 589 w 589"/>
                <a:gd name="T11" fmla="*/ 29 h 155"/>
              </a:gdLst>
              <a:ahLst/>
              <a:cxnLst>
                <a:cxn ang="0">
                  <a:pos x="T0" y="T1"/>
                </a:cxn>
                <a:cxn ang="0">
                  <a:pos x="T2" y="T3"/>
                </a:cxn>
                <a:cxn ang="0">
                  <a:pos x="T4" y="T5"/>
                </a:cxn>
                <a:cxn ang="0">
                  <a:pos x="T6" y="T7"/>
                </a:cxn>
                <a:cxn ang="0">
                  <a:pos x="T8" y="T9"/>
                </a:cxn>
                <a:cxn ang="0">
                  <a:pos x="T10" y="T11"/>
                </a:cxn>
              </a:cxnLst>
              <a:rect l="0" t="0" r="r" b="b"/>
              <a:pathLst>
                <a:path w="589" h="155">
                  <a:moveTo>
                    <a:pt x="589" y="29"/>
                  </a:moveTo>
                  <a:lnTo>
                    <a:pt x="589" y="29"/>
                  </a:lnTo>
                  <a:lnTo>
                    <a:pt x="6" y="155"/>
                  </a:lnTo>
                  <a:lnTo>
                    <a:pt x="0" y="126"/>
                  </a:lnTo>
                  <a:lnTo>
                    <a:pt x="583" y="0"/>
                  </a:lnTo>
                  <a:lnTo>
                    <a:pt x="589" y="29"/>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58" name="Freeform 265">
              <a:extLst>
                <a:ext uri="{FF2B5EF4-FFF2-40B4-BE49-F238E27FC236}">
                  <a16:creationId xmlns:a16="http://schemas.microsoft.com/office/drawing/2014/main" id="{B74EBF63-7177-F6B4-27DC-A0436CFED59C}"/>
                </a:ext>
              </a:extLst>
            </p:cNvPr>
            <p:cNvSpPr>
              <a:spLocks/>
            </p:cNvSpPr>
            <p:nvPr/>
          </p:nvSpPr>
          <p:spPr bwMode="auto">
            <a:xfrm>
              <a:off x="2590" y="1368"/>
              <a:ext cx="65" cy="106"/>
            </a:xfrm>
            <a:custGeom>
              <a:avLst/>
              <a:gdLst>
                <a:gd name="T0" fmla="*/ 323 w 323"/>
                <a:gd name="T1" fmla="*/ 15 h 529"/>
                <a:gd name="T2" fmla="*/ 323 w 323"/>
                <a:gd name="T3" fmla="*/ 15 h 529"/>
                <a:gd name="T4" fmla="*/ 26 w 323"/>
                <a:gd name="T5" fmla="*/ 529 h 529"/>
                <a:gd name="T6" fmla="*/ 0 w 323"/>
                <a:gd name="T7" fmla="*/ 514 h 529"/>
                <a:gd name="T8" fmla="*/ 297 w 323"/>
                <a:gd name="T9" fmla="*/ 0 h 529"/>
                <a:gd name="T10" fmla="*/ 323 w 323"/>
                <a:gd name="T11" fmla="*/ 15 h 529"/>
              </a:gdLst>
              <a:ahLst/>
              <a:cxnLst>
                <a:cxn ang="0">
                  <a:pos x="T0" y="T1"/>
                </a:cxn>
                <a:cxn ang="0">
                  <a:pos x="T2" y="T3"/>
                </a:cxn>
                <a:cxn ang="0">
                  <a:pos x="T4" y="T5"/>
                </a:cxn>
                <a:cxn ang="0">
                  <a:pos x="T6" y="T7"/>
                </a:cxn>
                <a:cxn ang="0">
                  <a:pos x="T8" y="T9"/>
                </a:cxn>
                <a:cxn ang="0">
                  <a:pos x="T10" y="T11"/>
                </a:cxn>
              </a:cxnLst>
              <a:rect l="0" t="0" r="r" b="b"/>
              <a:pathLst>
                <a:path w="323" h="529">
                  <a:moveTo>
                    <a:pt x="323" y="15"/>
                  </a:moveTo>
                  <a:lnTo>
                    <a:pt x="323" y="15"/>
                  </a:lnTo>
                  <a:lnTo>
                    <a:pt x="26" y="529"/>
                  </a:lnTo>
                  <a:lnTo>
                    <a:pt x="0" y="514"/>
                  </a:lnTo>
                  <a:lnTo>
                    <a:pt x="297" y="0"/>
                  </a:lnTo>
                  <a:lnTo>
                    <a:pt x="323" y="1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59" name="Freeform 266">
              <a:extLst>
                <a:ext uri="{FF2B5EF4-FFF2-40B4-BE49-F238E27FC236}">
                  <a16:creationId xmlns:a16="http://schemas.microsoft.com/office/drawing/2014/main" id="{4C0968D1-3BDD-163A-192E-5B836A9CFE43}"/>
                </a:ext>
              </a:extLst>
            </p:cNvPr>
            <p:cNvSpPr>
              <a:spLocks/>
            </p:cNvSpPr>
            <p:nvPr/>
          </p:nvSpPr>
          <p:spPr bwMode="auto">
            <a:xfrm>
              <a:off x="2377" y="1426"/>
              <a:ext cx="101" cy="75"/>
            </a:xfrm>
            <a:custGeom>
              <a:avLst/>
              <a:gdLst>
                <a:gd name="T0" fmla="*/ 485 w 503"/>
                <a:gd name="T1" fmla="*/ 373 h 373"/>
                <a:gd name="T2" fmla="*/ 485 w 503"/>
                <a:gd name="T3" fmla="*/ 373 h 373"/>
                <a:gd name="T4" fmla="*/ 0 w 503"/>
                <a:gd name="T5" fmla="*/ 24 h 373"/>
                <a:gd name="T6" fmla="*/ 18 w 503"/>
                <a:gd name="T7" fmla="*/ 0 h 373"/>
                <a:gd name="T8" fmla="*/ 503 w 503"/>
                <a:gd name="T9" fmla="*/ 348 h 373"/>
                <a:gd name="T10" fmla="*/ 485 w 503"/>
                <a:gd name="T11" fmla="*/ 373 h 373"/>
              </a:gdLst>
              <a:ahLst/>
              <a:cxnLst>
                <a:cxn ang="0">
                  <a:pos x="T0" y="T1"/>
                </a:cxn>
                <a:cxn ang="0">
                  <a:pos x="T2" y="T3"/>
                </a:cxn>
                <a:cxn ang="0">
                  <a:pos x="T4" y="T5"/>
                </a:cxn>
                <a:cxn ang="0">
                  <a:pos x="T6" y="T7"/>
                </a:cxn>
                <a:cxn ang="0">
                  <a:pos x="T8" y="T9"/>
                </a:cxn>
                <a:cxn ang="0">
                  <a:pos x="T10" y="T11"/>
                </a:cxn>
              </a:cxnLst>
              <a:rect l="0" t="0" r="r" b="b"/>
              <a:pathLst>
                <a:path w="503" h="373">
                  <a:moveTo>
                    <a:pt x="485" y="373"/>
                  </a:moveTo>
                  <a:lnTo>
                    <a:pt x="485" y="373"/>
                  </a:lnTo>
                  <a:lnTo>
                    <a:pt x="0" y="24"/>
                  </a:lnTo>
                  <a:lnTo>
                    <a:pt x="18" y="0"/>
                  </a:lnTo>
                  <a:lnTo>
                    <a:pt x="503" y="348"/>
                  </a:lnTo>
                  <a:lnTo>
                    <a:pt x="485" y="37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60" name="Freeform 267">
              <a:extLst>
                <a:ext uri="{FF2B5EF4-FFF2-40B4-BE49-F238E27FC236}">
                  <a16:creationId xmlns:a16="http://schemas.microsoft.com/office/drawing/2014/main" id="{A2F5F6AA-4083-102B-F341-59FDB7886A90}"/>
                </a:ext>
              </a:extLst>
            </p:cNvPr>
            <p:cNvSpPr>
              <a:spLocks/>
            </p:cNvSpPr>
            <p:nvPr/>
          </p:nvSpPr>
          <p:spPr bwMode="auto">
            <a:xfrm>
              <a:off x="2255" y="1593"/>
              <a:ext cx="100" cy="76"/>
            </a:xfrm>
            <a:custGeom>
              <a:avLst/>
              <a:gdLst>
                <a:gd name="T0" fmla="*/ 480 w 498"/>
                <a:gd name="T1" fmla="*/ 378 h 378"/>
                <a:gd name="T2" fmla="*/ 480 w 498"/>
                <a:gd name="T3" fmla="*/ 378 h 378"/>
                <a:gd name="T4" fmla="*/ 0 w 498"/>
                <a:gd name="T5" fmla="*/ 24 h 378"/>
                <a:gd name="T6" fmla="*/ 18 w 498"/>
                <a:gd name="T7" fmla="*/ 0 h 378"/>
                <a:gd name="T8" fmla="*/ 498 w 498"/>
                <a:gd name="T9" fmla="*/ 354 h 378"/>
                <a:gd name="T10" fmla="*/ 480 w 498"/>
                <a:gd name="T11" fmla="*/ 378 h 378"/>
              </a:gdLst>
              <a:ahLst/>
              <a:cxnLst>
                <a:cxn ang="0">
                  <a:pos x="T0" y="T1"/>
                </a:cxn>
                <a:cxn ang="0">
                  <a:pos x="T2" y="T3"/>
                </a:cxn>
                <a:cxn ang="0">
                  <a:pos x="T4" y="T5"/>
                </a:cxn>
                <a:cxn ang="0">
                  <a:pos x="T6" y="T7"/>
                </a:cxn>
                <a:cxn ang="0">
                  <a:pos x="T8" y="T9"/>
                </a:cxn>
                <a:cxn ang="0">
                  <a:pos x="T10" y="T11"/>
                </a:cxn>
              </a:cxnLst>
              <a:rect l="0" t="0" r="r" b="b"/>
              <a:pathLst>
                <a:path w="498" h="378">
                  <a:moveTo>
                    <a:pt x="480" y="378"/>
                  </a:moveTo>
                  <a:lnTo>
                    <a:pt x="480" y="378"/>
                  </a:lnTo>
                  <a:lnTo>
                    <a:pt x="0" y="24"/>
                  </a:lnTo>
                  <a:lnTo>
                    <a:pt x="18" y="0"/>
                  </a:lnTo>
                  <a:lnTo>
                    <a:pt x="498" y="354"/>
                  </a:lnTo>
                  <a:lnTo>
                    <a:pt x="480" y="37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61" name="Freeform 268">
              <a:extLst>
                <a:ext uri="{FF2B5EF4-FFF2-40B4-BE49-F238E27FC236}">
                  <a16:creationId xmlns:a16="http://schemas.microsoft.com/office/drawing/2014/main" id="{DF79A21B-CCE8-C784-0D42-CBBE93CDCB0B}"/>
                </a:ext>
              </a:extLst>
            </p:cNvPr>
            <p:cNvSpPr>
              <a:spLocks/>
            </p:cNvSpPr>
            <p:nvPr/>
          </p:nvSpPr>
          <p:spPr bwMode="auto">
            <a:xfrm>
              <a:off x="2287" y="1579"/>
              <a:ext cx="72" cy="56"/>
            </a:xfrm>
            <a:custGeom>
              <a:avLst/>
              <a:gdLst>
                <a:gd name="T0" fmla="*/ 341 w 358"/>
                <a:gd name="T1" fmla="*/ 276 h 276"/>
                <a:gd name="T2" fmla="*/ 341 w 358"/>
                <a:gd name="T3" fmla="*/ 276 h 276"/>
                <a:gd name="T4" fmla="*/ 0 w 358"/>
                <a:gd name="T5" fmla="*/ 25 h 276"/>
                <a:gd name="T6" fmla="*/ 18 w 358"/>
                <a:gd name="T7" fmla="*/ 0 h 276"/>
                <a:gd name="T8" fmla="*/ 358 w 358"/>
                <a:gd name="T9" fmla="*/ 252 h 276"/>
                <a:gd name="T10" fmla="*/ 341 w 358"/>
                <a:gd name="T11" fmla="*/ 276 h 276"/>
              </a:gdLst>
              <a:ahLst/>
              <a:cxnLst>
                <a:cxn ang="0">
                  <a:pos x="T0" y="T1"/>
                </a:cxn>
                <a:cxn ang="0">
                  <a:pos x="T2" y="T3"/>
                </a:cxn>
                <a:cxn ang="0">
                  <a:pos x="T4" y="T5"/>
                </a:cxn>
                <a:cxn ang="0">
                  <a:pos x="T6" y="T7"/>
                </a:cxn>
                <a:cxn ang="0">
                  <a:pos x="T8" y="T9"/>
                </a:cxn>
                <a:cxn ang="0">
                  <a:pos x="T10" y="T11"/>
                </a:cxn>
              </a:cxnLst>
              <a:rect l="0" t="0" r="r" b="b"/>
              <a:pathLst>
                <a:path w="358" h="276">
                  <a:moveTo>
                    <a:pt x="341" y="276"/>
                  </a:moveTo>
                  <a:lnTo>
                    <a:pt x="341" y="276"/>
                  </a:lnTo>
                  <a:lnTo>
                    <a:pt x="0" y="25"/>
                  </a:lnTo>
                  <a:lnTo>
                    <a:pt x="18" y="0"/>
                  </a:lnTo>
                  <a:lnTo>
                    <a:pt x="358" y="252"/>
                  </a:lnTo>
                  <a:lnTo>
                    <a:pt x="341" y="276"/>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62" name="Freeform 269">
              <a:extLst>
                <a:ext uri="{FF2B5EF4-FFF2-40B4-BE49-F238E27FC236}">
                  <a16:creationId xmlns:a16="http://schemas.microsoft.com/office/drawing/2014/main" id="{3585DE18-F666-675D-393A-C98991FCC425}"/>
                </a:ext>
              </a:extLst>
            </p:cNvPr>
            <p:cNvSpPr>
              <a:spLocks/>
            </p:cNvSpPr>
            <p:nvPr/>
          </p:nvSpPr>
          <p:spPr bwMode="auto">
            <a:xfrm>
              <a:off x="3045" y="1426"/>
              <a:ext cx="112" cy="53"/>
            </a:xfrm>
            <a:custGeom>
              <a:avLst/>
              <a:gdLst>
                <a:gd name="T0" fmla="*/ 549 w 561"/>
                <a:gd name="T1" fmla="*/ 268 h 268"/>
                <a:gd name="T2" fmla="*/ 549 w 561"/>
                <a:gd name="T3" fmla="*/ 268 h 268"/>
                <a:gd name="T4" fmla="*/ 0 w 561"/>
                <a:gd name="T5" fmla="*/ 28 h 268"/>
                <a:gd name="T6" fmla="*/ 12 w 561"/>
                <a:gd name="T7" fmla="*/ 0 h 268"/>
                <a:gd name="T8" fmla="*/ 561 w 561"/>
                <a:gd name="T9" fmla="*/ 240 h 268"/>
                <a:gd name="T10" fmla="*/ 549 w 561"/>
                <a:gd name="T11" fmla="*/ 268 h 268"/>
              </a:gdLst>
              <a:ahLst/>
              <a:cxnLst>
                <a:cxn ang="0">
                  <a:pos x="T0" y="T1"/>
                </a:cxn>
                <a:cxn ang="0">
                  <a:pos x="T2" y="T3"/>
                </a:cxn>
                <a:cxn ang="0">
                  <a:pos x="T4" y="T5"/>
                </a:cxn>
                <a:cxn ang="0">
                  <a:pos x="T6" y="T7"/>
                </a:cxn>
                <a:cxn ang="0">
                  <a:pos x="T8" y="T9"/>
                </a:cxn>
                <a:cxn ang="0">
                  <a:pos x="T10" y="T11"/>
                </a:cxn>
              </a:cxnLst>
              <a:rect l="0" t="0" r="r" b="b"/>
              <a:pathLst>
                <a:path w="561" h="268">
                  <a:moveTo>
                    <a:pt x="549" y="268"/>
                  </a:moveTo>
                  <a:lnTo>
                    <a:pt x="549" y="268"/>
                  </a:lnTo>
                  <a:lnTo>
                    <a:pt x="0" y="28"/>
                  </a:lnTo>
                  <a:lnTo>
                    <a:pt x="12" y="0"/>
                  </a:lnTo>
                  <a:lnTo>
                    <a:pt x="561" y="240"/>
                  </a:lnTo>
                  <a:lnTo>
                    <a:pt x="549" y="26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63" name="Freeform 270">
              <a:extLst>
                <a:ext uri="{FF2B5EF4-FFF2-40B4-BE49-F238E27FC236}">
                  <a16:creationId xmlns:a16="http://schemas.microsoft.com/office/drawing/2014/main" id="{F8F37B4B-38E9-47C7-8507-0718200D58C8}"/>
                </a:ext>
              </a:extLst>
            </p:cNvPr>
            <p:cNvSpPr>
              <a:spLocks/>
            </p:cNvSpPr>
            <p:nvPr/>
          </p:nvSpPr>
          <p:spPr bwMode="auto">
            <a:xfrm>
              <a:off x="3049" y="1460"/>
              <a:ext cx="80" cy="40"/>
            </a:xfrm>
            <a:custGeom>
              <a:avLst/>
              <a:gdLst>
                <a:gd name="T0" fmla="*/ 389 w 401"/>
                <a:gd name="T1" fmla="*/ 198 h 198"/>
                <a:gd name="T2" fmla="*/ 389 w 401"/>
                <a:gd name="T3" fmla="*/ 198 h 198"/>
                <a:gd name="T4" fmla="*/ 0 w 401"/>
                <a:gd name="T5" fmla="*/ 28 h 198"/>
                <a:gd name="T6" fmla="*/ 12 w 401"/>
                <a:gd name="T7" fmla="*/ 0 h 198"/>
                <a:gd name="T8" fmla="*/ 401 w 401"/>
                <a:gd name="T9" fmla="*/ 171 h 198"/>
                <a:gd name="T10" fmla="*/ 389 w 401"/>
                <a:gd name="T11" fmla="*/ 198 h 198"/>
              </a:gdLst>
              <a:ahLst/>
              <a:cxnLst>
                <a:cxn ang="0">
                  <a:pos x="T0" y="T1"/>
                </a:cxn>
                <a:cxn ang="0">
                  <a:pos x="T2" y="T3"/>
                </a:cxn>
                <a:cxn ang="0">
                  <a:pos x="T4" y="T5"/>
                </a:cxn>
                <a:cxn ang="0">
                  <a:pos x="T6" y="T7"/>
                </a:cxn>
                <a:cxn ang="0">
                  <a:pos x="T8" y="T9"/>
                </a:cxn>
                <a:cxn ang="0">
                  <a:pos x="T10" y="T11"/>
                </a:cxn>
              </a:cxnLst>
              <a:rect l="0" t="0" r="r" b="b"/>
              <a:pathLst>
                <a:path w="401" h="198">
                  <a:moveTo>
                    <a:pt x="389" y="198"/>
                  </a:moveTo>
                  <a:lnTo>
                    <a:pt x="389" y="198"/>
                  </a:lnTo>
                  <a:lnTo>
                    <a:pt x="0" y="28"/>
                  </a:lnTo>
                  <a:lnTo>
                    <a:pt x="12" y="0"/>
                  </a:lnTo>
                  <a:lnTo>
                    <a:pt x="401" y="171"/>
                  </a:lnTo>
                  <a:lnTo>
                    <a:pt x="389" y="19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64" name="Freeform 271">
              <a:extLst>
                <a:ext uri="{FF2B5EF4-FFF2-40B4-BE49-F238E27FC236}">
                  <a16:creationId xmlns:a16="http://schemas.microsoft.com/office/drawing/2014/main" id="{69E30413-298A-00E4-B38E-06D599801666}"/>
                </a:ext>
              </a:extLst>
            </p:cNvPr>
            <p:cNvSpPr>
              <a:spLocks/>
            </p:cNvSpPr>
            <p:nvPr/>
          </p:nvSpPr>
          <p:spPr bwMode="auto">
            <a:xfrm>
              <a:off x="3153" y="1476"/>
              <a:ext cx="18" cy="120"/>
            </a:xfrm>
            <a:custGeom>
              <a:avLst/>
              <a:gdLst>
                <a:gd name="T0" fmla="*/ 57 w 87"/>
                <a:gd name="T1" fmla="*/ 597 h 597"/>
                <a:gd name="T2" fmla="*/ 57 w 87"/>
                <a:gd name="T3" fmla="*/ 597 h 597"/>
                <a:gd name="T4" fmla="*/ 0 w 87"/>
                <a:gd name="T5" fmla="*/ 3 h 597"/>
                <a:gd name="T6" fmla="*/ 30 w 87"/>
                <a:gd name="T7" fmla="*/ 0 h 597"/>
                <a:gd name="T8" fmla="*/ 87 w 87"/>
                <a:gd name="T9" fmla="*/ 594 h 597"/>
                <a:gd name="T10" fmla="*/ 57 w 87"/>
                <a:gd name="T11" fmla="*/ 597 h 597"/>
              </a:gdLst>
              <a:ahLst/>
              <a:cxnLst>
                <a:cxn ang="0">
                  <a:pos x="T0" y="T1"/>
                </a:cxn>
                <a:cxn ang="0">
                  <a:pos x="T2" y="T3"/>
                </a:cxn>
                <a:cxn ang="0">
                  <a:pos x="T4" y="T5"/>
                </a:cxn>
                <a:cxn ang="0">
                  <a:pos x="T6" y="T7"/>
                </a:cxn>
                <a:cxn ang="0">
                  <a:pos x="T8" y="T9"/>
                </a:cxn>
                <a:cxn ang="0">
                  <a:pos x="T10" y="T11"/>
                </a:cxn>
              </a:cxnLst>
              <a:rect l="0" t="0" r="r" b="b"/>
              <a:pathLst>
                <a:path w="87" h="597">
                  <a:moveTo>
                    <a:pt x="57" y="597"/>
                  </a:moveTo>
                  <a:lnTo>
                    <a:pt x="57" y="597"/>
                  </a:lnTo>
                  <a:lnTo>
                    <a:pt x="0" y="3"/>
                  </a:lnTo>
                  <a:lnTo>
                    <a:pt x="30" y="0"/>
                  </a:lnTo>
                  <a:lnTo>
                    <a:pt x="87" y="594"/>
                  </a:lnTo>
                  <a:lnTo>
                    <a:pt x="57" y="59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65" name="Freeform 272">
              <a:extLst>
                <a:ext uri="{FF2B5EF4-FFF2-40B4-BE49-F238E27FC236}">
                  <a16:creationId xmlns:a16="http://schemas.microsoft.com/office/drawing/2014/main" id="{EF917245-FBFF-A7AC-9D61-56B4C0772E27}"/>
                </a:ext>
              </a:extLst>
            </p:cNvPr>
            <p:cNvSpPr>
              <a:spLocks/>
            </p:cNvSpPr>
            <p:nvPr/>
          </p:nvSpPr>
          <p:spPr bwMode="auto">
            <a:xfrm>
              <a:off x="2652" y="1367"/>
              <a:ext cx="120" cy="6"/>
            </a:xfrm>
            <a:custGeom>
              <a:avLst/>
              <a:gdLst>
                <a:gd name="T0" fmla="*/ 599 w 599"/>
                <a:gd name="T1" fmla="*/ 30 h 30"/>
                <a:gd name="T2" fmla="*/ 599 w 599"/>
                <a:gd name="T3" fmla="*/ 30 h 30"/>
                <a:gd name="T4" fmla="*/ 0 w 599"/>
                <a:gd name="T5" fmla="*/ 30 h 30"/>
                <a:gd name="T6" fmla="*/ 0 w 599"/>
                <a:gd name="T7" fmla="*/ 0 h 30"/>
                <a:gd name="T8" fmla="*/ 599 w 599"/>
                <a:gd name="T9" fmla="*/ 0 h 30"/>
                <a:gd name="T10" fmla="*/ 599 w 599"/>
                <a:gd name="T11" fmla="*/ 30 h 30"/>
              </a:gdLst>
              <a:ahLst/>
              <a:cxnLst>
                <a:cxn ang="0">
                  <a:pos x="T0" y="T1"/>
                </a:cxn>
                <a:cxn ang="0">
                  <a:pos x="T2" y="T3"/>
                </a:cxn>
                <a:cxn ang="0">
                  <a:pos x="T4" y="T5"/>
                </a:cxn>
                <a:cxn ang="0">
                  <a:pos x="T6" y="T7"/>
                </a:cxn>
                <a:cxn ang="0">
                  <a:pos x="T8" y="T9"/>
                </a:cxn>
                <a:cxn ang="0">
                  <a:pos x="T10" y="T11"/>
                </a:cxn>
              </a:cxnLst>
              <a:rect l="0" t="0" r="r" b="b"/>
              <a:pathLst>
                <a:path w="599" h="30">
                  <a:moveTo>
                    <a:pt x="599" y="30"/>
                  </a:moveTo>
                  <a:lnTo>
                    <a:pt x="599" y="30"/>
                  </a:lnTo>
                  <a:lnTo>
                    <a:pt x="0" y="30"/>
                  </a:lnTo>
                  <a:lnTo>
                    <a:pt x="0" y="0"/>
                  </a:lnTo>
                  <a:lnTo>
                    <a:pt x="599" y="0"/>
                  </a:lnTo>
                  <a:lnTo>
                    <a:pt x="599" y="3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66" name="Freeform 273">
              <a:extLst>
                <a:ext uri="{FF2B5EF4-FFF2-40B4-BE49-F238E27FC236}">
                  <a16:creationId xmlns:a16="http://schemas.microsoft.com/office/drawing/2014/main" id="{5F284073-7B26-593B-D544-59624543D02E}"/>
                </a:ext>
              </a:extLst>
            </p:cNvPr>
            <p:cNvSpPr>
              <a:spLocks/>
            </p:cNvSpPr>
            <p:nvPr/>
          </p:nvSpPr>
          <p:spPr bwMode="auto">
            <a:xfrm>
              <a:off x="2670" y="1397"/>
              <a:ext cx="85" cy="6"/>
            </a:xfrm>
            <a:custGeom>
              <a:avLst/>
              <a:gdLst>
                <a:gd name="T0" fmla="*/ 427 w 427"/>
                <a:gd name="T1" fmla="*/ 30 h 30"/>
                <a:gd name="T2" fmla="*/ 427 w 427"/>
                <a:gd name="T3" fmla="*/ 30 h 30"/>
                <a:gd name="T4" fmla="*/ 0 w 427"/>
                <a:gd name="T5" fmla="*/ 30 h 30"/>
                <a:gd name="T6" fmla="*/ 0 w 427"/>
                <a:gd name="T7" fmla="*/ 0 h 30"/>
                <a:gd name="T8" fmla="*/ 427 w 427"/>
                <a:gd name="T9" fmla="*/ 0 h 30"/>
                <a:gd name="T10" fmla="*/ 427 w 427"/>
                <a:gd name="T11" fmla="*/ 30 h 30"/>
              </a:gdLst>
              <a:ahLst/>
              <a:cxnLst>
                <a:cxn ang="0">
                  <a:pos x="T0" y="T1"/>
                </a:cxn>
                <a:cxn ang="0">
                  <a:pos x="T2" y="T3"/>
                </a:cxn>
                <a:cxn ang="0">
                  <a:pos x="T4" y="T5"/>
                </a:cxn>
                <a:cxn ang="0">
                  <a:pos x="T6" y="T7"/>
                </a:cxn>
                <a:cxn ang="0">
                  <a:pos x="T8" y="T9"/>
                </a:cxn>
                <a:cxn ang="0">
                  <a:pos x="T10" y="T11"/>
                </a:cxn>
              </a:cxnLst>
              <a:rect l="0" t="0" r="r" b="b"/>
              <a:pathLst>
                <a:path w="427" h="30">
                  <a:moveTo>
                    <a:pt x="427" y="30"/>
                  </a:moveTo>
                  <a:lnTo>
                    <a:pt x="427" y="30"/>
                  </a:lnTo>
                  <a:lnTo>
                    <a:pt x="0" y="30"/>
                  </a:lnTo>
                  <a:lnTo>
                    <a:pt x="0" y="0"/>
                  </a:lnTo>
                  <a:lnTo>
                    <a:pt x="427" y="0"/>
                  </a:lnTo>
                  <a:lnTo>
                    <a:pt x="427" y="3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67" name="Freeform 274">
              <a:extLst>
                <a:ext uri="{FF2B5EF4-FFF2-40B4-BE49-F238E27FC236}">
                  <a16:creationId xmlns:a16="http://schemas.microsoft.com/office/drawing/2014/main" id="{4A306FE2-FF57-8E37-DEF8-8D5847103D97}"/>
                </a:ext>
              </a:extLst>
            </p:cNvPr>
            <p:cNvSpPr>
              <a:spLocks/>
            </p:cNvSpPr>
            <p:nvPr/>
          </p:nvSpPr>
          <p:spPr bwMode="auto">
            <a:xfrm>
              <a:off x="2770" y="1254"/>
              <a:ext cx="42" cy="117"/>
            </a:xfrm>
            <a:custGeom>
              <a:avLst/>
              <a:gdLst>
                <a:gd name="T0" fmla="*/ 0 w 211"/>
                <a:gd name="T1" fmla="*/ 571 h 580"/>
                <a:gd name="T2" fmla="*/ 0 w 211"/>
                <a:gd name="T3" fmla="*/ 571 h 580"/>
                <a:gd name="T4" fmla="*/ 183 w 211"/>
                <a:gd name="T5" fmla="*/ 0 h 580"/>
                <a:gd name="T6" fmla="*/ 211 w 211"/>
                <a:gd name="T7" fmla="*/ 9 h 580"/>
                <a:gd name="T8" fmla="*/ 29 w 211"/>
                <a:gd name="T9" fmla="*/ 580 h 580"/>
                <a:gd name="T10" fmla="*/ 0 w 211"/>
                <a:gd name="T11" fmla="*/ 571 h 580"/>
              </a:gdLst>
              <a:ahLst/>
              <a:cxnLst>
                <a:cxn ang="0">
                  <a:pos x="T0" y="T1"/>
                </a:cxn>
                <a:cxn ang="0">
                  <a:pos x="T2" y="T3"/>
                </a:cxn>
                <a:cxn ang="0">
                  <a:pos x="T4" y="T5"/>
                </a:cxn>
                <a:cxn ang="0">
                  <a:pos x="T6" y="T7"/>
                </a:cxn>
                <a:cxn ang="0">
                  <a:pos x="T8" y="T9"/>
                </a:cxn>
                <a:cxn ang="0">
                  <a:pos x="T10" y="T11"/>
                </a:cxn>
              </a:cxnLst>
              <a:rect l="0" t="0" r="r" b="b"/>
              <a:pathLst>
                <a:path w="211" h="580">
                  <a:moveTo>
                    <a:pt x="0" y="571"/>
                  </a:moveTo>
                  <a:lnTo>
                    <a:pt x="0" y="571"/>
                  </a:lnTo>
                  <a:lnTo>
                    <a:pt x="183" y="0"/>
                  </a:lnTo>
                  <a:lnTo>
                    <a:pt x="211" y="9"/>
                  </a:lnTo>
                  <a:lnTo>
                    <a:pt x="29" y="580"/>
                  </a:lnTo>
                  <a:lnTo>
                    <a:pt x="0" y="57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68" name="Freeform 275">
              <a:extLst>
                <a:ext uri="{FF2B5EF4-FFF2-40B4-BE49-F238E27FC236}">
                  <a16:creationId xmlns:a16="http://schemas.microsoft.com/office/drawing/2014/main" id="{51F49CE1-FDB1-91FC-1DA5-FDC51AA50681}"/>
                </a:ext>
              </a:extLst>
            </p:cNvPr>
            <p:cNvSpPr>
              <a:spLocks/>
            </p:cNvSpPr>
            <p:nvPr/>
          </p:nvSpPr>
          <p:spPr bwMode="auto">
            <a:xfrm>
              <a:off x="2613" y="1254"/>
              <a:ext cx="42" cy="117"/>
            </a:xfrm>
            <a:custGeom>
              <a:avLst/>
              <a:gdLst>
                <a:gd name="T0" fmla="*/ 182 w 211"/>
                <a:gd name="T1" fmla="*/ 580 h 580"/>
                <a:gd name="T2" fmla="*/ 182 w 211"/>
                <a:gd name="T3" fmla="*/ 580 h 580"/>
                <a:gd name="T4" fmla="*/ 0 w 211"/>
                <a:gd name="T5" fmla="*/ 9 h 580"/>
                <a:gd name="T6" fmla="*/ 28 w 211"/>
                <a:gd name="T7" fmla="*/ 0 h 580"/>
                <a:gd name="T8" fmla="*/ 211 w 211"/>
                <a:gd name="T9" fmla="*/ 571 h 580"/>
                <a:gd name="T10" fmla="*/ 182 w 211"/>
                <a:gd name="T11" fmla="*/ 580 h 580"/>
              </a:gdLst>
              <a:ahLst/>
              <a:cxnLst>
                <a:cxn ang="0">
                  <a:pos x="T0" y="T1"/>
                </a:cxn>
                <a:cxn ang="0">
                  <a:pos x="T2" y="T3"/>
                </a:cxn>
                <a:cxn ang="0">
                  <a:pos x="T4" y="T5"/>
                </a:cxn>
                <a:cxn ang="0">
                  <a:pos x="T6" y="T7"/>
                </a:cxn>
                <a:cxn ang="0">
                  <a:pos x="T8" y="T9"/>
                </a:cxn>
                <a:cxn ang="0">
                  <a:pos x="T10" y="T11"/>
                </a:cxn>
              </a:cxnLst>
              <a:rect l="0" t="0" r="r" b="b"/>
              <a:pathLst>
                <a:path w="211" h="580">
                  <a:moveTo>
                    <a:pt x="182" y="580"/>
                  </a:moveTo>
                  <a:lnTo>
                    <a:pt x="182" y="580"/>
                  </a:lnTo>
                  <a:lnTo>
                    <a:pt x="0" y="9"/>
                  </a:lnTo>
                  <a:lnTo>
                    <a:pt x="28" y="0"/>
                  </a:lnTo>
                  <a:lnTo>
                    <a:pt x="211" y="571"/>
                  </a:lnTo>
                  <a:lnTo>
                    <a:pt x="182" y="58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69" name="Freeform 276">
              <a:extLst>
                <a:ext uri="{FF2B5EF4-FFF2-40B4-BE49-F238E27FC236}">
                  <a16:creationId xmlns:a16="http://schemas.microsoft.com/office/drawing/2014/main" id="{9ABE32BC-89E7-4FB4-46AA-0B0333316321}"/>
                </a:ext>
              </a:extLst>
            </p:cNvPr>
            <p:cNvSpPr>
              <a:spLocks/>
            </p:cNvSpPr>
            <p:nvPr/>
          </p:nvSpPr>
          <p:spPr bwMode="auto">
            <a:xfrm>
              <a:off x="2269" y="1426"/>
              <a:ext cx="111" cy="53"/>
            </a:xfrm>
            <a:custGeom>
              <a:avLst/>
              <a:gdLst>
                <a:gd name="T0" fmla="*/ 0 w 555"/>
                <a:gd name="T1" fmla="*/ 240 h 268"/>
                <a:gd name="T2" fmla="*/ 0 w 555"/>
                <a:gd name="T3" fmla="*/ 240 h 268"/>
                <a:gd name="T4" fmla="*/ 543 w 555"/>
                <a:gd name="T5" fmla="*/ 0 h 268"/>
                <a:gd name="T6" fmla="*/ 555 w 555"/>
                <a:gd name="T7" fmla="*/ 28 h 268"/>
                <a:gd name="T8" fmla="*/ 12 w 555"/>
                <a:gd name="T9" fmla="*/ 268 h 268"/>
                <a:gd name="T10" fmla="*/ 0 w 555"/>
                <a:gd name="T11" fmla="*/ 240 h 268"/>
              </a:gdLst>
              <a:ahLst/>
              <a:cxnLst>
                <a:cxn ang="0">
                  <a:pos x="T0" y="T1"/>
                </a:cxn>
                <a:cxn ang="0">
                  <a:pos x="T2" y="T3"/>
                </a:cxn>
                <a:cxn ang="0">
                  <a:pos x="T4" y="T5"/>
                </a:cxn>
                <a:cxn ang="0">
                  <a:pos x="T6" y="T7"/>
                </a:cxn>
                <a:cxn ang="0">
                  <a:pos x="T8" y="T9"/>
                </a:cxn>
                <a:cxn ang="0">
                  <a:pos x="T10" y="T11"/>
                </a:cxn>
              </a:cxnLst>
              <a:rect l="0" t="0" r="r" b="b"/>
              <a:pathLst>
                <a:path w="555" h="268">
                  <a:moveTo>
                    <a:pt x="0" y="240"/>
                  </a:moveTo>
                  <a:lnTo>
                    <a:pt x="0" y="240"/>
                  </a:lnTo>
                  <a:lnTo>
                    <a:pt x="543" y="0"/>
                  </a:lnTo>
                  <a:lnTo>
                    <a:pt x="555" y="28"/>
                  </a:lnTo>
                  <a:lnTo>
                    <a:pt x="12" y="268"/>
                  </a:lnTo>
                  <a:lnTo>
                    <a:pt x="0" y="24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70" name="Freeform 277">
              <a:extLst>
                <a:ext uri="{FF2B5EF4-FFF2-40B4-BE49-F238E27FC236}">
                  <a16:creationId xmlns:a16="http://schemas.microsoft.com/office/drawing/2014/main" id="{163074F4-A713-690C-3E0C-3C5B6E47D2C3}"/>
                </a:ext>
              </a:extLst>
            </p:cNvPr>
            <p:cNvSpPr>
              <a:spLocks/>
            </p:cNvSpPr>
            <p:nvPr/>
          </p:nvSpPr>
          <p:spPr bwMode="auto">
            <a:xfrm>
              <a:off x="2297" y="1460"/>
              <a:ext cx="79" cy="40"/>
            </a:xfrm>
            <a:custGeom>
              <a:avLst/>
              <a:gdLst>
                <a:gd name="T0" fmla="*/ 0 w 396"/>
                <a:gd name="T1" fmla="*/ 170 h 198"/>
                <a:gd name="T2" fmla="*/ 0 w 396"/>
                <a:gd name="T3" fmla="*/ 170 h 198"/>
                <a:gd name="T4" fmla="*/ 384 w 396"/>
                <a:gd name="T5" fmla="*/ 0 h 198"/>
                <a:gd name="T6" fmla="*/ 396 w 396"/>
                <a:gd name="T7" fmla="*/ 28 h 198"/>
                <a:gd name="T8" fmla="*/ 12 w 396"/>
                <a:gd name="T9" fmla="*/ 198 h 198"/>
                <a:gd name="T10" fmla="*/ 0 w 396"/>
                <a:gd name="T11" fmla="*/ 170 h 198"/>
              </a:gdLst>
              <a:ahLst/>
              <a:cxnLst>
                <a:cxn ang="0">
                  <a:pos x="T0" y="T1"/>
                </a:cxn>
                <a:cxn ang="0">
                  <a:pos x="T2" y="T3"/>
                </a:cxn>
                <a:cxn ang="0">
                  <a:pos x="T4" y="T5"/>
                </a:cxn>
                <a:cxn ang="0">
                  <a:pos x="T6" y="T7"/>
                </a:cxn>
                <a:cxn ang="0">
                  <a:pos x="T8" y="T9"/>
                </a:cxn>
                <a:cxn ang="0">
                  <a:pos x="T10" y="T11"/>
                </a:cxn>
              </a:cxnLst>
              <a:rect l="0" t="0" r="r" b="b"/>
              <a:pathLst>
                <a:path w="396" h="198">
                  <a:moveTo>
                    <a:pt x="0" y="170"/>
                  </a:moveTo>
                  <a:lnTo>
                    <a:pt x="0" y="170"/>
                  </a:lnTo>
                  <a:lnTo>
                    <a:pt x="384" y="0"/>
                  </a:lnTo>
                  <a:lnTo>
                    <a:pt x="396" y="28"/>
                  </a:lnTo>
                  <a:lnTo>
                    <a:pt x="12" y="198"/>
                  </a:lnTo>
                  <a:lnTo>
                    <a:pt x="0" y="17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71" name="Freeform 278">
              <a:extLst>
                <a:ext uri="{FF2B5EF4-FFF2-40B4-BE49-F238E27FC236}">
                  <a16:creationId xmlns:a16="http://schemas.microsoft.com/office/drawing/2014/main" id="{CA1460DE-2085-BE88-DF01-656B005F5A72}"/>
                </a:ext>
              </a:extLst>
            </p:cNvPr>
            <p:cNvSpPr>
              <a:spLocks/>
            </p:cNvSpPr>
            <p:nvPr/>
          </p:nvSpPr>
          <p:spPr bwMode="auto">
            <a:xfrm>
              <a:off x="2254" y="1476"/>
              <a:ext cx="19" cy="120"/>
            </a:xfrm>
            <a:custGeom>
              <a:avLst/>
              <a:gdLst>
                <a:gd name="T0" fmla="*/ 0 w 93"/>
                <a:gd name="T1" fmla="*/ 594 h 597"/>
                <a:gd name="T2" fmla="*/ 0 w 93"/>
                <a:gd name="T3" fmla="*/ 594 h 597"/>
                <a:gd name="T4" fmla="*/ 63 w 93"/>
                <a:gd name="T5" fmla="*/ 0 h 597"/>
                <a:gd name="T6" fmla="*/ 93 w 93"/>
                <a:gd name="T7" fmla="*/ 3 h 597"/>
                <a:gd name="T8" fmla="*/ 30 w 93"/>
                <a:gd name="T9" fmla="*/ 597 h 597"/>
                <a:gd name="T10" fmla="*/ 0 w 93"/>
                <a:gd name="T11" fmla="*/ 594 h 597"/>
              </a:gdLst>
              <a:ahLst/>
              <a:cxnLst>
                <a:cxn ang="0">
                  <a:pos x="T0" y="T1"/>
                </a:cxn>
                <a:cxn ang="0">
                  <a:pos x="T2" y="T3"/>
                </a:cxn>
                <a:cxn ang="0">
                  <a:pos x="T4" y="T5"/>
                </a:cxn>
                <a:cxn ang="0">
                  <a:pos x="T6" y="T7"/>
                </a:cxn>
                <a:cxn ang="0">
                  <a:pos x="T8" y="T9"/>
                </a:cxn>
                <a:cxn ang="0">
                  <a:pos x="T10" y="T11"/>
                </a:cxn>
              </a:cxnLst>
              <a:rect l="0" t="0" r="r" b="b"/>
              <a:pathLst>
                <a:path w="93" h="597">
                  <a:moveTo>
                    <a:pt x="0" y="594"/>
                  </a:moveTo>
                  <a:lnTo>
                    <a:pt x="0" y="594"/>
                  </a:lnTo>
                  <a:lnTo>
                    <a:pt x="63" y="0"/>
                  </a:lnTo>
                  <a:lnTo>
                    <a:pt x="93" y="3"/>
                  </a:lnTo>
                  <a:lnTo>
                    <a:pt x="30" y="597"/>
                  </a:lnTo>
                  <a:lnTo>
                    <a:pt x="0" y="59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72" name="Freeform 279">
              <a:extLst>
                <a:ext uri="{FF2B5EF4-FFF2-40B4-BE49-F238E27FC236}">
                  <a16:creationId xmlns:a16="http://schemas.microsoft.com/office/drawing/2014/main" id="{FB08D0D3-0C64-637B-AEDF-F6254D99FFAB}"/>
                </a:ext>
              </a:extLst>
            </p:cNvPr>
            <p:cNvSpPr>
              <a:spLocks/>
            </p:cNvSpPr>
            <p:nvPr/>
          </p:nvSpPr>
          <p:spPr bwMode="auto">
            <a:xfrm>
              <a:off x="2745" y="1207"/>
              <a:ext cx="66" cy="51"/>
            </a:xfrm>
            <a:custGeom>
              <a:avLst/>
              <a:gdLst>
                <a:gd name="T0" fmla="*/ 17 w 330"/>
                <a:gd name="T1" fmla="*/ 0 h 252"/>
                <a:gd name="T2" fmla="*/ 17 w 330"/>
                <a:gd name="T3" fmla="*/ 0 h 252"/>
                <a:gd name="T4" fmla="*/ 330 w 330"/>
                <a:gd name="T5" fmla="*/ 227 h 252"/>
                <a:gd name="T6" fmla="*/ 312 w 330"/>
                <a:gd name="T7" fmla="*/ 252 h 252"/>
                <a:gd name="T8" fmla="*/ 0 w 330"/>
                <a:gd name="T9" fmla="*/ 25 h 252"/>
                <a:gd name="T10" fmla="*/ 17 w 330"/>
                <a:gd name="T11" fmla="*/ 0 h 252"/>
              </a:gdLst>
              <a:ahLst/>
              <a:cxnLst>
                <a:cxn ang="0">
                  <a:pos x="T0" y="T1"/>
                </a:cxn>
                <a:cxn ang="0">
                  <a:pos x="T2" y="T3"/>
                </a:cxn>
                <a:cxn ang="0">
                  <a:pos x="T4" y="T5"/>
                </a:cxn>
                <a:cxn ang="0">
                  <a:pos x="T6" y="T7"/>
                </a:cxn>
                <a:cxn ang="0">
                  <a:pos x="T8" y="T9"/>
                </a:cxn>
                <a:cxn ang="0">
                  <a:pos x="T10" y="T11"/>
                </a:cxn>
              </a:cxnLst>
              <a:rect l="0" t="0" r="r" b="b"/>
              <a:pathLst>
                <a:path w="330" h="252">
                  <a:moveTo>
                    <a:pt x="17" y="0"/>
                  </a:moveTo>
                  <a:lnTo>
                    <a:pt x="17" y="0"/>
                  </a:lnTo>
                  <a:lnTo>
                    <a:pt x="330" y="227"/>
                  </a:lnTo>
                  <a:lnTo>
                    <a:pt x="312" y="252"/>
                  </a:lnTo>
                  <a:lnTo>
                    <a:pt x="0" y="25"/>
                  </a:lnTo>
                  <a:lnTo>
                    <a:pt x="17"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73" name="Freeform 280">
              <a:extLst>
                <a:ext uri="{FF2B5EF4-FFF2-40B4-BE49-F238E27FC236}">
                  <a16:creationId xmlns:a16="http://schemas.microsoft.com/office/drawing/2014/main" id="{80DBC709-6D70-F246-A806-E3E5A66D63B9}"/>
                </a:ext>
              </a:extLst>
            </p:cNvPr>
            <p:cNvSpPr>
              <a:spLocks/>
            </p:cNvSpPr>
            <p:nvPr/>
          </p:nvSpPr>
          <p:spPr bwMode="auto">
            <a:xfrm>
              <a:off x="2546" y="1214"/>
              <a:ext cx="86" cy="33"/>
            </a:xfrm>
            <a:custGeom>
              <a:avLst/>
              <a:gdLst>
                <a:gd name="T0" fmla="*/ 418 w 427"/>
                <a:gd name="T1" fmla="*/ 164 h 164"/>
                <a:gd name="T2" fmla="*/ 418 w 427"/>
                <a:gd name="T3" fmla="*/ 164 h 164"/>
                <a:gd name="T4" fmla="*/ 0 w 427"/>
                <a:gd name="T5" fmla="*/ 28 h 164"/>
                <a:gd name="T6" fmla="*/ 9 w 427"/>
                <a:gd name="T7" fmla="*/ 0 h 164"/>
                <a:gd name="T8" fmla="*/ 427 w 427"/>
                <a:gd name="T9" fmla="*/ 135 h 164"/>
                <a:gd name="T10" fmla="*/ 418 w 427"/>
                <a:gd name="T11" fmla="*/ 164 h 164"/>
              </a:gdLst>
              <a:ahLst/>
              <a:cxnLst>
                <a:cxn ang="0">
                  <a:pos x="T0" y="T1"/>
                </a:cxn>
                <a:cxn ang="0">
                  <a:pos x="T2" y="T3"/>
                </a:cxn>
                <a:cxn ang="0">
                  <a:pos x="T4" y="T5"/>
                </a:cxn>
                <a:cxn ang="0">
                  <a:pos x="T6" y="T7"/>
                </a:cxn>
                <a:cxn ang="0">
                  <a:pos x="T8" y="T9"/>
                </a:cxn>
                <a:cxn ang="0">
                  <a:pos x="T10" y="T11"/>
                </a:cxn>
              </a:cxnLst>
              <a:rect l="0" t="0" r="r" b="b"/>
              <a:pathLst>
                <a:path w="427" h="164">
                  <a:moveTo>
                    <a:pt x="418" y="164"/>
                  </a:moveTo>
                  <a:lnTo>
                    <a:pt x="418" y="164"/>
                  </a:lnTo>
                  <a:lnTo>
                    <a:pt x="0" y="28"/>
                  </a:lnTo>
                  <a:lnTo>
                    <a:pt x="9" y="0"/>
                  </a:lnTo>
                  <a:lnTo>
                    <a:pt x="427" y="135"/>
                  </a:lnTo>
                  <a:lnTo>
                    <a:pt x="418" y="16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74" name="Freeform 281">
              <a:extLst>
                <a:ext uri="{FF2B5EF4-FFF2-40B4-BE49-F238E27FC236}">
                  <a16:creationId xmlns:a16="http://schemas.microsoft.com/office/drawing/2014/main" id="{0D89234A-A192-7D8B-E851-28A743184EF1}"/>
                </a:ext>
              </a:extLst>
            </p:cNvPr>
            <p:cNvSpPr>
              <a:spLocks/>
            </p:cNvSpPr>
            <p:nvPr/>
          </p:nvSpPr>
          <p:spPr bwMode="auto">
            <a:xfrm>
              <a:off x="2537" y="1243"/>
              <a:ext cx="85" cy="33"/>
            </a:xfrm>
            <a:custGeom>
              <a:avLst/>
              <a:gdLst>
                <a:gd name="T0" fmla="*/ 417 w 426"/>
                <a:gd name="T1" fmla="*/ 164 h 164"/>
                <a:gd name="T2" fmla="*/ 417 w 426"/>
                <a:gd name="T3" fmla="*/ 164 h 164"/>
                <a:gd name="T4" fmla="*/ 0 w 426"/>
                <a:gd name="T5" fmla="*/ 29 h 164"/>
                <a:gd name="T6" fmla="*/ 9 w 426"/>
                <a:gd name="T7" fmla="*/ 0 h 164"/>
                <a:gd name="T8" fmla="*/ 426 w 426"/>
                <a:gd name="T9" fmla="*/ 135 h 164"/>
                <a:gd name="T10" fmla="*/ 417 w 426"/>
                <a:gd name="T11" fmla="*/ 164 h 164"/>
              </a:gdLst>
              <a:ahLst/>
              <a:cxnLst>
                <a:cxn ang="0">
                  <a:pos x="T0" y="T1"/>
                </a:cxn>
                <a:cxn ang="0">
                  <a:pos x="T2" y="T3"/>
                </a:cxn>
                <a:cxn ang="0">
                  <a:pos x="T4" y="T5"/>
                </a:cxn>
                <a:cxn ang="0">
                  <a:pos x="T6" y="T7"/>
                </a:cxn>
                <a:cxn ang="0">
                  <a:pos x="T8" y="T9"/>
                </a:cxn>
                <a:cxn ang="0">
                  <a:pos x="T10" y="T11"/>
                </a:cxn>
              </a:cxnLst>
              <a:rect l="0" t="0" r="r" b="b"/>
              <a:pathLst>
                <a:path w="426" h="164">
                  <a:moveTo>
                    <a:pt x="417" y="164"/>
                  </a:moveTo>
                  <a:lnTo>
                    <a:pt x="417" y="164"/>
                  </a:lnTo>
                  <a:lnTo>
                    <a:pt x="0" y="29"/>
                  </a:lnTo>
                  <a:lnTo>
                    <a:pt x="9" y="0"/>
                  </a:lnTo>
                  <a:lnTo>
                    <a:pt x="426" y="135"/>
                  </a:lnTo>
                  <a:lnTo>
                    <a:pt x="417" y="16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75" name="Freeform 282">
              <a:extLst>
                <a:ext uri="{FF2B5EF4-FFF2-40B4-BE49-F238E27FC236}">
                  <a16:creationId xmlns:a16="http://schemas.microsoft.com/office/drawing/2014/main" id="{6094F6AC-70EF-702A-B4A2-6DCF4C6A6229}"/>
                </a:ext>
              </a:extLst>
            </p:cNvPr>
            <p:cNvSpPr>
              <a:spLocks/>
            </p:cNvSpPr>
            <p:nvPr/>
          </p:nvSpPr>
          <p:spPr bwMode="auto">
            <a:xfrm>
              <a:off x="2614" y="1207"/>
              <a:ext cx="67" cy="51"/>
            </a:xfrm>
            <a:custGeom>
              <a:avLst/>
              <a:gdLst>
                <a:gd name="T0" fmla="*/ 0 w 336"/>
                <a:gd name="T1" fmla="*/ 228 h 253"/>
                <a:gd name="T2" fmla="*/ 0 w 336"/>
                <a:gd name="T3" fmla="*/ 228 h 253"/>
                <a:gd name="T4" fmla="*/ 318 w 336"/>
                <a:gd name="T5" fmla="*/ 0 h 253"/>
                <a:gd name="T6" fmla="*/ 336 w 336"/>
                <a:gd name="T7" fmla="*/ 24 h 253"/>
                <a:gd name="T8" fmla="*/ 18 w 336"/>
                <a:gd name="T9" fmla="*/ 253 h 253"/>
                <a:gd name="T10" fmla="*/ 0 w 336"/>
                <a:gd name="T11" fmla="*/ 228 h 253"/>
              </a:gdLst>
              <a:ahLst/>
              <a:cxnLst>
                <a:cxn ang="0">
                  <a:pos x="T0" y="T1"/>
                </a:cxn>
                <a:cxn ang="0">
                  <a:pos x="T2" y="T3"/>
                </a:cxn>
                <a:cxn ang="0">
                  <a:pos x="T4" y="T5"/>
                </a:cxn>
                <a:cxn ang="0">
                  <a:pos x="T6" y="T7"/>
                </a:cxn>
                <a:cxn ang="0">
                  <a:pos x="T8" y="T9"/>
                </a:cxn>
                <a:cxn ang="0">
                  <a:pos x="T10" y="T11"/>
                </a:cxn>
              </a:cxnLst>
              <a:rect l="0" t="0" r="r" b="b"/>
              <a:pathLst>
                <a:path w="336" h="253">
                  <a:moveTo>
                    <a:pt x="0" y="228"/>
                  </a:moveTo>
                  <a:lnTo>
                    <a:pt x="0" y="228"/>
                  </a:lnTo>
                  <a:lnTo>
                    <a:pt x="318" y="0"/>
                  </a:lnTo>
                  <a:lnTo>
                    <a:pt x="336" y="24"/>
                  </a:lnTo>
                  <a:lnTo>
                    <a:pt x="18" y="253"/>
                  </a:lnTo>
                  <a:lnTo>
                    <a:pt x="0" y="22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76" name="Freeform 283">
              <a:extLst>
                <a:ext uri="{FF2B5EF4-FFF2-40B4-BE49-F238E27FC236}">
                  <a16:creationId xmlns:a16="http://schemas.microsoft.com/office/drawing/2014/main" id="{678EC1D5-88EE-0BE3-2390-5F0FB04BB16F}"/>
                </a:ext>
              </a:extLst>
            </p:cNvPr>
            <p:cNvSpPr>
              <a:spLocks/>
            </p:cNvSpPr>
            <p:nvPr/>
          </p:nvSpPr>
          <p:spPr bwMode="auto">
            <a:xfrm>
              <a:off x="2959" y="1921"/>
              <a:ext cx="65" cy="61"/>
            </a:xfrm>
            <a:custGeom>
              <a:avLst/>
              <a:gdLst>
                <a:gd name="T0" fmla="*/ 20 w 326"/>
                <a:gd name="T1" fmla="*/ 0 h 305"/>
                <a:gd name="T2" fmla="*/ 20 w 326"/>
                <a:gd name="T3" fmla="*/ 0 h 305"/>
                <a:gd name="T4" fmla="*/ 326 w 326"/>
                <a:gd name="T5" fmla="*/ 283 h 305"/>
                <a:gd name="T6" fmla="*/ 305 w 326"/>
                <a:gd name="T7" fmla="*/ 305 h 305"/>
                <a:gd name="T8" fmla="*/ 0 w 326"/>
                <a:gd name="T9" fmla="*/ 22 h 305"/>
                <a:gd name="T10" fmla="*/ 20 w 326"/>
                <a:gd name="T11" fmla="*/ 0 h 305"/>
              </a:gdLst>
              <a:ahLst/>
              <a:cxnLst>
                <a:cxn ang="0">
                  <a:pos x="T0" y="T1"/>
                </a:cxn>
                <a:cxn ang="0">
                  <a:pos x="T2" y="T3"/>
                </a:cxn>
                <a:cxn ang="0">
                  <a:pos x="T4" y="T5"/>
                </a:cxn>
                <a:cxn ang="0">
                  <a:pos x="T6" y="T7"/>
                </a:cxn>
                <a:cxn ang="0">
                  <a:pos x="T8" y="T9"/>
                </a:cxn>
                <a:cxn ang="0">
                  <a:pos x="T10" y="T11"/>
                </a:cxn>
              </a:cxnLst>
              <a:rect l="0" t="0" r="r" b="b"/>
              <a:pathLst>
                <a:path w="326" h="305">
                  <a:moveTo>
                    <a:pt x="20" y="0"/>
                  </a:moveTo>
                  <a:lnTo>
                    <a:pt x="20" y="0"/>
                  </a:lnTo>
                  <a:lnTo>
                    <a:pt x="326" y="283"/>
                  </a:lnTo>
                  <a:lnTo>
                    <a:pt x="305" y="305"/>
                  </a:lnTo>
                  <a:lnTo>
                    <a:pt x="0" y="22"/>
                  </a:lnTo>
                  <a:lnTo>
                    <a:pt x="2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77" name="Freeform 284">
              <a:extLst>
                <a:ext uri="{FF2B5EF4-FFF2-40B4-BE49-F238E27FC236}">
                  <a16:creationId xmlns:a16="http://schemas.microsoft.com/office/drawing/2014/main" id="{AFEF7F19-38E3-2897-A8BD-C51C06F83350}"/>
                </a:ext>
              </a:extLst>
            </p:cNvPr>
            <p:cNvSpPr>
              <a:spLocks noEditPoints="1"/>
            </p:cNvSpPr>
            <p:nvPr/>
          </p:nvSpPr>
          <p:spPr bwMode="auto">
            <a:xfrm>
              <a:off x="2445" y="1893"/>
              <a:ext cx="58" cy="62"/>
            </a:xfrm>
            <a:custGeom>
              <a:avLst/>
              <a:gdLst>
                <a:gd name="T0" fmla="*/ 0 w 288"/>
                <a:gd name="T1" fmla="*/ 160 h 311"/>
                <a:gd name="T2" fmla="*/ 40 w 288"/>
                <a:gd name="T3" fmla="*/ 42 h 311"/>
                <a:gd name="T4" fmla="*/ 144 w 288"/>
                <a:gd name="T5" fmla="*/ 0 h 311"/>
                <a:gd name="T6" fmla="*/ 219 w 288"/>
                <a:gd name="T7" fmla="*/ 20 h 311"/>
                <a:gd name="T8" fmla="*/ 270 w 288"/>
                <a:gd name="T9" fmla="*/ 75 h 311"/>
                <a:gd name="T10" fmla="*/ 288 w 288"/>
                <a:gd name="T11" fmla="*/ 156 h 311"/>
                <a:gd name="T12" fmla="*/ 269 w 288"/>
                <a:gd name="T13" fmla="*/ 238 h 311"/>
                <a:gd name="T14" fmla="*/ 217 w 288"/>
                <a:gd name="T15" fmla="*/ 293 h 311"/>
                <a:gd name="T16" fmla="*/ 144 w 288"/>
                <a:gd name="T17" fmla="*/ 311 h 311"/>
                <a:gd name="T18" fmla="*/ 68 w 288"/>
                <a:gd name="T19" fmla="*/ 290 h 311"/>
                <a:gd name="T20" fmla="*/ 17 w 288"/>
                <a:gd name="T21" fmla="*/ 235 h 311"/>
                <a:gd name="T22" fmla="*/ 0 w 288"/>
                <a:gd name="T23" fmla="*/ 160 h 311"/>
                <a:gd name="T24" fmla="*/ 41 w 288"/>
                <a:gd name="T25" fmla="*/ 160 h 311"/>
                <a:gd name="T26" fmla="*/ 70 w 288"/>
                <a:gd name="T27" fmla="*/ 246 h 311"/>
                <a:gd name="T28" fmla="*/ 144 w 288"/>
                <a:gd name="T29" fmla="*/ 277 h 311"/>
                <a:gd name="T30" fmla="*/ 217 w 288"/>
                <a:gd name="T31" fmla="*/ 245 h 311"/>
                <a:gd name="T32" fmla="*/ 246 w 288"/>
                <a:gd name="T33" fmla="*/ 156 h 311"/>
                <a:gd name="T34" fmla="*/ 234 w 288"/>
                <a:gd name="T35" fmla="*/ 92 h 311"/>
                <a:gd name="T36" fmla="*/ 198 w 288"/>
                <a:gd name="T37" fmla="*/ 49 h 311"/>
                <a:gd name="T38" fmla="*/ 144 w 288"/>
                <a:gd name="T39" fmla="*/ 34 h 311"/>
                <a:gd name="T40" fmla="*/ 72 w 288"/>
                <a:gd name="T41" fmla="*/ 63 h 311"/>
                <a:gd name="T42" fmla="*/ 41 w 288"/>
                <a:gd name="T43" fmla="*/ 16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311">
                  <a:moveTo>
                    <a:pt x="0" y="160"/>
                  </a:moveTo>
                  <a:cubicBezTo>
                    <a:pt x="0" y="110"/>
                    <a:pt x="13" y="71"/>
                    <a:pt x="40" y="42"/>
                  </a:cubicBezTo>
                  <a:cubicBezTo>
                    <a:pt x="67" y="14"/>
                    <a:pt x="102" y="0"/>
                    <a:pt x="144" y="0"/>
                  </a:cubicBezTo>
                  <a:cubicBezTo>
                    <a:pt x="172" y="0"/>
                    <a:pt x="197" y="6"/>
                    <a:pt x="219" y="20"/>
                  </a:cubicBezTo>
                  <a:cubicBezTo>
                    <a:pt x="241" y="33"/>
                    <a:pt x="258" y="51"/>
                    <a:pt x="270" y="75"/>
                  </a:cubicBezTo>
                  <a:cubicBezTo>
                    <a:pt x="282" y="99"/>
                    <a:pt x="288" y="126"/>
                    <a:pt x="288" y="156"/>
                  </a:cubicBezTo>
                  <a:cubicBezTo>
                    <a:pt x="288" y="186"/>
                    <a:pt x="281" y="214"/>
                    <a:pt x="269" y="238"/>
                  </a:cubicBezTo>
                  <a:cubicBezTo>
                    <a:pt x="257" y="262"/>
                    <a:pt x="239" y="280"/>
                    <a:pt x="217" y="293"/>
                  </a:cubicBezTo>
                  <a:cubicBezTo>
                    <a:pt x="194" y="305"/>
                    <a:pt x="170" y="311"/>
                    <a:pt x="144" y="311"/>
                  </a:cubicBezTo>
                  <a:cubicBezTo>
                    <a:pt x="115" y="311"/>
                    <a:pt x="90" y="304"/>
                    <a:pt x="68" y="290"/>
                  </a:cubicBezTo>
                  <a:cubicBezTo>
                    <a:pt x="46" y="277"/>
                    <a:pt x="29" y="258"/>
                    <a:pt x="17" y="235"/>
                  </a:cubicBezTo>
                  <a:cubicBezTo>
                    <a:pt x="6" y="211"/>
                    <a:pt x="0" y="186"/>
                    <a:pt x="0" y="160"/>
                  </a:cubicBezTo>
                  <a:close/>
                  <a:moveTo>
                    <a:pt x="41" y="160"/>
                  </a:moveTo>
                  <a:cubicBezTo>
                    <a:pt x="41" y="196"/>
                    <a:pt x="51" y="225"/>
                    <a:pt x="70" y="246"/>
                  </a:cubicBezTo>
                  <a:cubicBezTo>
                    <a:pt x="90" y="266"/>
                    <a:pt x="114" y="277"/>
                    <a:pt x="144" y="277"/>
                  </a:cubicBezTo>
                  <a:cubicBezTo>
                    <a:pt x="174" y="277"/>
                    <a:pt x="198" y="266"/>
                    <a:pt x="217" y="245"/>
                  </a:cubicBezTo>
                  <a:cubicBezTo>
                    <a:pt x="237" y="224"/>
                    <a:pt x="246" y="195"/>
                    <a:pt x="246" y="156"/>
                  </a:cubicBezTo>
                  <a:cubicBezTo>
                    <a:pt x="246" y="131"/>
                    <a:pt x="242" y="110"/>
                    <a:pt x="234" y="92"/>
                  </a:cubicBezTo>
                  <a:cubicBezTo>
                    <a:pt x="226" y="73"/>
                    <a:pt x="214" y="59"/>
                    <a:pt x="198" y="49"/>
                  </a:cubicBezTo>
                  <a:cubicBezTo>
                    <a:pt x="182" y="39"/>
                    <a:pt x="164" y="34"/>
                    <a:pt x="144" y="34"/>
                  </a:cubicBezTo>
                  <a:cubicBezTo>
                    <a:pt x="116" y="34"/>
                    <a:pt x="92" y="44"/>
                    <a:pt x="72" y="63"/>
                  </a:cubicBezTo>
                  <a:cubicBezTo>
                    <a:pt x="51" y="82"/>
                    <a:pt x="41" y="115"/>
                    <a:pt x="41" y="16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78" name="Freeform 285">
              <a:extLst>
                <a:ext uri="{FF2B5EF4-FFF2-40B4-BE49-F238E27FC236}">
                  <a16:creationId xmlns:a16="http://schemas.microsoft.com/office/drawing/2014/main" id="{D4E9AA24-99E3-A8F7-DCD4-EC66C2EF1EBE}"/>
                </a:ext>
              </a:extLst>
            </p:cNvPr>
            <p:cNvSpPr>
              <a:spLocks/>
            </p:cNvSpPr>
            <p:nvPr/>
          </p:nvSpPr>
          <p:spPr bwMode="auto">
            <a:xfrm>
              <a:off x="2508" y="2034"/>
              <a:ext cx="8" cy="7"/>
            </a:xfrm>
            <a:custGeom>
              <a:avLst/>
              <a:gdLst>
                <a:gd name="T0" fmla="*/ 33 w 38"/>
                <a:gd name="T1" fmla="*/ 34 h 38"/>
                <a:gd name="T2" fmla="*/ 33 w 38"/>
                <a:gd name="T3" fmla="*/ 34 h 38"/>
                <a:gd name="T4" fmla="*/ 18 w 38"/>
                <a:gd name="T5" fmla="*/ 31 h 38"/>
                <a:gd name="T6" fmla="*/ 21 w 38"/>
                <a:gd name="T7" fmla="*/ 17 h 38"/>
                <a:gd name="T8" fmla="*/ 32 w 38"/>
                <a:gd name="T9" fmla="*/ 26 h 38"/>
                <a:gd name="T10" fmla="*/ 23 w 38"/>
                <a:gd name="T11" fmla="*/ 38 h 38"/>
                <a:gd name="T12" fmla="*/ 0 w 38"/>
                <a:gd name="T13" fmla="*/ 18 h 38"/>
                <a:gd name="T14" fmla="*/ 10 w 38"/>
                <a:gd name="T15" fmla="*/ 7 h 38"/>
                <a:gd name="T16" fmla="*/ 15 w 38"/>
                <a:gd name="T17" fmla="*/ 0 h 38"/>
                <a:gd name="T18" fmla="*/ 24 w 38"/>
                <a:gd name="T19" fmla="*/ 2 h 38"/>
                <a:gd name="T20" fmla="*/ 38 w 38"/>
                <a:gd name="T21" fmla="*/ 5 h 38"/>
                <a:gd name="T22" fmla="*/ 33 w 38"/>
                <a:gd name="T2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8">
                  <a:moveTo>
                    <a:pt x="33" y="34"/>
                  </a:moveTo>
                  <a:lnTo>
                    <a:pt x="33" y="34"/>
                  </a:lnTo>
                  <a:lnTo>
                    <a:pt x="18" y="31"/>
                  </a:lnTo>
                  <a:lnTo>
                    <a:pt x="21" y="17"/>
                  </a:lnTo>
                  <a:lnTo>
                    <a:pt x="32" y="26"/>
                  </a:lnTo>
                  <a:lnTo>
                    <a:pt x="23" y="38"/>
                  </a:lnTo>
                  <a:lnTo>
                    <a:pt x="0" y="18"/>
                  </a:lnTo>
                  <a:lnTo>
                    <a:pt x="10" y="7"/>
                  </a:lnTo>
                  <a:lnTo>
                    <a:pt x="15" y="0"/>
                  </a:lnTo>
                  <a:lnTo>
                    <a:pt x="24" y="2"/>
                  </a:lnTo>
                  <a:lnTo>
                    <a:pt x="38" y="5"/>
                  </a:lnTo>
                  <a:lnTo>
                    <a:pt x="33" y="3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79" name="Freeform 286">
              <a:extLst>
                <a:ext uri="{FF2B5EF4-FFF2-40B4-BE49-F238E27FC236}">
                  <a16:creationId xmlns:a16="http://schemas.microsoft.com/office/drawing/2014/main" id="{76F146EF-2574-74E8-A105-9EF154FC0A85}"/>
                </a:ext>
              </a:extLst>
            </p:cNvPr>
            <p:cNvSpPr>
              <a:spLocks/>
            </p:cNvSpPr>
            <p:nvPr/>
          </p:nvSpPr>
          <p:spPr bwMode="auto">
            <a:xfrm>
              <a:off x="2432" y="2124"/>
              <a:ext cx="8" cy="7"/>
            </a:xfrm>
            <a:custGeom>
              <a:avLst/>
              <a:gdLst>
                <a:gd name="T0" fmla="*/ 8 w 36"/>
                <a:gd name="T1" fmla="*/ 37 h 37"/>
                <a:gd name="T2" fmla="*/ 8 w 36"/>
                <a:gd name="T3" fmla="*/ 37 h 37"/>
                <a:gd name="T4" fmla="*/ 3 w 36"/>
                <a:gd name="T5" fmla="*/ 23 h 37"/>
                <a:gd name="T6" fmla="*/ 17 w 36"/>
                <a:gd name="T7" fmla="*/ 18 h 37"/>
                <a:gd name="T8" fmla="*/ 15 w 36"/>
                <a:gd name="T9" fmla="*/ 33 h 37"/>
                <a:gd name="T10" fmla="*/ 0 w 36"/>
                <a:gd name="T11" fmla="*/ 30 h 37"/>
                <a:gd name="T12" fmla="*/ 5 w 36"/>
                <a:gd name="T13" fmla="*/ 0 h 37"/>
                <a:gd name="T14" fmla="*/ 20 w 36"/>
                <a:gd name="T15" fmla="*/ 3 h 37"/>
                <a:gd name="T16" fmla="*/ 29 w 36"/>
                <a:gd name="T17" fmla="*/ 5 h 37"/>
                <a:gd name="T18" fmla="*/ 31 w 36"/>
                <a:gd name="T19" fmla="*/ 13 h 37"/>
                <a:gd name="T20" fmla="*/ 36 w 36"/>
                <a:gd name="T21" fmla="*/ 27 h 37"/>
                <a:gd name="T22" fmla="*/ 8 w 36"/>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7">
                  <a:moveTo>
                    <a:pt x="8" y="37"/>
                  </a:moveTo>
                  <a:lnTo>
                    <a:pt x="8" y="37"/>
                  </a:lnTo>
                  <a:lnTo>
                    <a:pt x="3" y="23"/>
                  </a:lnTo>
                  <a:lnTo>
                    <a:pt x="17" y="18"/>
                  </a:lnTo>
                  <a:lnTo>
                    <a:pt x="15" y="33"/>
                  </a:lnTo>
                  <a:lnTo>
                    <a:pt x="0" y="30"/>
                  </a:lnTo>
                  <a:lnTo>
                    <a:pt x="5" y="0"/>
                  </a:lnTo>
                  <a:lnTo>
                    <a:pt x="20" y="3"/>
                  </a:lnTo>
                  <a:lnTo>
                    <a:pt x="29" y="5"/>
                  </a:lnTo>
                  <a:lnTo>
                    <a:pt x="31" y="13"/>
                  </a:lnTo>
                  <a:lnTo>
                    <a:pt x="36" y="27"/>
                  </a:lnTo>
                  <a:lnTo>
                    <a:pt x="8" y="3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80" name="Freeform 287">
              <a:extLst>
                <a:ext uri="{FF2B5EF4-FFF2-40B4-BE49-F238E27FC236}">
                  <a16:creationId xmlns:a16="http://schemas.microsoft.com/office/drawing/2014/main" id="{31394F6D-3828-B1D4-09B2-19CDA52A580D}"/>
                </a:ext>
              </a:extLst>
            </p:cNvPr>
            <p:cNvSpPr>
              <a:spLocks/>
            </p:cNvSpPr>
            <p:nvPr/>
          </p:nvSpPr>
          <p:spPr bwMode="auto">
            <a:xfrm>
              <a:off x="2607" y="2028"/>
              <a:ext cx="47" cy="60"/>
            </a:xfrm>
            <a:custGeom>
              <a:avLst/>
              <a:gdLst>
                <a:gd name="T0" fmla="*/ 0 w 237"/>
                <a:gd name="T1" fmla="*/ 300 h 300"/>
                <a:gd name="T2" fmla="*/ 0 w 237"/>
                <a:gd name="T3" fmla="*/ 0 h 300"/>
                <a:gd name="T4" fmla="*/ 40 w 237"/>
                <a:gd name="T5" fmla="*/ 0 h 300"/>
                <a:gd name="T6" fmla="*/ 198 w 237"/>
                <a:gd name="T7" fmla="*/ 236 h 300"/>
                <a:gd name="T8" fmla="*/ 198 w 237"/>
                <a:gd name="T9" fmla="*/ 0 h 300"/>
                <a:gd name="T10" fmla="*/ 237 w 237"/>
                <a:gd name="T11" fmla="*/ 0 h 300"/>
                <a:gd name="T12" fmla="*/ 237 w 237"/>
                <a:gd name="T13" fmla="*/ 300 h 300"/>
                <a:gd name="T14" fmla="*/ 196 w 237"/>
                <a:gd name="T15" fmla="*/ 300 h 300"/>
                <a:gd name="T16" fmla="*/ 38 w 237"/>
                <a:gd name="T17" fmla="*/ 64 h 300"/>
                <a:gd name="T18" fmla="*/ 38 w 237"/>
                <a:gd name="T19" fmla="*/ 300 h 300"/>
                <a:gd name="T20" fmla="*/ 0 w 237"/>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300">
                  <a:moveTo>
                    <a:pt x="0" y="300"/>
                  </a:moveTo>
                  <a:lnTo>
                    <a:pt x="0" y="0"/>
                  </a:lnTo>
                  <a:lnTo>
                    <a:pt x="40" y="0"/>
                  </a:lnTo>
                  <a:lnTo>
                    <a:pt x="198" y="236"/>
                  </a:lnTo>
                  <a:lnTo>
                    <a:pt x="198" y="0"/>
                  </a:lnTo>
                  <a:lnTo>
                    <a:pt x="237" y="0"/>
                  </a:lnTo>
                  <a:lnTo>
                    <a:pt x="237" y="300"/>
                  </a:lnTo>
                  <a:lnTo>
                    <a:pt x="196" y="300"/>
                  </a:lnTo>
                  <a:lnTo>
                    <a:pt x="38" y="64"/>
                  </a:lnTo>
                  <a:lnTo>
                    <a:pt x="38" y="300"/>
                  </a:lnTo>
                  <a:lnTo>
                    <a:pt x="0" y="30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81" name="Freeform 288">
              <a:extLst>
                <a:ext uri="{FF2B5EF4-FFF2-40B4-BE49-F238E27FC236}">
                  <a16:creationId xmlns:a16="http://schemas.microsoft.com/office/drawing/2014/main" id="{4224A4C3-2FA1-8FA0-19A6-07E5761CAB88}"/>
                </a:ext>
              </a:extLst>
            </p:cNvPr>
            <p:cNvSpPr>
              <a:spLocks/>
            </p:cNvSpPr>
            <p:nvPr/>
          </p:nvSpPr>
          <p:spPr bwMode="auto">
            <a:xfrm>
              <a:off x="2472" y="2237"/>
              <a:ext cx="7" cy="8"/>
            </a:xfrm>
            <a:custGeom>
              <a:avLst/>
              <a:gdLst>
                <a:gd name="T0" fmla="*/ 30 w 38"/>
                <a:gd name="T1" fmla="*/ 0 h 40"/>
                <a:gd name="T2" fmla="*/ 30 w 38"/>
                <a:gd name="T3" fmla="*/ 0 h 40"/>
                <a:gd name="T4" fmla="*/ 35 w 38"/>
                <a:gd name="T5" fmla="*/ 14 h 40"/>
                <a:gd name="T6" fmla="*/ 38 w 38"/>
                <a:gd name="T7" fmla="*/ 22 h 40"/>
                <a:gd name="T8" fmla="*/ 33 w 38"/>
                <a:gd name="T9" fmla="*/ 29 h 40"/>
                <a:gd name="T10" fmla="*/ 23 w 38"/>
                <a:gd name="T11" fmla="*/ 40 h 40"/>
                <a:gd name="T12" fmla="*/ 0 w 38"/>
                <a:gd name="T13" fmla="*/ 21 h 40"/>
                <a:gd name="T14" fmla="*/ 10 w 38"/>
                <a:gd name="T15" fmla="*/ 10 h 40"/>
                <a:gd name="T16" fmla="*/ 21 w 38"/>
                <a:gd name="T17" fmla="*/ 19 h 40"/>
                <a:gd name="T18" fmla="*/ 7 w 38"/>
                <a:gd name="T19" fmla="*/ 24 h 40"/>
                <a:gd name="T20" fmla="*/ 2 w 38"/>
                <a:gd name="T21" fmla="*/ 10 h 40"/>
                <a:gd name="T22" fmla="*/ 30 w 38"/>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40">
                  <a:moveTo>
                    <a:pt x="30" y="0"/>
                  </a:moveTo>
                  <a:lnTo>
                    <a:pt x="30" y="0"/>
                  </a:lnTo>
                  <a:lnTo>
                    <a:pt x="35" y="14"/>
                  </a:lnTo>
                  <a:lnTo>
                    <a:pt x="38" y="22"/>
                  </a:lnTo>
                  <a:lnTo>
                    <a:pt x="33" y="29"/>
                  </a:lnTo>
                  <a:lnTo>
                    <a:pt x="23" y="40"/>
                  </a:lnTo>
                  <a:lnTo>
                    <a:pt x="0" y="21"/>
                  </a:lnTo>
                  <a:lnTo>
                    <a:pt x="10" y="10"/>
                  </a:lnTo>
                  <a:lnTo>
                    <a:pt x="21" y="19"/>
                  </a:lnTo>
                  <a:lnTo>
                    <a:pt x="7" y="24"/>
                  </a:lnTo>
                  <a:lnTo>
                    <a:pt x="2" y="10"/>
                  </a:lnTo>
                  <a:lnTo>
                    <a:pt x="3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82" name="Freeform 289">
              <a:extLst>
                <a:ext uri="{FF2B5EF4-FFF2-40B4-BE49-F238E27FC236}">
                  <a16:creationId xmlns:a16="http://schemas.microsoft.com/office/drawing/2014/main" id="{40629407-73B0-1927-DA21-F1D241E132BC}"/>
                </a:ext>
              </a:extLst>
            </p:cNvPr>
            <p:cNvSpPr>
              <a:spLocks/>
            </p:cNvSpPr>
            <p:nvPr/>
          </p:nvSpPr>
          <p:spPr bwMode="auto">
            <a:xfrm>
              <a:off x="2314" y="2103"/>
              <a:ext cx="7" cy="7"/>
            </a:xfrm>
            <a:custGeom>
              <a:avLst/>
              <a:gdLst>
                <a:gd name="T0" fmla="*/ 33 w 39"/>
                <a:gd name="T1" fmla="*/ 34 h 37"/>
                <a:gd name="T2" fmla="*/ 33 w 39"/>
                <a:gd name="T3" fmla="*/ 34 h 37"/>
                <a:gd name="T4" fmla="*/ 18 w 39"/>
                <a:gd name="T5" fmla="*/ 31 h 37"/>
                <a:gd name="T6" fmla="*/ 21 w 39"/>
                <a:gd name="T7" fmla="*/ 16 h 37"/>
                <a:gd name="T8" fmla="*/ 33 w 39"/>
                <a:gd name="T9" fmla="*/ 26 h 37"/>
                <a:gd name="T10" fmla="*/ 23 w 39"/>
                <a:gd name="T11" fmla="*/ 37 h 37"/>
                <a:gd name="T12" fmla="*/ 0 w 39"/>
                <a:gd name="T13" fmla="*/ 18 h 37"/>
                <a:gd name="T14" fmla="*/ 10 w 39"/>
                <a:gd name="T15" fmla="*/ 7 h 37"/>
                <a:gd name="T16" fmla="*/ 15 w 39"/>
                <a:gd name="T17" fmla="*/ 0 h 37"/>
                <a:gd name="T18" fmla="*/ 24 w 39"/>
                <a:gd name="T19" fmla="*/ 2 h 37"/>
                <a:gd name="T20" fmla="*/ 39 w 39"/>
                <a:gd name="T21" fmla="*/ 4 h 37"/>
                <a:gd name="T22" fmla="*/ 33 w 39"/>
                <a:gd name="T2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7">
                  <a:moveTo>
                    <a:pt x="33" y="34"/>
                  </a:moveTo>
                  <a:lnTo>
                    <a:pt x="33" y="34"/>
                  </a:lnTo>
                  <a:lnTo>
                    <a:pt x="18" y="31"/>
                  </a:lnTo>
                  <a:lnTo>
                    <a:pt x="21" y="16"/>
                  </a:lnTo>
                  <a:lnTo>
                    <a:pt x="33" y="26"/>
                  </a:lnTo>
                  <a:lnTo>
                    <a:pt x="23" y="37"/>
                  </a:lnTo>
                  <a:lnTo>
                    <a:pt x="0" y="18"/>
                  </a:lnTo>
                  <a:lnTo>
                    <a:pt x="10" y="7"/>
                  </a:lnTo>
                  <a:lnTo>
                    <a:pt x="15" y="0"/>
                  </a:lnTo>
                  <a:lnTo>
                    <a:pt x="24" y="2"/>
                  </a:lnTo>
                  <a:lnTo>
                    <a:pt x="39" y="4"/>
                  </a:lnTo>
                  <a:lnTo>
                    <a:pt x="33" y="3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83" name="Freeform 290">
              <a:extLst>
                <a:ext uri="{FF2B5EF4-FFF2-40B4-BE49-F238E27FC236}">
                  <a16:creationId xmlns:a16="http://schemas.microsoft.com/office/drawing/2014/main" id="{C31F4C2F-F065-F2F3-B236-92AA895D81D6}"/>
                </a:ext>
              </a:extLst>
            </p:cNvPr>
            <p:cNvSpPr>
              <a:spLocks/>
            </p:cNvSpPr>
            <p:nvPr/>
          </p:nvSpPr>
          <p:spPr bwMode="auto">
            <a:xfrm>
              <a:off x="2703" y="1964"/>
              <a:ext cx="8" cy="8"/>
            </a:xfrm>
            <a:custGeom>
              <a:avLst/>
              <a:gdLst>
                <a:gd name="T0" fmla="*/ 41 w 41"/>
                <a:gd name="T1" fmla="*/ 27 h 38"/>
                <a:gd name="T2" fmla="*/ 41 w 41"/>
                <a:gd name="T3" fmla="*/ 27 h 38"/>
                <a:gd name="T4" fmla="*/ 28 w 41"/>
                <a:gd name="T5" fmla="*/ 34 h 38"/>
                <a:gd name="T6" fmla="*/ 21 w 41"/>
                <a:gd name="T7" fmla="*/ 38 h 38"/>
                <a:gd name="T8" fmla="*/ 13 w 41"/>
                <a:gd name="T9" fmla="*/ 34 h 38"/>
                <a:gd name="T10" fmla="*/ 0 w 41"/>
                <a:gd name="T11" fmla="*/ 26 h 38"/>
                <a:gd name="T12" fmla="*/ 16 w 41"/>
                <a:gd name="T13" fmla="*/ 0 h 38"/>
                <a:gd name="T14" fmla="*/ 29 w 41"/>
                <a:gd name="T15" fmla="*/ 8 h 38"/>
                <a:gd name="T16" fmla="*/ 21 w 41"/>
                <a:gd name="T17" fmla="*/ 21 h 38"/>
                <a:gd name="T18" fmla="*/ 13 w 41"/>
                <a:gd name="T19" fmla="*/ 8 h 38"/>
                <a:gd name="T20" fmla="*/ 26 w 41"/>
                <a:gd name="T21" fmla="*/ 0 h 38"/>
                <a:gd name="T22" fmla="*/ 41 w 41"/>
                <a:gd name="T23"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8">
                  <a:moveTo>
                    <a:pt x="41" y="27"/>
                  </a:moveTo>
                  <a:lnTo>
                    <a:pt x="41" y="27"/>
                  </a:lnTo>
                  <a:lnTo>
                    <a:pt x="28" y="34"/>
                  </a:lnTo>
                  <a:lnTo>
                    <a:pt x="21" y="38"/>
                  </a:lnTo>
                  <a:lnTo>
                    <a:pt x="13" y="34"/>
                  </a:lnTo>
                  <a:lnTo>
                    <a:pt x="0" y="26"/>
                  </a:lnTo>
                  <a:lnTo>
                    <a:pt x="16" y="0"/>
                  </a:lnTo>
                  <a:lnTo>
                    <a:pt x="29" y="8"/>
                  </a:lnTo>
                  <a:lnTo>
                    <a:pt x="21" y="21"/>
                  </a:lnTo>
                  <a:lnTo>
                    <a:pt x="13" y="8"/>
                  </a:lnTo>
                  <a:lnTo>
                    <a:pt x="26" y="0"/>
                  </a:lnTo>
                  <a:lnTo>
                    <a:pt x="41" y="2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84" name="Freeform 291">
              <a:extLst>
                <a:ext uri="{FF2B5EF4-FFF2-40B4-BE49-F238E27FC236}">
                  <a16:creationId xmlns:a16="http://schemas.microsoft.com/office/drawing/2014/main" id="{FC8510DD-61D2-0EBC-9F50-FF2E63F5C771}"/>
                </a:ext>
              </a:extLst>
            </p:cNvPr>
            <p:cNvSpPr>
              <a:spLocks/>
            </p:cNvSpPr>
            <p:nvPr/>
          </p:nvSpPr>
          <p:spPr bwMode="auto">
            <a:xfrm>
              <a:off x="2396" y="2327"/>
              <a:ext cx="7" cy="8"/>
            </a:xfrm>
            <a:custGeom>
              <a:avLst/>
              <a:gdLst>
                <a:gd name="T0" fmla="*/ 5 w 39"/>
                <a:gd name="T1" fmla="*/ 4 h 38"/>
                <a:gd name="T2" fmla="*/ 5 w 39"/>
                <a:gd name="T3" fmla="*/ 4 h 38"/>
                <a:gd name="T4" fmla="*/ 20 w 39"/>
                <a:gd name="T5" fmla="*/ 7 h 38"/>
                <a:gd name="T6" fmla="*/ 18 w 39"/>
                <a:gd name="T7" fmla="*/ 21 h 38"/>
                <a:gd name="T8" fmla="*/ 6 w 39"/>
                <a:gd name="T9" fmla="*/ 12 h 38"/>
                <a:gd name="T10" fmla="*/ 16 w 39"/>
                <a:gd name="T11" fmla="*/ 0 h 38"/>
                <a:gd name="T12" fmla="*/ 39 w 39"/>
                <a:gd name="T13" fmla="*/ 20 h 38"/>
                <a:gd name="T14" fmla="*/ 29 w 39"/>
                <a:gd name="T15" fmla="*/ 31 h 38"/>
                <a:gd name="T16" fmla="*/ 23 w 39"/>
                <a:gd name="T17" fmla="*/ 38 h 38"/>
                <a:gd name="T18" fmla="*/ 15 w 39"/>
                <a:gd name="T19" fmla="*/ 36 h 38"/>
                <a:gd name="T20" fmla="*/ 0 w 39"/>
                <a:gd name="T21" fmla="*/ 34 h 38"/>
                <a:gd name="T22" fmla="*/ 5 w 39"/>
                <a:gd name="T23"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8">
                  <a:moveTo>
                    <a:pt x="5" y="4"/>
                  </a:moveTo>
                  <a:lnTo>
                    <a:pt x="5" y="4"/>
                  </a:lnTo>
                  <a:lnTo>
                    <a:pt x="20" y="7"/>
                  </a:lnTo>
                  <a:lnTo>
                    <a:pt x="18" y="21"/>
                  </a:lnTo>
                  <a:lnTo>
                    <a:pt x="6" y="12"/>
                  </a:lnTo>
                  <a:lnTo>
                    <a:pt x="16" y="0"/>
                  </a:lnTo>
                  <a:lnTo>
                    <a:pt x="39" y="20"/>
                  </a:lnTo>
                  <a:lnTo>
                    <a:pt x="29" y="31"/>
                  </a:lnTo>
                  <a:lnTo>
                    <a:pt x="23" y="38"/>
                  </a:lnTo>
                  <a:lnTo>
                    <a:pt x="15" y="36"/>
                  </a:lnTo>
                  <a:lnTo>
                    <a:pt x="0" y="34"/>
                  </a:lnTo>
                  <a:lnTo>
                    <a:pt x="5"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85" name="Freeform 292">
              <a:extLst>
                <a:ext uri="{FF2B5EF4-FFF2-40B4-BE49-F238E27FC236}">
                  <a16:creationId xmlns:a16="http://schemas.microsoft.com/office/drawing/2014/main" id="{87B66C53-337C-7CFE-051B-4DD7069E78E9}"/>
                </a:ext>
              </a:extLst>
            </p:cNvPr>
            <p:cNvSpPr>
              <a:spLocks/>
            </p:cNvSpPr>
            <p:nvPr/>
          </p:nvSpPr>
          <p:spPr bwMode="auto">
            <a:xfrm>
              <a:off x="2238" y="2193"/>
              <a:ext cx="8" cy="8"/>
            </a:xfrm>
            <a:custGeom>
              <a:avLst/>
              <a:gdLst>
                <a:gd name="T0" fmla="*/ 8 w 39"/>
                <a:gd name="T1" fmla="*/ 40 h 40"/>
                <a:gd name="T2" fmla="*/ 8 w 39"/>
                <a:gd name="T3" fmla="*/ 40 h 40"/>
                <a:gd name="T4" fmla="*/ 3 w 39"/>
                <a:gd name="T5" fmla="*/ 26 h 40"/>
                <a:gd name="T6" fmla="*/ 0 w 39"/>
                <a:gd name="T7" fmla="*/ 18 h 40"/>
                <a:gd name="T8" fmla="*/ 6 w 39"/>
                <a:gd name="T9" fmla="*/ 12 h 40"/>
                <a:gd name="T10" fmla="*/ 16 w 39"/>
                <a:gd name="T11" fmla="*/ 0 h 40"/>
                <a:gd name="T12" fmla="*/ 39 w 39"/>
                <a:gd name="T13" fmla="*/ 19 h 40"/>
                <a:gd name="T14" fmla="*/ 29 w 39"/>
                <a:gd name="T15" fmla="*/ 31 h 40"/>
                <a:gd name="T16" fmla="*/ 17 w 39"/>
                <a:gd name="T17" fmla="*/ 21 h 40"/>
                <a:gd name="T18" fmla="*/ 32 w 39"/>
                <a:gd name="T19" fmla="*/ 16 h 40"/>
                <a:gd name="T20" fmla="*/ 37 w 39"/>
                <a:gd name="T21" fmla="*/ 30 h 40"/>
                <a:gd name="T22" fmla="*/ 8 w 39"/>
                <a:gd name="T2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8" y="40"/>
                  </a:moveTo>
                  <a:lnTo>
                    <a:pt x="8" y="40"/>
                  </a:lnTo>
                  <a:lnTo>
                    <a:pt x="3" y="26"/>
                  </a:lnTo>
                  <a:lnTo>
                    <a:pt x="0" y="18"/>
                  </a:lnTo>
                  <a:lnTo>
                    <a:pt x="6" y="12"/>
                  </a:lnTo>
                  <a:lnTo>
                    <a:pt x="16" y="0"/>
                  </a:lnTo>
                  <a:lnTo>
                    <a:pt x="39" y="19"/>
                  </a:lnTo>
                  <a:lnTo>
                    <a:pt x="29" y="31"/>
                  </a:lnTo>
                  <a:lnTo>
                    <a:pt x="17" y="21"/>
                  </a:lnTo>
                  <a:lnTo>
                    <a:pt x="32" y="16"/>
                  </a:lnTo>
                  <a:lnTo>
                    <a:pt x="37" y="30"/>
                  </a:lnTo>
                  <a:lnTo>
                    <a:pt x="8" y="4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86" name="Freeform 293">
              <a:extLst>
                <a:ext uri="{FF2B5EF4-FFF2-40B4-BE49-F238E27FC236}">
                  <a16:creationId xmlns:a16="http://schemas.microsoft.com/office/drawing/2014/main" id="{F29A83BF-2278-9AD5-882B-08970A07442D}"/>
                </a:ext>
              </a:extLst>
            </p:cNvPr>
            <p:cNvSpPr>
              <a:spLocks/>
            </p:cNvSpPr>
            <p:nvPr/>
          </p:nvSpPr>
          <p:spPr bwMode="auto">
            <a:xfrm>
              <a:off x="2807" y="1905"/>
              <a:ext cx="8" cy="8"/>
            </a:xfrm>
            <a:custGeom>
              <a:avLst/>
              <a:gdLst>
                <a:gd name="T0" fmla="*/ 37 w 37"/>
                <a:gd name="T1" fmla="*/ 2 h 36"/>
                <a:gd name="T2" fmla="*/ 37 w 37"/>
                <a:gd name="T3" fmla="*/ 2 h 36"/>
                <a:gd name="T4" fmla="*/ 36 w 37"/>
                <a:gd name="T5" fmla="*/ 17 h 36"/>
                <a:gd name="T6" fmla="*/ 35 w 37"/>
                <a:gd name="T7" fmla="*/ 25 h 36"/>
                <a:gd name="T8" fmla="*/ 28 w 37"/>
                <a:gd name="T9" fmla="*/ 29 h 36"/>
                <a:gd name="T10" fmla="*/ 15 w 37"/>
                <a:gd name="T11" fmla="*/ 36 h 36"/>
                <a:gd name="T12" fmla="*/ 0 w 37"/>
                <a:gd name="T13" fmla="*/ 10 h 36"/>
                <a:gd name="T14" fmla="*/ 13 w 37"/>
                <a:gd name="T15" fmla="*/ 3 h 36"/>
                <a:gd name="T16" fmla="*/ 21 w 37"/>
                <a:gd name="T17" fmla="*/ 16 h 36"/>
                <a:gd name="T18" fmla="*/ 6 w 37"/>
                <a:gd name="T19" fmla="*/ 15 h 36"/>
                <a:gd name="T20" fmla="*/ 7 w 37"/>
                <a:gd name="T21" fmla="*/ 0 h 36"/>
                <a:gd name="T22" fmla="*/ 37 w 37"/>
                <a:gd name="T23"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6">
                  <a:moveTo>
                    <a:pt x="37" y="2"/>
                  </a:moveTo>
                  <a:lnTo>
                    <a:pt x="37" y="2"/>
                  </a:lnTo>
                  <a:lnTo>
                    <a:pt x="36" y="17"/>
                  </a:lnTo>
                  <a:lnTo>
                    <a:pt x="35" y="25"/>
                  </a:lnTo>
                  <a:lnTo>
                    <a:pt x="28" y="29"/>
                  </a:lnTo>
                  <a:lnTo>
                    <a:pt x="15" y="36"/>
                  </a:lnTo>
                  <a:lnTo>
                    <a:pt x="0" y="10"/>
                  </a:lnTo>
                  <a:lnTo>
                    <a:pt x="13" y="3"/>
                  </a:lnTo>
                  <a:lnTo>
                    <a:pt x="21" y="16"/>
                  </a:lnTo>
                  <a:lnTo>
                    <a:pt x="6" y="15"/>
                  </a:lnTo>
                  <a:lnTo>
                    <a:pt x="7" y="0"/>
                  </a:lnTo>
                  <a:lnTo>
                    <a:pt x="37" y="2"/>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87" name="Freeform 294">
              <a:extLst>
                <a:ext uri="{FF2B5EF4-FFF2-40B4-BE49-F238E27FC236}">
                  <a16:creationId xmlns:a16="http://schemas.microsoft.com/office/drawing/2014/main" id="{5C240781-3F20-5121-433B-ACC432985630}"/>
                </a:ext>
              </a:extLst>
            </p:cNvPr>
            <p:cNvSpPr>
              <a:spLocks/>
            </p:cNvSpPr>
            <p:nvPr/>
          </p:nvSpPr>
          <p:spPr bwMode="auto">
            <a:xfrm>
              <a:off x="2277" y="2307"/>
              <a:ext cx="8" cy="8"/>
            </a:xfrm>
            <a:custGeom>
              <a:avLst/>
              <a:gdLst>
                <a:gd name="T0" fmla="*/ 28 w 37"/>
                <a:gd name="T1" fmla="*/ 0 h 37"/>
                <a:gd name="T2" fmla="*/ 28 w 37"/>
                <a:gd name="T3" fmla="*/ 0 h 37"/>
                <a:gd name="T4" fmla="*/ 33 w 37"/>
                <a:gd name="T5" fmla="*/ 15 h 37"/>
                <a:gd name="T6" fmla="*/ 19 w 37"/>
                <a:gd name="T7" fmla="*/ 20 h 37"/>
                <a:gd name="T8" fmla="*/ 22 w 37"/>
                <a:gd name="T9" fmla="*/ 5 h 37"/>
                <a:gd name="T10" fmla="*/ 37 w 37"/>
                <a:gd name="T11" fmla="*/ 7 h 37"/>
                <a:gd name="T12" fmla="*/ 32 w 37"/>
                <a:gd name="T13" fmla="*/ 37 h 37"/>
                <a:gd name="T14" fmla="*/ 17 w 37"/>
                <a:gd name="T15" fmla="*/ 34 h 37"/>
                <a:gd name="T16" fmla="*/ 8 w 37"/>
                <a:gd name="T17" fmla="*/ 33 h 37"/>
                <a:gd name="T18" fmla="*/ 5 w 37"/>
                <a:gd name="T19" fmla="*/ 25 h 37"/>
                <a:gd name="T20" fmla="*/ 0 w 37"/>
                <a:gd name="T21" fmla="*/ 10 h 37"/>
                <a:gd name="T22" fmla="*/ 28 w 37"/>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7">
                  <a:moveTo>
                    <a:pt x="28" y="0"/>
                  </a:moveTo>
                  <a:lnTo>
                    <a:pt x="28" y="0"/>
                  </a:lnTo>
                  <a:lnTo>
                    <a:pt x="33" y="15"/>
                  </a:lnTo>
                  <a:lnTo>
                    <a:pt x="19" y="20"/>
                  </a:lnTo>
                  <a:lnTo>
                    <a:pt x="22" y="5"/>
                  </a:lnTo>
                  <a:lnTo>
                    <a:pt x="37" y="7"/>
                  </a:lnTo>
                  <a:lnTo>
                    <a:pt x="32" y="37"/>
                  </a:lnTo>
                  <a:lnTo>
                    <a:pt x="17" y="34"/>
                  </a:lnTo>
                  <a:lnTo>
                    <a:pt x="8" y="33"/>
                  </a:lnTo>
                  <a:lnTo>
                    <a:pt x="5" y="25"/>
                  </a:lnTo>
                  <a:lnTo>
                    <a:pt x="0" y="10"/>
                  </a:lnTo>
                  <a:lnTo>
                    <a:pt x="28"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88" name="Freeform 295">
              <a:extLst>
                <a:ext uri="{FF2B5EF4-FFF2-40B4-BE49-F238E27FC236}">
                  <a16:creationId xmlns:a16="http://schemas.microsoft.com/office/drawing/2014/main" id="{6D93F7B9-9EDA-0DDC-7D6C-64D7BA74BB16}"/>
                </a:ext>
              </a:extLst>
            </p:cNvPr>
            <p:cNvSpPr>
              <a:spLocks noEditPoints="1"/>
            </p:cNvSpPr>
            <p:nvPr/>
          </p:nvSpPr>
          <p:spPr bwMode="auto">
            <a:xfrm>
              <a:off x="2901" y="1862"/>
              <a:ext cx="57" cy="63"/>
            </a:xfrm>
            <a:custGeom>
              <a:avLst/>
              <a:gdLst>
                <a:gd name="T0" fmla="*/ 0 w 288"/>
                <a:gd name="T1" fmla="*/ 160 h 312"/>
                <a:gd name="T2" fmla="*/ 40 w 288"/>
                <a:gd name="T3" fmla="*/ 43 h 312"/>
                <a:gd name="T4" fmla="*/ 144 w 288"/>
                <a:gd name="T5" fmla="*/ 0 h 312"/>
                <a:gd name="T6" fmla="*/ 219 w 288"/>
                <a:gd name="T7" fmla="*/ 21 h 312"/>
                <a:gd name="T8" fmla="*/ 270 w 288"/>
                <a:gd name="T9" fmla="*/ 76 h 312"/>
                <a:gd name="T10" fmla="*/ 288 w 288"/>
                <a:gd name="T11" fmla="*/ 157 h 312"/>
                <a:gd name="T12" fmla="*/ 269 w 288"/>
                <a:gd name="T13" fmla="*/ 239 h 312"/>
                <a:gd name="T14" fmla="*/ 217 w 288"/>
                <a:gd name="T15" fmla="*/ 293 h 312"/>
                <a:gd name="T16" fmla="*/ 144 w 288"/>
                <a:gd name="T17" fmla="*/ 312 h 312"/>
                <a:gd name="T18" fmla="*/ 68 w 288"/>
                <a:gd name="T19" fmla="*/ 291 h 312"/>
                <a:gd name="T20" fmla="*/ 17 w 288"/>
                <a:gd name="T21" fmla="*/ 235 h 312"/>
                <a:gd name="T22" fmla="*/ 0 w 288"/>
                <a:gd name="T23" fmla="*/ 160 h 312"/>
                <a:gd name="T24" fmla="*/ 41 w 288"/>
                <a:gd name="T25" fmla="*/ 161 h 312"/>
                <a:gd name="T26" fmla="*/ 70 w 288"/>
                <a:gd name="T27" fmla="*/ 247 h 312"/>
                <a:gd name="T28" fmla="*/ 144 w 288"/>
                <a:gd name="T29" fmla="*/ 278 h 312"/>
                <a:gd name="T30" fmla="*/ 217 w 288"/>
                <a:gd name="T31" fmla="*/ 246 h 312"/>
                <a:gd name="T32" fmla="*/ 247 w 288"/>
                <a:gd name="T33" fmla="*/ 157 h 312"/>
                <a:gd name="T34" fmla="*/ 234 w 288"/>
                <a:gd name="T35" fmla="*/ 92 h 312"/>
                <a:gd name="T36" fmla="*/ 198 w 288"/>
                <a:gd name="T37" fmla="*/ 50 h 312"/>
                <a:gd name="T38" fmla="*/ 144 w 288"/>
                <a:gd name="T39" fmla="*/ 35 h 312"/>
                <a:gd name="T40" fmla="*/ 72 w 288"/>
                <a:gd name="T41" fmla="*/ 64 h 312"/>
                <a:gd name="T42" fmla="*/ 41 w 288"/>
                <a:gd name="T43" fmla="*/ 16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312">
                  <a:moveTo>
                    <a:pt x="0" y="160"/>
                  </a:moveTo>
                  <a:cubicBezTo>
                    <a:pt x="0" y="110"/>
                    <a:pt x="13" y="71"/>
                    <a:pt x="40" y="43"/>
                  </a:cubicBezTo>
                  <a:cubicBezTo>
                    <a:pt x="67" y="15"/>
                    <a:pt x="102" y="0"/>
                    <a:pt x="144" y="0"/>
                  </a:cubicBezTo>
                  <a:cubicBezTo>
                    <a:pt x="172" y="0"/>
                    <a:pt x="197" y="7"/>
                    <a:pt x="219" y="21"/>
                  </a:cubicBezTo>
                  <a:cubicBezTo>
                    <a:pt x="241" y="34"/>
                    <a:pt x="258" y="52"/>
                    <a:pt x="270" y="76"/>
                  </a:cubicBezTo>
                  <a:cubicBezTo>
                    <a:pt x="282" y="100"/>
                    <a:pt x="288" y="127"/>
                    <a:pt x="288" y="157"/>
                  </a:cubicBezTo>
                  <a:cubicBezTo>
                    <a:pt x="288" y="187"/>
                    <a:pt x="282" y="215"/>
                    <a:pt x="269" y="239"/>
                  </a:cubicBezTo>
                  <a:cubicBezTo>
                    <a:pt x="257" y="263"/>
                    <a:pt x="239" y="281"/>
                    <a:pt x="217" y="293"/>
                  </a:cubicBezTo>
                  <a:cubicBezTo>
                    <a:pt x="194" y="306"/>
                    <a:pt x="170" y="312"/>
                    <a:pt x="144" y="312"/>
                  </a:cubicBezTo>
                  <a:cubicBezTo>
                    <a:pt x="115" y="312"/>
                    <a:pt x="90" y="305"/>
                    <a:pt x="68" y="291"/>
                  </a:cubicBezTo>
                  <a:cubicBezTo>
                    <a:pt x="46" y="277"/>
                    <a:pt x="29" y="259"/>
                    <a:pt x="17" y="235"/>
                  </a:cubicBezTo>
                  <a:cubicBezTo>
                    <a:pt x="6" y="212"/>
                    <a:pt x="0" y="187"/>
                    <a:pt x="0" y="160"/>
                  </a:cubicBezTo>
                  <a:close/>
                  <a:moveTo>
                    <a:pt x="41" y="161"/>
                  </a:moveTo>
                  <a:cubicBezTo>
                    <a:pt x="41" y="197"/>
                    <a:pt x="51" y="226"/>
                    <a:pt x="70" y="247"/>
                  </a:cubicBezTo>
                  <a:cubicBezTo>
                    <a:pt x="90" y="267"/>
                    <a:pt x="114" y="278"/>
                    <a:pt x="144" y="278"/>
                  </a:cubicBezTo>
                  <a:cubicBezTo>
                    <a:pt x="174" y="278"/>
                    <a:pt x="198" y="267"/>
                    <a:pt x="217" y="246"/>
                  </a:cubicBezTo>
                  <a:cubicBezTo>
                    <a:pt x="237" y="225"/>
                    <a:pt x="247" y="195"/>
                    <a:pt x="247" y="157"/>
                  </a:cubicBezTo>
                  <a:cubicBezTo>
                    <a:pt x="247" y="132"/>
                    <a:pt x="242" y="110"/>
                    <a:pt x="234" y="92"/>
                  </a:cubicBezTo>
                  <a:cubicBezTo>
                    <a:pt x="226" y="74"/>
                    <a:pt x="214" y="60"/>
                    <a:pt x="198" y="50"/>
                  </a:cubicBezTo>
                  <a:cubicBezTo>
                    <a:pt x="182" y="40"/>
                    <a:pt x="164" y="35"/>
                    <a:pt x="144" y="35"/>
                  </a:cubicBezTo>
                  <a:cubicBezTo>
                    <a:pt x="116" y="35"/>
                    <a:pt x="92" y="44"/>
                    <a:pt x="72" y="64"/>
                  </a:cubicBezTo>
                  <a:cubicBezTo>
                    <a:pt x="51" y="83"/>
                    <a:pt x="41" y="115"/>
                    <a:pt x="41" y="161"/>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89" name="Freeform 296">
              <a:extLst>
                <a:ext uri="{FF2B5EF4-FFF2-40B4-BE49-F238E27FC236}">
                  <a16:creationId xmlns:a16="http://schemas.microsoft.com/office/drawing/2014/main" id="{3DF217C6-896E-5929-719B-E082E583E511}"/>
                </a:ext>
              </a:extLst>
            </p:cNvPr>
            <p:cNvSpPr>
              <a:spLocks/>
            </p:cNvSpPr>
            <p:nvPr/>
          </p:nvSpPr>
          <p:spPr bwMode="auto">
            <a:xfrm>
              <a:off x="2601" y="1785"/>
              <a:ext cx="7" cy="7"/>
            </a:xfrm>
            <a:custGeom>
              <a:avLst/>
              <a:gdLst>
                <a:gd name="T0" fmla="*/ 29 w 39"/>
                <a:gd name="T1" fmla="*/ 0 h 39"/>
                <a:gd name="T2" fmla="*/ 29 w 39"/>
                <a:gd name="T3" fmla="*/ 0 h 39"/>
                <a:gd name="T4" fmla="*/ 33 w 39"/>
                <a:gd name="T5" fmla="*/ 15 h 39"/>
                <a:gd name="T6" fmla="*/ 18 w 39"/>
                <a:gd name="T7" fmla="*/ 18 h 39"/>
                <a:gd name="T8" fmla="*/ 26 w 39"/>
                <a:gd name="T9" fmla="*/ 6 h 39"/>
                <a:gd name="T10" fmla="*/ 39 w 39"/>
                <a:gd name="T11" fmla="*/ 14 h 39"/>
                <a:gd name="T12" fmla="*/ 22 w 39"/>
                <a:gd name="T13" fmla="*/ 39 h 39"/>
                <a:gd name="T14" fmla="*/ 10 w 39"/>
                <a:gd name="T15" fmla="*/ 31 h 39"/>
                <a:gd name="T16" fmla="*/ 5 w 39"/>
                <a:gd name="T17" fmla="*/ 28 h 39"/>
                <a:gd name="T18" fmla="*/ 3 w 39"/>
                <a:gd name="T19" fmla="*/ 22 h 39"/>
                <a:gd name="T20" fmla="*/ 0 w 39"/>
                <a:gd name="T21" fmla="*/ 7 h 39"/>
                <a:gd name="T22" fmla="*/ 29 w 39"/>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9">
                  <a:moveTo>
                    <a:pt x="29" y="0"/>
                  </a:moveTo>
                  <a:lnTo>
                    <a:pt x="29" y="0"/>
                  </a:lnTo>
                  <a:lnTo>
                    <a:pt x="33" y="15"/>
                  </a:lnTo>
                  <a:lnTo>
                    <a:pt x="18" y="18"/>
                  </a:lnTo>
                  <a:lnTo>
                    <a:pt x="26" y="6"/>
                  </a:lnTo>
                  <a:lnTo>
                    <a:pt x="39" y="14"/>
                  </a:lnTo>
                  <a:lnTo>
                    <a:pt x="22" y="39"/>
                  </a:lnTo>
                  <a:lnTo>
                    <a:pt x="10" y="31"/>
                  </a:lnTo>
                  <a:lnTo>
                    <a:pt x="5" y="28"/>
                  </a:lnTo>
                  <a:lnTo>
                    <a:pt x="3" y="22"/>
                  </a:lnTo>
                  <a:lnTo>
                    <a:pt x="0" y="7"/>
                  </a:lnTo>
                  <a:lnTo>
                    <a:pt x="29"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90" name="Freeform 297">
              <a:extLst>
                <a:ext uri="{FF2B5EF4-FFF2-40B4-BE49-F238E27FC236}">
                  <a16:creationId xmlns:a16="http://schemas.microsoft.com/office/drawing/2014/main" id="{2E4D2F83-8019-C9AD-3835-9A8BD0A6A24E}"/>
                </a:ext>
              </a:extLst>
            </p:cNvPr>
            <p:cNvSpPr>
              <a:spLocks noEditPoints="1"/>
            </p:cNvSpPr>
            <p:nvPr/>
          </p:nvSpPr>
          <p:spPr bwMode="auto">
            <a:xfrm>
              <a:off x="2680" y="1824"/>
              <a:ext cx="57" cy="63"/>
            </a:xfrm>
            <a:custGeom>
              <a:avLst/>
              <a:gdLst>
                <a:gd name="T0" fmla="*/ 0 w 288"/>
                <a:gd name="T1" fmla="*/ 160 h 311"/>
                <a:gd name="T2" fmla="*/ 40 w 288"/>
                <a:gd name="T3" fmla="*/ 43 h 311"/>
                <a:gd name="T4" fmla="*/ 144 w 288"/>
                <a:gd name="T5" fmla="*/ 0 h 311"/>
                <a:gd name="T6" fmla="*/ 219 w 288"/>
                <a:gd name="T7" fmla="*/ 20 h 311"/>
                <a:gd name="T8" fmla="*/ 270 w 288"/>
                <a:gd name="T9" fmla="*/ 76 h 311"/>
                <a:gd name="T10" fmla="*/ 288 w 288"/>
                <a:gd name="T11" fmla="*/ 156 h 311"/>
                <a:gd name="T12" fmla="*/ 269 w 288"/>
                <a:gd name="T13" fmla="*/ 238 h 311"/>
                <a:gd name="T14" fmla="*/ 217 w 288"/>
                <a:gd name="T15" fmla="*/ 293 h 311"/>
                <a:gd name="T16" fmla="*/ 144 w 288"/>
                <a:gd name="T17" fmla="*/ 311 h 311"/>
                <a:gd name="T18" fmla="*/ 68 w 288"/>
                <a:gd name="T19" fmla="*/ 291 h 311"/>
                <a:gd name="T20" fmla="*/ 17 w 288"/>
                <a:gd name="T21" fmla="*/ 235 h 311"/>
                <a:gd name="T22" fmla="*/ 0 w 288"/>
                <a:gd name="T23" fmla="*/ 160 h 311"/>
                <a:gd name="T24" fmla="*/ 41 w 288"/>
                <a:gd name="T25" fmla="*/ 160 h 311"/>
                <a:gd name="T26" fmla="*/ 70 w 288"/>
                <a:gd name="T27" fmla="*/ 246 h 311"/>
                <a:gd name="T28" fmla="*/ 144 w 288"/>
                <a:gd name="T29" fmla="*/ 277 h 311"/>
                <a:gd name="T30" fmla="*/ 217 w 288"/>
                <a:gd name="T31" fmla="*/ 246 h 311"/>
                <a:gd name="T32" fmla="*/ 246 w 288"/>
                <a:gd name="T33" fmla="*/ 156 h 311"/>
                <a:gd name="T34" fmla="*/ 234 w 288"/>
                <a:gd name="T35" fmla="*/ 92 h 311"/>
                <a:gd name="T36" fmla="*/ 198 w 288"/>
                <a:gd name="T37" fmla="*/ 50 h 311"/>
                <a:gd name="T38" fmla="*/ 144 w 288"/>
                <a:gd name="T39" fmla="*/ 34 h 311"/>
                <a:gd name="T40" fmla="*/ 71 w 288"/>
                <a:gd name="T41" fmla="*/ 63 h 311"/>
                <a:gd name="T42" fmla="*/ 41 w 288"/>
                <a:gd name="T43" fmla="*/ 16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311">
                  <a:moveTo>
                    <a:pt x="0" y="160"/>
                  </a:moveTo>
                  <a:cubicBezTo>
                    <a:pt x="0" y="110"/>
                    <a:pt x="13" y="71"/>
                    <a:pt x="40" y="43"/>
                  </a:cubicBezTo>
                  <a:cubicBezTo>
                    <a:pt x="67" y="14"/>
                    <a:pt x="101" y="0"/>
                    <a:pt x="144" y="0"/>
                  </a:cubicBezTo>
                  <a:cubicBezTo>
                    <a:pt x="171" y="0"/>
                    <a:pt x="196" y="7"/>
                    <a:pt x="219" y="20"/>
                  </a:cubicBezTo>
                  <a:cubicBezTo>
                    <a:pt x="241" y="33"/>
                    <a:pt x="258" y="52"/>
                    <a:pt x="270" y="76"/>
                  </a:cubicBezTo>
                  <a:cubicBezTo>
                    <a:pt x="282" y="99"/>
                    <a:pt x="288" y="126"/>
                    <a:pt x="288" y="156"/>
                  </a:cubicBezTo>
                  <a:cubicBezTo>
                    <a:pt x="288" y="187"/>
                    <a:pt x="281" y="214"/>
                    <a:pt x="269" y="238"/>
                  </a:cubicBezTo>
                  <a:cubicBezTo>
                    <a:pt x="257" y="262"/>
                    <a:pt x="239" y="281"/>
                    <a:pt x="217" y="293"/>
                  </a:cubicBezTo>
                  <a:cubicBezTo>
                    <a:pt x="194" y="305"/>
                    <a:pt x="170" y="311"/>
                    <a:pt x="144" y="311"/>
                  </a:cubicBezTo>
                  <a:cubicBezTo>
                    <a:pt x="115" y="311"/>
                    <a:pt x="90" y="304"/>
                    <a:pt x="68" y="291"/>
                  </a:cubicBezTo>
                  <a:cubicBezTo>
                    <a:pt x="46" y="277"/>
                    <a:pt x="29" y="258"/>
                    <a:pt x="17" y="235"/>
                  </a:cubicBezTo>
                  <a:cubicBezTo>
                    <a:pt x="6" y="211"/>
                    <a:pt x="0" y="186"/>
                    <a:pt x="0" y="160"/>
                  </a:cubicBezTo>
                  <a:close/>
                  <a:moveTo>
                    <a:pt x="41" y="160"/>
                  </a:moveTo>
                  <a:cubicBezTo>
                    <a:pt x="41" y="197"/>
                    <a:pt x="51" y="225"/>
                    <a:pt x="70" y="246"/>
                  </a:cubicBezTo>
                  <a:cubicBezTo>
                    <a:pt x="90" y="267"/>
                    <a:pt x="114" y="277"/>
                    <a:pt x="144" y="277"/>
                  </a:cubicBezTo>
                  <a:cubicBezTo>
                    <a:pt x="173" y="277"/>
                    <a:pt x="198" y="267"/>
                    <a:pt x="217" y="246"/>
                  </a:cubicBezTo>
                  <a:cubicBezTo>
                    <a:pt x="237" y="225"/>
                    <a:pt x="246" y="195"/>
                    <a:pt x="246" y="156"/>
                  </a:cubicBezTo>
                  <a:cubicBezTo>
                    <a:pt x="246" y="131"/>
                    <a:pt x="242" y="110"/>
                    <a:pt x="234" y="92"/>
                  </a:cubicBezTo>
                  <a:cubicBezTo>
                    <a:pt x="226" y="74"/>
                    <a:pt x="213" y="60"/>
                    <a:pt x="198" y="50"/>
                  </a:cubicBezTo>
                  <a:cubicBezTo>
                    <a:pt x="182" y="39"/>
                    <a:pt x="164" y="34"/>
                    <a:pt x="144" y="34"/>
                  </a:cubicBezTo>
                  <a:cubicBezTo>
                    <a:pt x="116" y="34"/>
                    <a:pt x="92" y="44"/>
                    <a:pt x="71" y="63"/>
                  </a:cubicBezTo>
                  <a:cubicBezTo>
                    <a:pt x="51" y="83"/>
                    <a:pt x="41" y="115"/>
                    <a:pt x="41" y="16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91" name="Freeform 298">
              <a:extLst>
                <a:ext uri="{FF2B5EF4-FFF2-40B4-BE49-F238E27FC236}">
                  <a16:creationId xmlns:a16="http://schemas.microsoft.com/office/drawing/2014/main" id="{AD2404AB-B8C0-2E09-C764-2D944A704BD0}"/>
                </a:ext>
              </a:extLst>
            </p:cNvPr>
            <p:cNvSpPr>
              <a:spLocks/>
            </p:cNvSpPr>
            <p:nvPr/>
          </p:nvSpPr>
          <p:spPr bwMode="auto">
            <a:xfrm>
              <a:off x="2823" y="1640"/>
              <a:ext cx="48" cy="61"/>
            </a:xfrm>
            <a:custGeom>
              <a:avLst/>
              <a:gdLst>
                <a:gd name="T0" fmla="*/ 0 w 237"/>
                <a:gd name="T1" fmla="*/ 301 h 301"/>
                <a:gd name="T2" fmla="*/ 0 w 237"/>
                <a:gd name="T3" fmla="*/ 0 h 301"/>
                <a:gd name="T4" fmla="*/ 41 w 237"/>
                <a:gd name="T5" fmla="*/ 0 h 301"/>
                <a:gd name="T6" fmla="*/ 199 w 237"/>
                <a:gd name="T7" fmla="*/ 236 h 301"/>
                <a:gd name="T8" fmla="*/ 199 w 237"/>
                <a:gd name="T9" fmla="*/ 0 h 301"/>
                <a:gd name="T10" fmla="*/ 237 w 237"/>
                <a:gd name="T11" fmla="*/ 0 h 301"/>
                <a:gd name="T12" fmla="*/ 237 w 237"/>
                <a:gd name="T13" fmla="*/ 301 h 301"/>
                <a:gd name="T14" fmla="*/ 196 w 237"/>
                <a:gd name="T15" fmla="*/ 301 h 301"/>
                <a:gd name="T16" fmla="*/ 39 w 237"/>
                <a:gd name="T17" fmla="*/ 65 h 301"/>
                <a:gd name="T18" fmla="*/ 39 w 237"/>
                <a:gd name="T19" fmla="*/ 301 h 301"/>
                <a:gd name="T20" fmla="*/ 0 w 237"/>
                <a:gd name="T2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301">
                  <a:moveTo>
                    <a:pt x="0" y="301"/>
                  </a:moveTo>
                  <a:lnTo>
                    <a:pt x="0" y="0"/>
                  </a:lnTo>
                  <a:lnTo>
                    <a:pt x="41" y="0"/>
                  </a:lnTo>
                  <a:lnTo>
                    <a:pt x="199" y="236"/>
                  </a:lnTo>
                  <a:lnTo>
                    <a:pt x="199" y="0"/>
                  </a:lnTo>
                  <a:lnTo>
                    <a:pt x="237" y="0"/>
                  </a:lnTo>
                  <a:lnTo>
                    <a:pt x="237" y="301"/>
                  </a:lnTo>
                  <a:lnTo>
                    <a:pt x="196" y="301"/>
                  </a:lnTo>
                  <a:lnTo>
                    <a:pt x="39" y="65"/>
                  </a:lnTo>
                  <a:lnTo>
                    <a:pt x="39" y="301"/>
                  </a:lnTo>
                  <a:lnTo>
                    <a:pt x="0" y="30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92" name="Freeform 299">
              <a:extLst>
                <a:ext uri="{FF2B5EF4-FFF2-40B4-BE49-F238E27FC236}">
                  <a16:creationId xmlns:a16="http://schemas.microsoft.com/office/drawing/2014/main" id="{9590004D-183C-A615-C9B8-881DE9DD711D}"/>
                </a:ext>
              </a:extLst>
            </p:cNvPr>
            <p:cNvSpPr>
              <a:spLocks/>
            </p:cNvSpPr>
            <p:nvPr/>
          </p:nvSpPr>
          <p:spPr bwMode="auto">
            <a:xfrm>
              <a:off x="2554" y="1640"/>
              <a:ext cx="48" cy="61"/>
            </a:xfrm>
            <a:custGeom>
              <a:avLst/>
              <a:gdLst>
                <a:gd name="T0" fmla="*/ 0 w 237"/>
                <a:gd name="T1" fmla="*/ 301 h 301"/>
                <a:gd name="T2" fmla="*/ 0 w 237"/>
                <a:gd name="T3" fmla="*/ 0 h 301"/>
                <a:gd name="T4" fmla="*/ 41 w 237"/>
                <a:gd name="T5" fmla="*/ 0 h 301"/>
                <a:gd name="T6" fmla="*/ 199 w 237"/>
                <a:gd name="T7" fmla="*/ 236 h 301"/>
                <a:gd name="T8" fmla="*/ 199 w 237"/>
                <a:gd name="T9" fmla="*/ 0 h 301"/>
                <a:gd name="T10" fmla="*/ 237 w 237"/>
                <a:gd name="T11" fmla="*/ 0 h 301"/>
                <a:gd name="T12" fmla="*/ 237 w 237"/>
                <a:gd name="T13" fmla="*/ 301 h 301"/>
                <a:gd name="T14" fmla="*/ 196 w 237"/>
                <a:gd name="T15" fmla="*/ 301 h 301"/>
                <a:gd name="T16" fmla="*/ 38 w 237"/>
                <a:gd name="T17" fmla="*/ 65 h 301"/>
                <a:gd name="T18" fmla="*/ 38 w 237"/>
                <a:gd name="T19" fmla="*/ 301 h 301"/>
                <a:gd name="T20" fmla="*/ 0 w 237"/>
                <a:gd name="T2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301">
                  <a:moveTo>
                    <a:pt x="0" y="301"/>
                  </a:moveTo>
                  <a:lnTo>
                    <a:pt x="0" y="0"/>
                  </a:lnTo>
                  <a:lnTo>
                    <a:pt x="41" y="0"/>
                  </a:lnTo>
                  <a:lnTo>
                    <a:pt x="199" y="236"/>
                  </a:lnTo>
                  <a:lnTo>
                    <a:pt x="199" y="0"/>
                  </a:lnTo>
                  <a:lnTo>
                    <a:pt x="237" y="0"/>
                  </a:lnTo>
                  <a:lnTo>
                    <a:pt x="237" y="301"/>
                  </a:lnTo>
                  <a:lnTo>
                    <a:pt x="196" y="301"/>
                  </a:lnTo>
                  <a:lnTo>
                    <a:pt x="38" y="65"/>
                  </a:lnTo>
                  <a:lnTo>
                    <a:pt x="38" y="301"/>
                  </a:lnTo>
                  <a:lnTo>
                    <a:pt x="0" y="30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93" name="Freeform 300">
              <a:extLst>
                <a:ext uri="{FF2B5EF4-FFF2-40B4-BE49-F238E27FC236}">
                  <a16:creationId xmlns:a16="http://schemas.microsoft.com/office/drawing/2014/main" id="{F08298BD-8188-D840-EFD8-72238C1E0502}"/>
                </a:ext>
              </a:extLst>
            </p:cNvPr>
            <p:cNvSpPr>
              <a:spLocks/>
            </p:cNvSpPr>
            <p:nvPr/>
          </p:nvSpPr>
          <p:spPr bwMode="auto">
            <a:xfrm>
              <a:off x="2958" y="1614"/>
              <a:ext cx="7" cy="7"/>
            </a:xfrm>
            <a:custGeom>
              <a:avLst/>
              <a:gdLst>
                <a:gd name="T0" fmla="*/ 30 w 37"/>
                <a:gd name="T1" fmla="*/ 0 h 36"/>
                <a:gd name="T2" fmla="*/ 30 w 37"/>
                <a:gd name="T3" fmla="*/ 0 h 36"/>
                <a:gd name="T4" fmla="*/ 32 w 37"/>
                <a:gd name="T5" fmla="*/ 15 h 36"/>
                <a:gd name="T6" fmla="*/ 17 w 37"/>
                <a:gd name="T7" fmla="*/ 16 h 36"/>
                <a:gd name="T8" fmla="*/ 23 w 37"/>
                <a:gd name="T9" fmla="*/ 3 h 36"/>
                <a:gd name="T10" fmla="*/ 37 w 37"/>
                <a:gd name="T11" fmla="*/ 9 h 36"/>
                <a:gd name="T12" fmla="*/ 24 w 37"/>
                <a:gd name="T13" fmla="*/ 36 h 36"/>
                <a:gd name="T14" fmla="*/ 11 w 37"/>
                <a:gd name="T15" fmla="*/ 30 h 36"/>
                <a:gd name="T16" fmla="*/ 3 w 37"/>
                <a:gd name="T17" fmla="*/ 26 h 36"/>
                <a:gd name="T18" fmla="*/ 2 w 37"/>
                <a:gd name="T19" fmla="*/ 18 h 36"/>
                <a:gd name="T20" fmla="*/ 0 w 37"/>
                <a:gd name="T21" fmla="*/ 3 h 36"/>
                <a:gd name="T22" fmla="*/ 30 w 37"/>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6">
                  <a:moveTo>
                    <a:pt x="30" y="0"/>
                  </a:moveTo>
                  <a:lnTo>
                    <a:pt x="30" y="0"/>
                  </a:lnTo>
                  <a:lnTo>
                    <a:pt x="32" y="15"/>
                  </a:lnTo>
                  <a:lnTo>
                    <a:pt x="17" y="16"/>
                  </a:lnTo>
                  <a:lnTo>
                    <a:pt x="23" y="3"/>
                  </a:lnTo>
                  <a:lnTo>
                    <a:pt x="37" y="9"/>
                  </a:lnTo>
                  <a:lnTo>
                    <a:pt x="24" y="36"/>
                  </a:lnTo>
                  <a:lnTo>
                    <a:pt x="11" y="30"/>
                  </a:lnTo>
                  <a:lnTo>
                    <a:pt x="3" y="26"/>
                  </a:lnTo>
                  <a:lnTo>
                    <a:pt x="2" y="18"/>
                  </a:lnTo>
                  <a:lnTo>
                    <a:pt x="0" y="3"/>
                  </a:lnTo>
                  <a:lnTo>
                    <a:pt x="30"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94" name="Freeform 301">
              <a:extLst>
                <a:ext uri="{FF2B5EF4-FFF2-40B4-BE49-F238E27FC236}">
                  <a16:creationId xmlns:a16="http://schemas.microsoft.com/office/drawing/2014/main" id="{2DA225C3-F612-2831-15FE-3A3DB8A84186}"/>
                </a:ext>
              </a:extLst>
            </p:cNvPr>
            <p:cNvSpPr>
              <a:spLocks/>
            </p:cNvSpPr>
            <p:nvPr/>
          </p:nvSpPr>
          <p:spPr bwMode="auto">
            <a:xfrm>
              <a:off x="2769" y="1573"/>
              <a:ext cx="8" cy="8"/>
            </a:xfrm>
            <a:custGeom>
              <a:avLst/>
              <a:gdLst>
                <a:gd name="T0" fmla="*/ 39 w 40"/>
                <a:gd name="T1" fmla="*/ 15 h 41"/>
                <a:gd name="T2" fmla="*/ 39 w 40"/>
                <a:gd name="T3" fmla="*/ 15 h 41"/>
                <a:gd name="T4" fmla="*/ 31 w 40"/>
                <a:gd name="T5" fmla="*/ 28 h 41"/>
                <a:gd name="T6" fmla="*/ 18 w 40"/>
                <a:gd name="T7" fmla="*/ 20 h 41"/>
                <a:gd name="T8" fmla="*/ 30 w 40"/>
                <a:gd name="T9" fmla="*/ 11 h 41"/>
                <a:gd name="T10" fmla="*/ 40 w 40"/>
                <a:gd name="T11" fmla="*/ 23 h 41"/>
                <a:gd name="T12" fmla="*/ 16 w 40"/>
                <a:gd name="T13" fmla="*/ 41 h 41"/>
                <a:gd name="T14" fmla="*/ 7 w 40"/>
                <a:gd name="T15" fmla="*/ 30 h 41"/>
                <a:gd name="T16" fmla="*/ 0 w 40"/>
                <a:gd name="T17" fmla="*/ 22 h 41"/>
                <a:gd name="T18" fmla="*/ 5 w 40"/>
                <a:gd name="T19" fmla="*/ 13 h 41"/>
                <a:gd name="T20" fmla="*/ 13 w 40"/>
                <a:gd name="T21" fmla="*/ 0 h 41"/>
                <a:gd name="T22" fmla="*/ 39 w 40"/>
                <a:gd name="T2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41">
                  <a:moveTo>
                    <a:pt x="39" y="15"/>
                  </a:moveTo>
                  <a:lnTo>
                    <a:pt x="39" y="15"/>
                  </a:lnTo>
                  <a:lnTo>
                    <a:pt x="31" y="28"/>
                  </a:lnTo>
                  <a:lnTo>
                    <a:pt x="18" y="20"/>
                  </a:lnTo>
                  <a:lnTo>
                    <a:pt x="30" y="11"/>
                  </a:lnTo>
                  <a:lnTo>
                    <a:pt x="40" y="23"/>
                  </a:lnTo>
                  <a:lnTo>
                    <a:pt x="16" y="41"/>
                  </a:lnTo>
                  <a:lnTo>
                    <a:pt x="7" y="30"/>
                  </a:lnTo>
                  <a:lnTo>
                    <a:pt x="0" y="22"/>
                  </a:lnTo>
                  <a:lnTo>
                    <a:pt x="5" y="13"/>
                  </a:lnTo>
                  <a:lnTo>
                    <a:pt x="13" y="0"/>
                  </a:lnTo>
                  <a:lnTo>
                    <a:pt x="39" y="15"/>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95" name="Freeform 302">
              <a:extLst>
                <a:ext uri="{FF2B5EF4-FFF2-40B4-BE49-F238E27FC236}">
                  <a16:creationId xmlns:a16="http://schemas.microsoft.com/office/drawing/2014/main" id="{2FABB0F3-0832-1BC7-191D-BA277DE611BA}"/>
                </a:ext>
              </a:extLst>
            </p:cNvPr>
            <p:cNvSpPr>
              <a:spLocks/>
            </p:cNvSpPr>
            <p:nvPr/>
          </p:nvSpPr>
          <p:spPr bwMode="auto">
            <a:xfrm>
              <a:off x="2648" y="1573"/>
              <a:ext cx="8" cy="8"/>
            </a:xfrm>
            <a:custGeom>
              <a:avLst/>
              <a:gdLst>
                <a:gd name="T0" fmla="*/ 26 w 39"/>
                <a:gd name="T1" fmla="*/ 0 h 41"/>
                <a:gd name="T2" fmla="*/ 26 w 39"/>
                <a:gd name="T3" fmla="*/ 0 h 41"/>
                <a:gd name="T4" fmla="*/ 34 w 39"/>
                <a:gd name="T5" fmla="*/ 13 h 41"/>
                <a:gd name="T6" fmla="*/ 39 w 39"/>
                <a:gd name="T7" fmla="*/ 22 h 41"/>
                <a:gd name="T8" fmla="*/ 33 w 39"/>
                <a:gd name="T9" fmla="*/ 30 h 41"/>
                <a:gd name="T10" fmla="*/ 23 w 39"/>
                <a:gd name="T11" fmla="*/ 41 h 41"/>
                <a:gd name="T12" fmla="*/ 0 w 39"/>
                <a:gd name="T13" fmla="*/ 23 h 41"/>
                <a:gd name="T14" fmla="*/ 9 w 39"/>
                <a:gd name="T15" fmla="*/ 11 h 41"/>
                <a:gd name="T16" fmla="*/ 21 w 39"/>
                <a:gd name="T17" fmla="*/ 20 h 41"/>
                <a:gd name="T18" fmla="*/ 8 w 39"/>
                <a:gd name="T19" fmla="*/ 28 h 41"/>
                <a:gd name="T20" fmla="*/ 0 w 39"/>
                <a:gd name="T21" fmla="*/ 15 h 41"/>
                <a:gd name="T22" fmla="*/ 26 w 39"/>
                <a:gd name="T2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1">
                  <a:moveTo>
                    <a:pt x="26" y="0"/>
                  </a:moveTo>
                  <a:lnTo>
                    <a:pt x="26" y="0"/>
                  </a:lnTo>
                  <a:lnTo>
                    <a:pt x="34" y="13"/>
                  </a:lnTo>
                  <a:lnTo>
                    <a:pt x="39" y="22"/>
                  </a:lnTo>
                  <a:lnTo>
                    <a:pt x="33" y="30"/>
                  </a:lnTo>
                  <a:lnTo>
                    <a:pt x="23" y="41"/>
                  </a:lnTo>
                  <a:lnTo>
                    <a:pt x="0" y="23"/>
                  </a:lnTo>
                  <a:lnTo>
                    <a:pt x="9" y="11"/>
                  </a:lnTo>
                  <a:lnTo>
                    <a:pt x="21" y="20"/>
                  </a:lnTo>
                  <a:lnTo>
                    <a:pt x="8" y="28"/>
                  </a:lnTo>
                  <a:lnTo>
                    <a:pt x="0" y="15"/>
                  </a:lnTo>
                  <a:lnTo>
                    <a:pt x="26"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96" name="Freeform 303">
              <a:extLst>
                <a:ext uri="{FF2B5EF4-FFF2-40B4-BE49-F238E27FC236}">
                  <a16:creationId xmlns:a16="http://schemas.microsoft.com/office/drawing/2014/main" id="{F84C5F67-CEA0-9F4B-96E2-47633C80D579}"/>
                </a:ext>
              </a:extLst>
            </p:cNvPr>
            <p:cNvSpPr>
              <a:spLocks/>
            </p:cNvSpPr>
            <p:nvPr/>
          </p:nvSpPr>
          <p:spPr bwMode="auto">
            <a:xfrm>
              <a:off x="2459" y="1614"/>
              <a:ext cx="8" cy="7"/>
            </a:xfrm>
            <a:custGeom>
              <a:avLst/>
              <a:gdLst>
                <a:gd name="T0" fmla="*/ 36 w 36"/>
                <a:gd name="T1" fmla="*/ 3 h 36"/>
                <a:gd name="T2" fmla="*/ 36 w 36"/>
                <a:gd name="T3" fmla="*/ 3 h 36"/>
                <a:gd name="T4" fmla="*/ 34 w 36"/>
                <a:gd name="T5" fmla="*/ 18 h 36"/>
                <a:gd name="T6" fmla="*/ 33 w 36"/>
                <a:gd name="T7" fmla="*/ 26 h 36"/>
                <a:gd name="T8" fmla="*/ 26 w 36"/>
                <a:gd name="T9" fmla="*/ 30 h 36"/>
                <a:gd name="T10" fmla="*/ 12 w 36"/>
                <a:gd name="T11" fmla="*/ 36 h 36"/>
                <a:gd name="T12" fmla="*/ 0 w 36"/>
                <a:gd name="T13" fmla="*/ 9 h 36"/>
                <a:gd name="T14" fmla="*/ 13 w 36"/>
                <a:gd name="T15" fmla="*/ 3 h 36"/>
                <a:gd name="T16" fmla="*/ 19 w 36"/>
                <a:gd name="T17" fmla="*/ 16 h 36"/>
                <a:gd name="T18" fmla="*/ 4 w 36"/>
                <a:gd name="T19" fmla="*/ 15 h 36"/>
                <a:gd name="T20" fmla="*/ 6 w 36"/>
                <a:gd name="T21" fmla="*/ 0 h 36"/>
                <a:gd name="T22" fmla="*/ 36 w 36"/>
                <a:gd name="T23"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36" y="3"/>
                  </a:moveTo>
                  <a:lnTo>
                    <a:pt x="36" y="3"/>
                  </a:lnTo>
                  <a:lnTo>
                    <a:pt x="34" y="18"/>
                  </a:lnTo>
                  <a:lnTo>
                    <a:pt x="33" y="26"/>
                  </a:lnTo>
                  <a:lnTo>
                    <a:pt x="26" y="30"/>
                  </a:lnTo>
                  <a:lnTo>
                    <a:pt x="12" y="36"/>
                  </a:lnTo>
                  <a:lnTo>
                    <a:pt x="0" y="9"/>
                  </a:lnTo>
                  <a:lnTo>
                    <a:pt x="13" y="3"/>
                  </a:lnTo>
                  <a:lnTo>
                    <a:pt x="19" y="16"/>
                  </a:lnTo>
                  <a:lnTo>
                    <a:pt x="4" y="15"/>
                  </a:lnTo>
                  <a:lnTo>
                    <a:pt x="6" y="0"/>
                  </a:lnTo>
                  <a:lnTo>
                    <a:pt x="36" y="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97" name="Freeform 304">
              <a:extLst>
                <a:ext uri="{FF2B5EF4-FFF2-40B4-BE49-F238E27FC236}">
                  <a16:creationId xmlns:a16="http://schemas.microsoft.com/office/drawing/2014/main" id="{BE38DC0D-D255-B8F5-8DE2-6E22B2BAA4A1}"/>
                </a:ext>
              </a:extLst>
            </p:cNvPr>
            <p:cNvSpPr>
              <a:spLocks/>
            </p:cNvSpPr>
            <p:nvPr/>
          </p:nvSpPr>
          <p:spPr bwMode="auto">
            <a:xfrm>
              <a:off x="3067" y="1663"/>
              <a:ext cx="9" cy="7"/>
            </a:xfrm>
            <a:custGeom>
              <a:avLst/>
              <a:gdLst>
                <a:gd name="T0" fmla="*/ 13 w 41"/>
                <a:gd name="T1" fmla="*/ 1 h 38"/>
                <a:gd name="T2" fmla="*/ 13 w 41"/>
                <a:gd name="T3" fmla="*/ 1 h 38"/>
                <a:gd name="T4" fmla="*/ 26 w 41"/>
                <a:gd name="T5" fmla="*/ 7 h 38"/>
                <a:gd name="T6" fmla="*/ 20 w 41"/>
                <a:gd name="T7" fmla="*/ 21 h 38"/>
                <a:gd name="T8" fmla="*/ 11 w 41"/>
                <a:gd name="T9" fmla="*/ 9 h 38"/>
                <a:gd name="T10" fmla="*/ 23 w 41"/>
                <a:gd name="T11" fmla="*/ 0 h 38"/>
                <a:gd name="T12" fmla="*/ 41 w 41"/>
                <a:gd name="T13" fmla="*/ 24 h 38"/>
                <a:gd name="T14" fmla="*/ 29 w 41"/>
                <a:gd name="T15" fmla="*/ 33 h 38"/>
                <a:gd name="T16" fmla="*/ 22 w 41"/>
                <a:gd name="T17" fmla="*/ 38 h 38"/>
                <a:gd name="T18" fmla="*/ 14 w 41"/>
                <a:gd name="T19" fmla="*/ 35 h 38"/>
                <a:gd name="T20" fmla="*/ 0 w 41"/>
                <a:gd name="T21" fmla="*/ 28 h 38"/>
                <a:gd name="T22" fmla="*/ 13 w 41"/>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8">
                  <a:moveTo>
                    <a:pt x="13" y="1"/>
                  </a:moveTo>
                  <a:lnTo>
                    <a:pt x="13" y="1"/>
                  </a:lnTo>
                  <a:lnTo>
                    <a:pt x="26" y="7"/>
                  </a:lnTo>
                  <a:lnTo>
                    <a:pt x="20" y="21"/>
                  </a:lnTo>
                  <a:lnTo>
                    <a:pt x="11" y="9"/>
                  </a:lnTo>
                  <a:lnTo>
                    <a:pt x="23" y="0"/>
                  </a:lnTo>
                  <a:lnTo>
                    <a:pt x="41" y="24"/>
                  </a:lnTo>
                  <a:lnTo>
                    <a:pt x="29" y="33"/>
                  </a:lnTo>
                  <a:lnTo>
                    <a:pt x="22" y="38"/>
                  </a:lnTo>
                  <a:lnTo>
                    <a:pt x="14" y="35"/>
                  </a:lnTo>
                  <a:lnTo>
                    <a:pt x="0" y="28"/>
                  </a:lnTo>
                  <a:lnTo>
                    <a:pt x="13" y="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98" name="Freeform 305">
              <a:extLst>
                <a:ext uri="{FF2B5EF4-FFF2-40B4-BE49-F238E27FC236}">
                  <a16:creationId xmlns:a16="http://schemas.microsoft.com/office/drawing/2014/main" id="{A3B62C6B-7EC8-8D08-62CC-CE5538D8B003}"/>
                </a:ext>
              </a:extLst>
            </p:cNvPr>
            <p:cNvSpPr>
              <a:spLocks/>
            </p:cNvSpPr>
            <p:nvPr/>
          </p:nvSpPr>
          <p:spPr bwMode="auto">
            <a:xfrm>
              <a:off x="2946" y="1494"/>
              <a:ext cx="7" cy="8"/>
            </a:xfrm>
            <a:custGeom>
              <a:avLst/>
              <a:gdLst>
                <a:gd name="T0" fmla="*/ 3 w 37"/>
                <a:gd name="T1" fmla="*/ 38 h 38"/>
                <a:gd name="T2" fmla="*/ 3 w 37"/>
                <a:gd name="T3" fmla="*/ 38 h 38"/>
                <a:gd name="T4" fmla="*/ 1 w 37"/>
                <a:gd name="T5" fmla="*/ 23 h 38"/>
                <a:gd name="T6" fmla="*/ 0 w 37"/>
                <a:gd name="T7" fmla="*/ 14 h 38"/>
                <a:gd name="T8" fmla="*/ 7 w 37"/>
                <a:gd name="T9" fmla="*/ 9 h 38"/>
                <a:gd name="T10" fmla="*/ 19 w 37"/>
                <a:gd name="T11" fmla="*/ 0 h 38"/>
                <a:gd name="T12" fmla="*/ 37 w 37"/>
                <a:gd name="T13" fmla="*/ 25 h 38"/>
                <a:gd name="T14" fmla="*/ 25 w 37"/>
                <a:gd name="T15" fmla="*/ 34 h 38"/>
                <a:gd name="T16" fmla="*/ 16 w 37"/>
                <a:gd name="T17" fmla="*/ 21 h 38"/>
                <a:gd name="T18" fmla="*/ 31 w 37"/>
                <a:gd name="T19" fmla="*/ 20 h 38"/>
                <a:gd name="T20" fmla="*/ 32 w 37"/>
                <a:gd name="T21" fmla="*/ 35 h 38"/>
                <a:gd name="T22" fmla="*/ 3 w 37"/>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8">
                  <a:moveTo>
                    <a:pt x="3" y="38"/>
                  </a:moveTo>
                  <a:lnTo>
                    <a:pt x="3" y="38"/>
                  </a:lnTo>
                  <a:lnTo>
                    <a:pt x="1" y="23"/>
                  </a:lnTo>
                  <a:lnTo>
                    <a:pt x="0" y="14"/>
                  </a:lnTo>
                  <a:lnTo>
                    <a:pt x="7" y="9"/>
                  </a:lnTo>
                  <a:lnTo>
                    <a:pt x="19" y="0"/>
                  </a:lnTo>
                  <a:lnTo>
                    <a:pt x="37" y="25"/>
                  </a:lnTo>
                  <a:lnTo>
                    <a:pt x="25" y="34"/>
                  </a:lnTo>
                  <a:lnTo>
                    <a:pt x="16" y="21"/>
                  </a:lnTo>
                  <a:lnTo>
                    <a:pt x="31" y="20"/>
                  </a:lnTo>
                  <a:lnTo>
                    <a:pt x="32" y="35"/>
                  </a:lnTo>
                  <a:lnTo>
                    <a:pt x="3" y="3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199" name="Freeform 306">
              <a:extLst>
                <a:ext uri="{FF2B5EF4-FFF2-40B4-BE49-F238E27FC236}">
                  <a16:creationId xmlns:a16="http://schemas.microsoft.com/office/drawing/2014/main" id="{13974DAD-47A8-568D-1EA5-DEBB2B773402}"/>
                </a:ext>
              </a:extLst>
            </p:cNvPr>
            <p:cNvSpPr>
              <a:spLocks/>
            </p:cNvSpPr>
            <p:nvPr/>
          </p:nvSpPr>
          <p:spPr bwMode="auto">
            <a:xfrm>
              <a:off x="2828" y="1470"/>
              <a:ext cx="8" cy="7"/>
            </a:xfrm>
            <a:custGeom>
              <a:avLst/>
              <a:gdLst>
                <a:gd name="T0" fmla="*/ 0 w 38"/>
                <a:gd name="T1" fmla="*/ 22 h 37"/>
                <a:gd name="T2" fmla="*/ 0 w 38"/>
                <a:gd name="T3" fmla="*/ 22 h 37"/>
                <a:gd name="T4" fmla="*/ 7 w 38"/>
                <a:gd name="T5" fmla="*/ 9 h 37"/>
                <a:gd name="T6" fmla="*/ 13 w 38"/>
                <a:gd name="T7" fmla="*/ 0 h 37"/>
                <a:gd name="T8" fmla="*/ 24 w 38"/>
                <a:gd name="T9" fmla="*/ 2 h 37"/>
                <a:gd name="T10" fmla="*/ 38 w 38"/>
                <a:gd name="T11" fmla="*/ 5 h 37"/>
                <a:gd name="T12" fmla="*/ 32 w 38"/>
                <a:gd name="T13" fmla="*/ 34 h 37"/>
                <a:gd name="T14" fmla="*/ 17 w 38"/>
                <a:gd name="T15" fmla="*/ 31 h 37"/>
                <a:gd name="T16" fmla="*/ 20 w 38"/>
                <a:gd name="T17" fmla="*/ 17 h 37"/>
                <a:gd name="T18" fmla="*/ 33 w 38"/>
                <a:gd name="T19" fmla="*/ 24 h 37"/>
                <a:gd name="T20" fmla="*/ 26 w 38"/>
                <a:gd name="T21" fmla="*/ 37 h 37"/>
                <a:gd name="T22" fmla="*/ 0 w 38"/>
                <a:gd name="T2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7">
                  <a:moveTo>
                    <a:pt x="0" y="22"/>
                  </a:moveTo>
                  <a:lnTo>
                    <a:pt x="0" y="22"/>
                  </a:lnTo>
                  <a:lnTo>
                    <a:pt x="7" y="9"/>
                  </a:lnTo>
                  <a:lnTo>
                    <a:pt x="13" y="0"/>
                  </a:lnTo>
                  <a:lnTo>
                    <a:pt x="24" y="2"/>
                  </a:lnTo>
                  <a:lnTo>
                    <a:pt x="38" y="5"/>
                  </a:lnTo>
                  <a:lnTo>
                    <a:pt x="32" y="34"/>
                  </a:lnTo>
                  <a:lnTo>
                    <a:pt x="17" y="31"/>
                  </a:lnTo>
                  <a:lnTo>
                    <a:pt x="20" y="17"/>
                  </a:lnTo>
                  <a:lnTo>
                    <a:pt x="33" y="24"/>
                  </a:lnTo>
                  <a:lnTo>
                    <a:pt x="26" y="37"/>
                  </a:lnTo>
                  <a:lnTo>
                    <a:pt x="0" y="22"/>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00" name="Freeform 307">
              <a:extLst>
                <a:ext uri="{FF2B5EF4-FFF2-40B4-BE49-F238E27FC236}">
                  <a16:creationId xmlns:a16="http://schemas.microsoft.com/office/drawing/2014/main" id="{A80AB06B-CDBA-5619-2C1D-B6E0F948F4BC}"/>
                </a:ext>
              </a:extLst>
            </p:cNvPr>
            <p:cNvSpPr>
              <a:spLocks/>
            </p:cNvSpPr>
            <p:nvPr/>
          </p:nvSpPr>
          <p:spPr bwMode="auto">
            <a:xfrm>
              <a:off x="2589" y="1470"/>
              <a:ext cx="8" cy="7"/>
            </a:xfrm>
            <a:custGeom>
              <a:avLst/>
              <a:gdLst>
                <a:gd name="T0" fmla="*/ 12 w 38"/>
                <a:gd name="T1" fmla="*/ 37 h 37"/>
                <a:gd name="T2" fmla="*/ 12 w 38"/>
                <a:gd name="T3" fmla="*/ 37 h 37"/>
                <a:gd name="T4" fmla="*/ 5 w 38"/>
                <a:gd name="T5" fmla="*/ 24 h 37"/>
                <a:gd name="T6" fmla="*/ 18 w 38"/>
                <a:gd name="T7" fmla="*/ 17 h 37"/>
                <a:gd name="T8" fmla="*/ 21 w 38"/>
                <a:gd name="T9" fmla="*/ 31 h 37"/>
                <a:gd name="T10" fmla="*/ 6 w 38"/>
                <a:gd name="T11" fmla="*/ 34 h 37"/>
                <a:gd name="T12" fmla="*/ 0 w 38"/>
                <a:gd name="T13" fmla="*/ 5 h 37"/>
                <a:gd name="T14" fmla="*/ 15 w 38"/>
                <a:gd name="T15" fmla="*/ 2 h 37"/>
                <a:gd name="T16" fmla="*/ 25 w 38"/>
                <a:gd name="T17" fmla="*/ 0 h 37"/>
                <a:gd name="T18" fmla="*/ 31 w 38"/>
                <a:gd name="T19" fmla="*/ 9 h 37"/>
                <a:gd name="T20" fmla="*/ 38 w 38"/>
                <a:gd name="T21" fmla="*/ 22 h 37"/>
                <a:gd name="T22" fmla="*/ 12 w 38"/>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7">
                  <a:moveTo>
                    <a:pt x="12" y="37"/>
                  </a:moveTo>
                  <a:lnTo>
                    <a:pt x="12" y="37"/>
                  </a:lnTo>
                  <a:lnTo>
                    <a:pt x="5" y="24"/>
                  </a:lnTo>
                  <a:lnTo>
                    <a:pt x="18" y="17"/>
                  </a:lnTo>
                  <a:lnTo>
                    <a:pt x="21" y="31"/>
                  </a:lnTo>
                  <a:lnTo>
                    <a:pt x="6" y="34"/>
                  </a:lnTo>
                  <a:lnTo>
                    <a:pt x="0" y="5"/>
                  </a:lnTo>
                  <a:lnTo>
                    <a:pt x="15" y="2"/>
                  </a:lnTo>
                  <a:lnTo>
                    <a:pt x="25" y="0"/>
                  </a:lnTo>
                  <a:lnTo>
                    <a:pt x="31" y="9"/>
                  </a:lnTo>
                  <a:lnTo>
                    <a:pt x="38" y="22"/>
                  </a:lnTo>
                  <a:lnTo>
                    <a:pt x="12" y="3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01" name="Freeform 308">
              <a:extLst>
                <a:ext uri="{FF2B5EF4-FFF2-40B4-BE49-F238E27FC236}">
                  <a16:creationId xmlns:a16="http://schemas.microsoft.com/office/drawing/2014/main" id="{4724E585-C2CF-1CD0-7EAC-9AAD54E50BCA}"/>
                </a:ext>
              </a:extLst>
            </p:cNvPr>
            <p:cNvSpPr>
              <a:spLocks/>
            </p:cNvSpPr>
            <p:nvPr/>
          </p:nvSpPr>
          <p:spPr bwMode="auto">
            <a:xfrm>
              <a:off x="2473" y="1495"/>
              <a:ext cx="6" cy="7"/>
            </a:xfrm>
            <a:custGeom>
              <a:avLst/>
              <a:gdLst>
                <a:gd name="T0" fmla="*/ 0 w 34"/>
                <a:gd name="T1" fmla="*/ 31 h 34"/>
                <a:gd name="T2" fmla="*/ 0 w 34"/>
                <a:gd name="T3" fmla="*/ 31 h 34"/>
                <a:gd name="T4" fmla="*/ 1 w 34"/>
                <a:gd name="T5" fmla="*/ 16 h 34"/>
                <a:gd name="T6" fmla="*/ 2 w 34"/>
                <a:gd name="T7" fmla="*/ 5 h 34"/>
                <a:gd name="T8" fmla="*/ 13 w 34"/>
                <a:gd name="T9" fmla="*/ 3 h 34"/>
                <a:gd name="T10" fmla="*/ 28 w 34"/>
                <a:gd name="T11" fmla="*/ 0 h 34"/>
                <a:gd name="T12" fmla="*/ 34 w 34"/>
                <a:gd name="T13" fmla="*/ 29 h 34"/>
                <a:gd name="T14" fmla="*/ 19 w 34"/>
                <a:gd name="T15" fmla="*/ 32 h 34"/>
                <a:gd name="T16" fmla="*/ 16 w 34"/>
                <a:gd name="T17" fmla="*/ 17 h 34"/>
                <a:gd name="T18" fmla="*/ 31 w 34"/>
                <a:gd name="T19" fmla="*/ 19 h 34"/>
                <a:gd name="T20" fmla="*/ 30 w 34"/>
                <a:gd name="T21" fmla="*/ 34 h 34"/>
                <a:gd name="T22" fmla="*/ 0 w 34"/>
                <a:gd name="T23"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0" y="31"/>
                  </a:moveTo>
                  <a:lnTo>
                    <a:pt x="0" y="31"/>
                  </a:lnTo>
                  <a:lnTo>
                    <a:pt x="1" y="16"/>
                  </a:lnTo>
                  <a:lnTo>
                    <a:pt x="2" y="5"/>
                  </a:lnTo>
                  <a:lnTo>
                    <a:pt x="13" y="3"/>
                  </a:lnTo>
                  <a:lnTo>
                    <a:pt x="28" y="0"/>
                  </a:lnTo>
                  <a:lnTo>
                    <a:pt x="34" y="29"/>
                  </a:lnTo>
                  <a:lnTo>
                    <a:pt x="19" y="32"/>
                  </a:lnTo>
                  <a:lnTo>
                    <a:pt x="16" y="17"/>
                  </a:lnTo>
                  <a:lnTo>
                    <a:pt x="31" y="19"/>
                  </a:lnTo>
                  <a:lnTo>
                    <a:pt x="30" y="34"/>
                  </a:lnTo>
                  <a:lnTo>
                    <a:pt x="0" y="3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02" name="Freeform 309">
              <a:extLst>
                <a:ext uri="{FF2B5EF4-FFF2-40B4-BE49-F238E27FC236}">
                  <a16:creationId xmlns:a16="http://schemas.microsoft.com/office/drawing/2014/main" id="{B931ADD3-FE59-8439-EE57-1DAAB54BD46A}"/>
                </a:ext>
              </a:extLst>
            </p:cNvPr>
            <p:cNvSpPr>
              <a:spLocks/>
            </p:cNvSpPr>
            <p:nvPr/>
          </p:nvSpPr>
          <p:spPr bwMode="auto">
            <a:xfrm>
              <a:off x="2349" y="1663"/>
              <a:ext cx="8" cy="7"/>
            </a:xfrm>
            <a:custGeom>
              <a:avLst/>
              <a:gdLst>
                <a:gd name="T0" fmla="*/ 41 w 41"/>
                <a:gd name="T1" fmla="*/ 28 h 38"/>
                <a:gd name="T2" fmla="*/ 41 w 41"/>
                <a:gd name="T3" fmla="*/ 28 h 38"/>
                <a:gd name="T4" fmla="*/ 27 w 41"/>
                <a:gd name="T5" fmla="*/ 35 h 38"/>
                <a:gd name="T6" fmla="*/ 19 w 41"/>
                <a:gd name="T7" fmla="*/ 38 h 38"/>
                <a:gd name="T8" fmla="*/ 12 w 41"/>
                <a:gd name="T9" fmla="*/ 33 h 38"/>
                <a:gd name="T10" fmla="*/ 0 w 41"/>
                <a:gd name="T11" fmla="*/ 24 h 38"/>
                <a:gd name="T12" fmla="*/ 18 w 41"/>
                <a:gd name="T13" fmla="*/ 0 h 38"/>
                <a:gd name="T14" fmla="*/ 30 w 41"/>
                <a:gd name="T15" fmla="*/ 9 h 38"/>
                <a:gd name="T16" fmla="*/ 21 w 41"/>
                <a:gd name="T17" fmla="*/ 21 h 38"/>
                <a:gd name="T18" fmla="*/ 15 w 41"/>
                <a:gd name="T19" fmla="*/ 7 h 38"/>
                <a:gd name="T20" fmla="*/ 29 w 41"/>
                <a:gd name="T21" fmla="*/ 1 h 38"/>
                <a:gd name="T22" fmla="*/ 41 w 41"/>
                <a:gd name="T2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8">
                  <a:moveTo>
                    <a:pt x="41" y="28"/>
                  </a:moveTo>
                  <a:lnTo>
                    <a:pt x="41" y="28"/>
                  </a:lnTo>
                  <a:lnTo>
                    <a:pt x="27" y="35"/>
                  </a:lnTo>
                  <a:lnTo>
                    <a:pt x="19" y="38"/>
                  </a:lnTo>
                  <a:lnTo>
                    <a:pt x="12" y="33"/>
                  </a:lnTo>
                  <a:lnTo>
                    <a:pt x="0" y="24"/>
                  </a:lnTo>
                  <a:lnTo>
                    <a:pt x="18" y="0"/>
                  </a:lnTo>
                  <a:lnTo>
                    <a:pt x="30" y="9"/>
                  </a:lnTo>
                  <a:lnTo>
                    <a:pt x="21" y="21"/>
                  </a:lnTo>
                  <a:lnTo>
                    <a:pt x="15" y="7"/>
                  </a:lnTo>
                  <a:lnTo>
                    <a:pt x="29" y="1"/>
                  </a:lnTo>
                  <a:lnTo>
                    <a:pt x="41" y="2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03" name="Freeform 310">
              <a:extLst>
                <a:ext uri="{FF2B5EF4-FFF2-40B4-BE49-F238E27FC236}">
                  <a16:creationId xmlns:a16="http://schemas.microsoft.com/office/drawing/2014/main" id="{FE201331-31DA-87FF-DC9B-9F0F801D1BE6}"/>
                </a:ext>
              </a:extLst>
            </p:cNvPr>
            <p:cNvSpPr>
              <a:spLocks/>
            </p:cNvSpPr>
            <p:nvPr/>
          </p:nvSpPr>
          <p:spPr bwMode="auto">
            <a:xfrm>
              <a:off x="3163" y="1592"/>
              <a:ext cx="8" cy="8"/>
            </a:xfrm>
            <a:custGeom>
              <a:avLst/>
              <a:gdLst>
                <a:gd name="T0" fmla="*/ 34 w 37"/>
                <a:gd name="T1" fmla="*/ 0 h 38"/>
                <a:gd name="T2" fmla="*/ 34 w 37"/>
                <a:gd name="T3" fmla="*/ 0 h 38"/>
                <a:gd name="T4" fmla="*/ 36 w 37"/>
                <a:gd name="T5" fmla="*/ 15 h 38"/>
                <a:gd name="T6" fmla="*/ 37 w 37"/>
                <a:gd name="T7" fmla="*/ 24 h 38"/>
                <a:gd name="T8" fmla="*/ 30 w 37"/>
                <a:gd name="T9" fmla="*/ 29 h 38"/>
                <a:gd name="T10" fmla="*/ 18 w 37"/>
                <a:gd name="T11" fmla="*/ 38 h 38"/>
                <a:gd name="T12" fmla="*/ 0 w 37"/>
                <a:gd name="T13" fmla="*/ 14 h 38"/>
                <a:gd name="T14" fmla="*/ 12 w 37"/>
                <a:gd name="T15" fmla="*/ 5 h 38"/>
                <a:gd name="T16" fmla="*/ 21 w 37"/>
                <a:gd name="T17" fmla="*/ 17 h 38"/>
                <a:gd name="T18" fmla="*/ 6 w 37"/>
                <a:gd name="T19" fmla="*/ 18 h 38"/>
                <a:gd name="T20" fmla="*/ 4 w 37"/>
                <a:gd name="T21" fmla="*/ 3 h 38"/>
                <a:gd name="T22" fmla="*/ 34 w 37"/>
                <a:gd name="T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8">
                  <a:moveTo>
                    <a:pt x="34" y="0"/>
                  </a:moveTo>
                  <a:lnTo>
                    <a:pt x="34" y="0"/>
                  </a:lnTo>
                  <a:lnTo>
                    <a:pt x="36" y="15"/>
                  </a:lnTo>
                  <a:lnTo>
                    <a:pt x="37" y="24"/>
                  </a:lnTo>
                  <a:lnTo>
                    <a:pt x="30" y="29"/>
                  </a:lnTo>
                  <a:lnTo>
                    <a:pt x="18" y="38"/>
                  </a:lnTo>
                  <a:lnTo>
                    <a:pt x="0" y="14"/>
                  </a:lnTo>
                  <a:lnTo>
                    <a:pt x="12" y="5"/>
                  </a:lnTo>
                  <a:lnTo>
                    <a:pt x="21" y="17"/>
                  </a:lnTo>
                  <a:lnTo>
                    <a:pt x="6" y="18"/>
                  </a:lnTo>
                  <a:lnTo>
                    <a:pt x="4" y="3"/>
                  </a:lnTo>
                  <a:lnTo>
                    <a:pt x="34"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04" name="Freeform 311">
              <a:extLst>
                <a:ext uri="{FF2B5EF4-FFF2-40B4-BE49-F238E27FC236}">
                  <a16:creationId xmlns:a16="http://schemas.microsoft.com/office/drawing/2014/main" id="{AAF59602-B030-9984-C54D-505FD8AD0DFA}"/>
                </a:ext>
              </a:extLst>
            </p:cNvPr>
            <p:cNvSpPr>
              <a:spLocks/>
            </p:cNvSpPr>
            <p:nvPr/>
          </p:nvSpPr>
          <p:spPr bwMode="auto">
            <a:xfrm>
              <a:off x="3042" y="1425"/>
              <a:ext cx="8" cy="8"/>
            </a:xfrm>
            <a:custGeom>
              <a:avLst/>
              <a:gdLst>
                <a:gd name="T0" fmla="*/ 29 w 41"/>
                <a:gd name="T1" fmla="*/ 37 h 38"/>
                <a:gd name="T2" fmla="*/ 29 w 41"/>
                <a:gd name="T3" fmla="*/ 37 h 38"/>
                <a:gd name="T4" fmla="*/ 15 w 41"/>
                <a:gd name="T5" fmla="*/ 31 h 38"/>
                <a:gd name="T6" fmla="*/ 21 w 41"/>
                <a:gd name="T7" fmla="*/ 17 h 38"/>
                <a:gd name="T8" fmla="*/ 30 w 41"/>
                <a:gd name="T9" fmla="*/ 29 h 38"/>
                <a:gd name="T10" fmla="*/ 18 w 41"/>
                <a:gd name="T11" fmla="*/ 38 h 38"/>
                <a:gd name="T12" fmla="*/ 0 w 41"/>
                <a:gd name="T13" fmla="*/ 14 h 38"/>
                <a:gd name="T14" fmla="*/ 13 w 41"/>
                <a:gd name="T15" fmla="*/ 5 h 38"/>
                <a:gd name="T16" fmla="*/ 20 w 41"/>
                <a:gd name="T17" fmla="*/ 0 h 38"/>
                <a:gd name="T18" fmla="*/ 27 w 41"/>
                <a:gd name="T19" fmla="*/ 3 h 38"/>
                <a:gd name="T20" fmla="*/ 41 w 41"/>
                <a:gd name="T21" fmla="*/ 9 h 38"/>
                <a:gd name="T22" fmla="*/ 29 w 41"/>
                <a:gd name="T23"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8">
                  <a:moveTo>
                    <a:pt x="29" y="37"/>
                  </a:moveTo>
                  <a:lnTo>
                    <a:pt x="29" y="37"/>
                  </a:lnTo>
                  <a:lnTo>
                    <a:pt x="15" y="31"/>
                  </a:lnTo>
                  <a:lnTo>
                    <a:pt x="21" y="17"/>
                  </a:lnTo>
                  <a:lnTo>
                    <a:pt x="30" y="29"/>
                  </a:lnTo>
                  <a:lnTo>
                    <a:pt x="18" y="38"/>
                  </a:lnTo>
                  <a:lnTo>
                    <a:pt x="0" y="14"/>
                  </a:lnTo>
                  <a:lnTo>
                    <a:pt x="13" y="5"/>
                  </a:lnTo>
                  <a:lnTo>
                    <a:pt x="20" y="0"/>
                  </a:lnTo>
                  <a:lnTo>
                    <a:pt x="27" y="3"/>
                  </a:lnTo>
                  <a:lnTo>
                    <a:pt x="41" y="9"/>
                  </a:lnTo>
                  <a:lnTo>
                    <a:pt x="29" y="37"/>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05" name="Freeform 312">
              <a:extLst>
                <a:ext uri="{FF2B5EF4-FFF2-40B4-BE49-F238E27FC236}">
                  <a16:creationId xmlns:a16="http://schemas.microsoft.com/office/drawing/2014/main" id="{0B62AD30-5A06-E648-7ED8-DF01A7D0DD6D}"/>
                </a:ext>
              </a:extLst>
            </p:cNvPr>
            <p:cNvSpPr>
              <a:spLocks/>
            </p:cNvSpPr>
            <p:nvPr/>
          </p:nvSpPr>
          <p:spPr bwMode="auto">
            <a:xfrm>
              <a:off x="2769" y="1366"/>
              <a:ext cx="7" cy="7"/>
            </a:xfrm>
            <a:custGeom>
              <a:avLst/>
              <a:gdLst>
                <a:gd name="T0" fmla="*/ 0 w 34"/>
                <a:gd name="T1" fmla="*/ 4 h 34"/>
                <a:gd name="T2" fmla="*/ 0 w 34"/>
                <a:gd name="T3" fmla="*/ 4 h 34"/>
                <a:gd name="T4" fmla="*/ 15 w 34"/>
                <a:gd name="T5" fmla="*/ 4 h 34"/>
                <a:gd name="T6" fmla="*/ 15 w 34"/>
                <a:gd name="T7" fmla="*/ 19 h 34"/>
                <a:gd name="T8" fmla="*/ 1 w 34"/>
                <a:gd name="T9" fmla="*/ 14 h 34"/>
                <a:gd name="T10" fmla="*/ 6 w 34"/>
                <a:gd name="T11" fmla="*/ 0 h 34"/>
                <a:gd name="T12" fmla="*/ 34 w 34"/>
                <a:gd name="T13" fmla="*/ 9 h 34"/>
                <a:gd name="T14" fmla="*/ 30 w 34"/>
                <a:gd name="T15" fmla="*/ 23 h 34"/>
                <a:gd name="T16" fmla="*/ 26 w 34"/>
                <a:gd name="T17" fmla="*/ 34 h 34"/>
                <a:gd name="T18" fmla="*/ 15 w 34"/>
                <a:gd name="T19" fmla="*/ 34 h 34"/>
                <a:gd name="T20" fmla="*/ 0 w 34"/>
                <a:gd name="T21" fmla="*/ 34 h 34"/>
                <a:gd name="T22" fmla="*/ 0 w 34"/>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0" y="4"/>
                  </a:moveTo>
                  <a:lnTo>
                    <a:pt x="0" y="4"/>
                  </a:lnTo>
                  <a:lnTo>
                    <a:pt x="15" y="4"/>
                  </a:lnTo>
                  <a:lnTo>
                    <a:pt x="15" y="19"/>
                  </a:lnTo>
                  <a:lnTo>
                    <a:pt x="1" y="14"/>
                  </a:lnTo>
                  <a:lnTo>
                    <a:pt x="6" y="0"/>
                  </a:lnTo>
                  <a:lnTo>
                    <a:pt x="34" y="9"/>
                  </a:lnTo>
                  <a:lnTo>
                    <a:pt x="30" y="23"/>
                  </a:lnTo>
                  <a:lnTo>
                    <a:pt x="26" y="34"/>
                  </a:lnTo>
                  <a:lnTo>
                    <a:pt x="15" y="34"/>
                  </a:lnTo>
                  <a:lnTo>
                    <a:pt x="0" y="34"/>
                  </a:lnTo>
                  <a:lnTo>
                    <a:pt x="0" y="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06" name="Freeform 313">
              <a:extLst>
                <a:ext uri="{FF2B5EF4-FFF2-40B4-BE49-F238E27FC236}">
                  <a16:creationId xmlns:a16="http://schemas.microsoft.com/office/drawing/2014/main" id="{2220E49D-AAD1-E956-3959-BDD80F8D6E52}"/>
                </a:ext>
              </a:extLst>
            </p:cNvPr>
            <p:cNvSpPr>
              <a:spLocks/>
            </p:cNvSpPr>
            <p:nvPr/>
          </p:nvSpPr>
          <p:spPr bwMode="auto">
            <a:xfrm>
              <a:off x="2648" y="1367"/>
              <a:ext cx="7" cy="7"/>
            </a:xfrm>
            <a:custGeom>
              <a:avLst/>
              <a:gdLst>
                <a:gd name="T0" fmla="*/ 36 w 36"/>
                <a:gd name="T1" fmla="*/ 30 h 35"/>
                <a:gd name="T2" fmla="*/ 36 w 36"/>
                <a:gd name="T3" fmla="*/ 30 h 35"/>
                <a:gd name="T4" fmla="*/ 21 w 36"/>
                <a:gd name="T5" fmla="*/ 30 h 35"/>
                <a:gd name="T6" fmla="*/ 21 w 36"/>
                <a:gd name="T7" fmla="*/ 15 h 35"/>
                <a:gd name="T8" fmla="*/ 34 w 36"/>
                <a:gd name="T9" fmla="*/ 22 h 35"/>
                <a:gd name="T10" fmla="*/ 26 w 36"/>
                <a:gd name="T11" fmla="*/ 35 h 35"/>
                <a:gd name="T12" fmla="*/ 0 w 36"/>
                <a:gd name="T13" fmla="*/ 20 h 35"/>
                <a:gd name="T14" fmla="*/ 8 w 36"/>
                <a:gd name="T15" fmla="*/ 7 h 35"/>
                <a:gd name="T16" fmla="*/ 12 w 36"/>
                <a:gd name="T17" fmla="*/ 0 h 35"/>
                <a:gd name="T18" fmla="*/ 21 w 36"/>
                <a:gd name="T19" fmla="*/ 0 h 35"/>
                <a:gd name="T20" fmla="*/ 36 w 36"/>
                <a:gd name="T21" fmla="*/ 0 h 35"/>
                <a:gd name="T22" fmla="*/ 36 w 36"/>
                <a:gd name="T23"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5">
                  <a:moveTo>
                    <a:pt x="36" y="30"/>
                  </a:moveTo>
                  <a:lnTo>
                    <a:pt x="36" y="30"/>
                  </a:lnTo>
                  <a:lnTo>
                    <a:pt x="21" y="30"/>
                  </a:lnTo>
                  <a:lnTo>
                    <a:pt x="21" y="15"/>
                  </a:lnTo>
                  <a:lnTo>
                    <a:pt x="34" y="22"/>
                  </a:lnTo>
                  <a:lnTo>
                    <a:pt x="26" y="35"/>
                  </a:lnTo>
                  <a:lnTo>
                    <a:pt x="0" y="20"/>
                  </a:lnTo>
                  <a:lnTo>
                    <a:pt x="8" y="7"/>
                  </a:lnTo>
                  <a:lnTo>
                    <a:pt x="12" y="0"/>
                  </a:lnTo>
                  <a:lnTo>
                    <a:pt x="21" y="0"/>
                  </a:lnTo>
                  <a:lnTo>
                    <a:pt x="36" y="0"/>
                  </a:lnTo>
                  <a:lnTo>
                    <a:pt x="36" y="3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07" name="Freeform 314">
              <a:extLst>
                <a:ext uri="{FF2B5EF4-FFF2-40B4-BE49-F238E27FC236}">
                  <a16:creationId xmlns:a16="http://schemas.microsoft.com/office/drawing/2014/main" id="{4C9F2C82-4E72-6017-5AD4-67C6FB868335}"/>
                </a:ext>
              </a:extLst>
            </p:cNvPr>
            <p:cNvSpPr>
              <a:spLocks/>
            </p:cNvSpPr>
            <p:nvPr/>
          </p:nvSpPr>
          <p:spPr bwMode="auto">
            <a:xfrm>
              <a:off x="2375" y="1425"/>
              <a:ext cx="8" cy="8"/>
            </a:xfrm>
            <a:custGeom>
              <a:avLst/>
              <a:gdLst>
                <a:gd name="T0" fmla="*/ 23 w 41"/>
                <a:gd name="T1" fmla="*/ 38 h 38"/>
                <a:gd name="T2" fmla="*/ 23 w 41"/>
                <a:gd name="T3" fmla="*/ 38 h 38"/>
                <a:gd name="T4" fmla="*/ 11 w 41"/>
                <a:gd name="T5" fmla="*/ 29 h 38"/>
                <a:gd name="T6" fmla="*/ 20 w 41"/>
                <a:gd name="T7" fmla="*/ 17 h 38"/>
                <a:gd name="T8" fmla="*/ 26 w 41"/>
                <a:gd name="T9" fmla="*/ 31 h 38"/>
                <a:gd name="T10" fmla="*/ 12 w 41"/>
                <a:gd name="T11" fmla="*/ 37 h 38"/>
                <a:gd name="T12" fmla="*/ 0 w 41"/>
                <a:gd name="T13" fmla="*/ 9 h 38"/>
                <a:gd name="T14" fmla="*/ 14 w 41"/>
                <a:gd name="T15" fmla="*/ 3 h 38"/>
                <a:gd name="T16" fmla="*/ 22 w 41"/>
                <a:gd name="T17" fmla="*/ 0 h 38"/>
                <a:gd name="T18" fmla="*/ 29 w 41"/>
                <a:gd name="T19" fmla="*/ 5 h 38"/>
                <a:gd name="T20" fmla="*/ 41 w 41"/>
                <a:gd name="T21" fmla="*/ 14 h 38"/>
                <a:gd name="T22" fmla="*/ 23 w 41"/>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8">
                  <a:moveTo>
                    <a:pt x="23" y="38"/>
                  </a:moveTo>
                  <a:lnTo>
                    <a:pt x="23" y="38"/>
                  </a:lnTo>
                  <a:lnTo>
                    <a:pt x="11" y="29"/>
                  </a:lnTo>
                  <a:lnTo>
                    <a:pt x="20" y="17"/>
                  </a:lnTo>
                  <a:lnTo>
                    <a:pt x="26" y="31"/>
                  </a:lnTo>
                  <a:lnTo>
                    <a:pt x="12" y="37"/>
                  </a:lnTo>
                  <a:lnTo>
                    <a:pt x="0" y="9"/>
                  </a:lnTo>
                  <a:lnTo>
                    <a:pt x="14" y="3"/>
                  </a:lnTo>
                  <a:lnTo>
                    <a:pt x="22" y="0"/>
                  </a:lnTo>
                  <a:lnTo>
                    <a:pt x="29" y="5"/>
                  </a:lnTo>
                  <a:lnTo>
                    <a:pt x="41" y="14"/>
                  </a:lnTo>
                  <a:lnTo>
                    <a:pt x="23" y="38"/>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08" name="Freeform 315">
              <a:extLst>
                <a:ext uri="{FF2B5EF4-FFF2-40B4-BE49-F238E27FC236}">
                  <a16:creationId xmlns:a16="http://schemas.microsoft.com/office/drawing/2014/main" id="{640FBD4B-DD6A-4E4F-EFBB-429040B18DA3}"/>
                </a:ext>
              </a:extLst>
            </p:cNvPr>
            <p:cNvSpPr>
              <a:spLocks/>
            </p:cNvSpPr>
            <p:nvPr/>
          </p:nvSpPr>
          <p:spPr bwMode="auto">
            <a:xfrm>
              <a:off x="2254" y="1592"/>
              <a:ext cx="7" cy="8"/>
            </a:xfrm>
            <a:custGeom>
              <a:avLst/>
              <a:gdLst>
                <a:gd name="T0" fmla="*/ 32 w 36"/>
                <a:gd name="T1" fmla="*/ 3 h 38"/>
                <a:gd name="T2" fmla="*/ 32 w 36"/>
                <a:gd name="T3" fmla="*/ 3 h 38"/>
                <a:gd name="T4" fmla="*/ 30 w 36"/>
                <a:gd name="T5" fmla="*/ 18 h 38"/>
                <a:gd name="T6" fmla="*/ 15 w 36"/>
                <a:gd name="T7" fmla="*/ 17 h 38"/>
                <a:gd name="T8" fmla="*/ 24 w 36"/>
                <a:gd name="T9" fmla="*/ 5 h 38"/>
                <a:gd name="T10" fmla="*/ 36 w 36"/>
                <a:gd name="T11" fmla="*/ 14 h 38"/>
                <a:gd name="T12" fmla="*/ 19 w 36"/>
                <a:gd name="T13" fmla="*/ 38 h 38"/>
                <a:gd name="T14" fmla="*/ 6 w 36"/>
                <a:gd name="T15" fmla="*/ 29 h 38"/>
                <a:gd name="T16" fmla="*/ 0 w 36"/>
                <a:gd name="T17" fmla="*/ 24 h 38"/>
                <a:gd name="T18" fmla="*/ 0 w 36"/>
                <a:gd name="T19" fmla="*/ 15 h 38"/>
                <a:gd name="T20" fmla="*/ 2 w 36"/>
                <a:gd name="T21" fmla="*/ 0 h 38"/>
                <a:gd name="T22" fmla="*/ 32 w 36"/>
                <a:gd name="T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8">
                  <a:moveTo>
                    <a:pt x="32" y="3"/>
                  </a:moveTo>
                  <a:lnTo>
                    <a:pt x="32" y="3"/>
                  </a:lnTo>
                  <a:lnTo>
                    <a:pt x="30" y="18"/>
                  </a:lnTo>
                  <a:lnTo>
                    <a:pt x="15" y="17"/>
                  </a:lnTo>
                  <a:lnTo>
                    <a:pt x="24" y="5"/>
                  </a:lnTo>
                  <a:lnTo>
                    <a:pt x="36" y="14"/>
                  </a:lnTo>
                  <a:lnTo>
                    <a:pt x="19" y="38"/>
                  </a:lnTo>
                  <a:lnTo>
                    <a:pt x="6" y="29"/>
                  </a:lnTo>
                  <a:lnTo>
                    <a:pt x="0" y="24"/>
                  </a:lnTo>
                  <a:lnTo>
                    <a:pt x="0" y="15"/>
                  </a:lnTo>
                  <a:lnTo>
                    <a:pt x="2" y="0"/>
                  </a:lnTo>
                  <a:lnTo>
                    <a:pt x="32" y="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09" name="Freeform 316">
              <a:extLst>
                <a:ext uri="{FF2B5EF4-FFF2-40B4-BE49-F238E27FC236}">
                  <a16:creationId xmlns:a16="http://schemas.microsoft.com/office/drawing/2014/main" id="{9EBE25CC-AAED-2AB6-B4C6-487CDE22B0EE}"/>
                </a:ext>
              </a:extLst>
            </p:cNvPr>
            <p:cNvSpPr>
              <a:spLocks/>
            </p:cNvSpPr>
            <p:nvPr/>
          </p:nvSpPr>
          <p:spPr bwMode="auto">
            <a:xfrm>
              <a:off x="3152" y="1472"/>
              <a:ext cx="7" cy="8"/>
            </a:xfrm>
            <a:custGeom>
              <a:avLst/>
              <a:gdLst>
                <a:gd name="T0" fmla="*/ 12 w 36"/>
                <a:gd name="T1" fmla="*/ 0 h 36"/>
                <a:gd name="T2" fmla="*/ 12 w 36"/>
                <a:gd name="T3" fmla="*/ 0 h 36"/>
                <a:gd name="T4" fmla="*/ 26 w 36"/>
                <a:gd name="T5" fmla="*/ 6 h 36"/>
                <a:gd name="T6" fmla="*/ 34 w 36"/>
                <a:gd name="T7" fmla="*/ 10 h 36"/>
                <a:gd name="T8" fmla="*/ 35 w 36"/>
                <a:gd name="T9" fmla="*/ 18 h 36"/>
                <a:gd name="T10" fmla="*/ 36 w 36"/>
                <a:gd name="T11" fmla="*/ 33 h 36"/>
                <a:gd name="T12" fmla="*/ 6 w 36"/>
                <a:gd name="T13" fmla="*/ 36 h 36"/>
                <a:gd name="T14" fmla="*/ 5 w 36"/>
                <a:gd name="T15" fmla="*/ 21 h 36"/>
                <a:gd name="T16" fmla="*/ 20 w 36"/>
                <a:gd name="T17" fmla="*/ 20 h 36"/>
                <a:gd name="T18" fmla="*/ 14 w 36"/>
                <a:gd name="T19" fmla="*/ 34 h 36"/>
                <a:gd name="T20" fmla="*/ 0 w 36"/>
                <a:gd name="T21" fmla="*/ 28 h 36"/>
                <a:gd name="T22" fmla="*/ 12 w 36"/>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12" y="0"/>
                  </a:moveTo>
                  <a:lnTo>
                    <a:pt x="12" y="0"/>
                  </a:lnTo>
                  <a:lnTo>
                    <a:pt x="26" y="6"/>
                  </a:lnTo>
                  <a:lnTo>
                    <a:pt x="34" y="10"/>
                  </a:lnTo>
                  <a:lnTo>
                    <a:pt x="35" y="18"/>
                  </a:lnTo>
                  <a:lnTo>
                    <a:pt x="36" y="33"/>
                  </a:lnTo>
                  <a:lnTo>
                    <a:pt x="6" y="36"/>
                  </a:lnTo>
                  <a:lnTo>
                    <a:pt x="5" y="21"/>
                  </a:lnTo>
                  <a:lnTo>
                    <a:pt x="20" y="20"/>
                  </a:lnTo>
                  <a:lnTo>
                    <a:pt x="14" y="34"/>
                  </a:lnTo>
                  <a:lnTo>
                    <a:pt x="0" y="28"/>
                  </a:lnTo>
                  <a:lnTo>
                    <a:pt x="12"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10" name="Freeform 317">
              <a:extLst>
                <a:ext uri="{FF2B5EF4-FFF2-40B4-BE49-F238E27FC236}">
                  <a16:creationId xmlns:a16="http://schemas.microsoft.com/office/drawing/2014/main" id="{A0F2A69B-C3AB-EEBF-F060-54A22E84024F}"/>
                </a:ext>
              </a:extLst>
            </p:cNvPr>
            <p:cNvSpPr>
              <a:spLocks/>
            </p:cNvSpPr>
            <p:nvPr/>
          </p:nvSpPr>
          <p:spPr bwMode="auto">
            <a:xfrm>
              <a:off x="2805" y="1251"/>
              <a:ext cx="8" cy="8"/>
            </a:xfrm>
            <a:custGeom>
              <a:avLst/>
              <a:gdLst>
                <a:gd name="T0" fmla="*/ 2 w 39"/>
                <a:gd name="T1" fmla="*/ 30 h 39"/>
                <a:gd name="T2" fmla="*/ 2 w 39"/>
                <a:gd name="T3" fmla="*/ 30 h 39"/>
                <a:gd name="T4" fmla="*/ 7 w 39"/>
                <a:gd name="T5" fmla="*/ 16 h 39"/>
                <a:gd name="T6" fmla="*/ 21 w 39"/>
                <a:gd name="T7" fmla="*/ 21 h 39"/>
                <a:gd name="T8" fmla="*/ 12 w 39"/>
                <a:gd name="T9" fmla="*/ 33 h 39"/>
                <a:gd name="T10" fmla="*/ 0 w 39"/>
                <a:gd name="T11" fmla="*/ 24 h 39"/>
                <a:gd name="T12" fmla="*/ 18 w 39"/>
                <a:gd name="T13" fmla="*/ 0 h 39"/>
                <a:gd name="T14" fmla="*/ 30 w 39"/>
                <a:gd name="T15" fmla="*/ 8 h 39"/>
                <a:gd name="T16" fmla="*/ 39 w 39"/>
                <a:gd name="T17" fmla="*/ 15 h 39"/>
                <a:gd name="T18" fmla="*/ 35 w 39"/>
                <a:gd name="T19" fmla="*/ 25 h 39"/>
                <a:gd name="T20" fmla="*/ 31 w 39"/>
                <a:gd name="T21" fmla="*/ 39 h 39"/>
                <a:gd name="T22" fmla="*/ 2 w 39"/>
                <a:gd name="T23"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9">
                  <a:moveTo>
                    <a:pt x="2" y="30"/>
                  </a:moveTo>
                  <a:lnTo>
                    <a:pt x="2" y="30"/>
                  </a:lnTo>
                  <a:lnTo>
                    <a:pt x="7" y="16"/>
                  </a:lnTo>
                  <a:lnTo>
                    <a:pt x="21" y="21"/>
                  </a:lnTo>
                  <a:lnTo>
                    <a:pt x="12" y="33"/>
                  </a:lnTo>
                  <a:lnTo>
                    <a:pt x="0" y="24"/>
                  </a:lnTo>
                  <a:lnTo>
                    <a:pt x="18" y="0"/>
                  </a:lnTo>
                  <a:lnTo>
                    <a:pt x="30" y="8"/>
                  </a:lnTo>
                  <a:lnTo>
                    <a:pt x="39" y="15"/>
                  </a:lnTo>
                  <a:lnTo>
                    <a:pt x="35" y="25"/>
                  </a:lnTo>
                  <a:lnTo>
                    <a:pt x="31" y="39"/>
                  </a:lnTo>
                  <a:lnTo>
                    <a:pt x="2" y="3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11" name="Freeform 318">
              <a:extLst>
                <a:ext uri="{FF2B5EF4-FFF2-40B4-BE49-F238E27FC236}">
                  <a16:creationId xmlns:a16="http://schemas.microsoft.com/office/drawing/2014/main" id="{6F55CDB0-0679-A8F9-4732-30644F0B2EED}"/>
                </a:ext>
              </a:extLst>
            </p:cNvPr>
            <p:cNvSpPr>
              <a:spLocks/>
            </p:cNvSpPr>
            <p:nvPr/>
          </p:nvSpPr>
          <p:spPr bwMode="auto">
            <a:xfrm>
              <a:off x="2612" y="1251"/>
              <a:ext cx="8" cy="8"/>
            </a:xfrm>
            <a:custGeom>
              <a:avLst/>
              <a:gdLst>
                <a:gd name="T0" fmla="*/ 39 w 39"/>
                <a:gd name="T1" fmla="*/ 24 h 39"/>
                <a:gd name="T2" fmla="*/ 39 w 39"/>
                <a:gd name="T3" fmla="*/ 24 h 39"/>
                <a:gd name="T4" fmla="*/ 27 w 39"/>
                <a:gd name="T5" fmla="*/ 33 h 39"/>
                <a:gd name="T6" fmla="*/ 18 w 39"/>
                <a:gd name="T7" fmla="*/ 21 h 39"/>
                <a:gd name="T8" fmla="*/ 32 w 39"/>
                <a:gd name="T9" fmla="*/ 16 h 39"/>
                <a:gd name="T10" fmla="*/ 37 w 39"/>
                <a:gd name="T11" fmla="*/ 30 h 39"/>
                <a:gd name="T12" fmla="*/ 8 w 39"/>
                <a:gd name="T13" fmla="*/ 39 h 39"/>
                <a:gd name="T14" fmla="*/ 4 w 39"/>
                <a:gd name="T15" fmla="*/ 25 h 39"/>
                <a:gd name="T16" fmla="*/ 0 w 39"/>
                <a:gd name="T17" fmla="*/ 15 h 39"/>
                <a:gd name="T18" fmla="*/ 9 w 39"/>
                <a:gd name="T19" fmla="*/ 8 h 39"/>
                <a:gd name="T20" fmla="*/ 21 w 39"/>
                <a:gd name="T21" fmla="*/ 0 h 39"/>
                <a:gd name="T22" fmla="*/ 39 w 39"/>
                <a:gd name="T23"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9">
                  <a:moveTo>
                    <a:pt x="39" y="24"/>
                  </a:moveTo>
                  <a:lnTo>
                    <a:pt x="39" y="24"/>
                  </a:lnTo>
                  <a:lnTo>
                    <a:pt x="27" y="33"/>
                  </a:lnTo>
                  <a:lnTo>
                    <a:pt x="18" y="21"/>
                  </a:lnTo>
                  <a:lnTo>
                    <a:pt x="32" y="16"/>
                  </a:lnTo>
                  <a:lnTo>
                    <a:pt x="37" y="30"/>
                  </a:lnTo>
                  <a:lnTo>
                    <a:pt x="8" y="39"/>
                  </a:lnTo>
                  <a:lnTo>
                    <a:pt x="4" y="25"/>
                  </a:lnTo>
                  <a:lnTo>
                    <a:pt x="0" y="15"/>
                  </a:lnTo>
                  <a:lnTo>
                    <a:pt x="9" y="8"/>
                  </a:lnTo>
                  <a:lnTo>
                    <a:pt x="21" y="0"/>
                  </a:lnTo>
                  <a:lnTo>
                    <a:pt x="39" y="24"/>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12" name="Freeform 319">
              <a:extLst>
                <a:ext uri="{FF2B5EF4-FFF2-40B4-BE49-F238E27FC236}">
                  <a16:creationId xmlns:a16="http://schemas.microsoft.com/office/drawing/2014/main" id="{D209AF97-850B-D0B0-63D9-C30D494D6794}"/>
                </a:ext>
              </a:extLst>
            </p:cNvPr>
            <p:cNvSpPr>
              <a:spLocks/>
            </p:cNvSpPr>
            <p:nvPr/>
          </p:nvSpPr>
          <p:spPr bwMode="auto">
            <a:xfrm>
              <a:off x="2267" y="1472"/>
              <a:ext cx="7" cy="8"/>
            </a:xfrm>
            <a:custGeom>
              <a:avLst/>
              <a:gdLst>
                <a:gd name="T0" fmla="*/ 0 w 36"/>
                <a:gd name="T1" fmla="*/ 33 h 36"/>
                <a:gd name="T2" fmla="*/ 0 w 36"/>
                <a:gd name="T3" fmla="*/ 33 h 36"/>
                <a:gd name="T4" fmla="*/ 1 w 36"/>
                <a:gd name="T5" fmla="*/ 18 h 36"/>
                <a:gd name="T6" fmla="*/ 2 w 36"/>
                <a:gd name="T7" fmla="*/ 10 h 36"/>
                <a:gd name="T8" fmla="*/ 10 w 36"/>
                <a:gd name="T9" fmla="*/ 6 h 36"/>
                <a:gd name="T10" fmla="*/ 24 w 36"/>
                <a:gd name="T11" fmla="*/ 0 h 36"/>
                <a:gd name="T12" fmla="*/ 36 w 36"/>
                <a:gd name="T13" fmla="*/ 27 h 36"/>
                <a:gd name="T14" fmla="*/ 22 w 36"/>
                <a:gd name="T15" fmla="*/ 34 h 36"/>
                <a:gd name="T16" fmla="*/ 16 w 36"/>
                <a:gd name="T17" fmla="*/ 20 h 36"/>
                <a:gd name="T18" fmla="*/ 31 w 36"/>
                <a:gd name="T19" fmla="*/ 21 h 36"/>
                <a:gd name="T20" fmla="*/ 30 w 36"/>
                <a:gd name="T21" fmla="*/ 36 h 36"/>
                <a:gd name="T22" fmla="*/ 0 w 36"/>
                <a:gd name="T23"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0" y="33"/>
                  </a:moveTo>
                  <a:lnTo>
                    <a:pt x="0" y="33"/>
                  </a:lnTo>
                  <a:lnTo>
                    <a:pt x="1" y="18"/>
                  </a:lnTo>
                  <a:lnTo>
                    <a:pt x="2" y="10"/>
                  </a:lnTo>
                  <a:lnTo>
                    <a:pt x="10" y="6"/>
                  </a:lnTo>
                  <a:lnTo>
                    <a:pt x="24" y="0"/>
                  </a:lnTo>
                  <a:lnTo>
                    <a:pt x="36" y="27"/>
                  </a:lnTo>
                  <a:lnTo>
                    <a:pt x="22" y="34"/>
                  </a:lnTo>
                  <a:lnTo>
                    <a:pt x="16" y="20"/>
                  </a:lnTo>
                  <a:lnTo>
                    <a:pt x="31" y="21"/>
                  </a:lnTo>
                  <a:lnTo>
                    <a:pt x="30" y="36"/>
                  </a:lnTo>
                  <a:lnTo>
                    <a:pt x="0" y="33"/>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13" name="Freeform 320">
              <a:extLst>
                <a:ext uri="{FF2B5EF4-FFF2-40B4-BE49-F238E27FC236}">
                  <a16:creationId xmlns:a16="http://schemas.microsoft.com/office/drawing/2014/main" id="{C855DD12-E9F7-53FC-3400-382FAC2DE2F2}"/>
                </a:ext>
              </a:extLst>
            </p:cNvPr>
            <p:cNvSpPr>
              <a:spLocks/>
            </p:cNvSpPr>
            <p:nvPr/>
          </p:nvSpPr>
          <p:spPr bwMode="auto">
            <a:xfrm>
              <a:off x="2689" y="1154"/>
              <a:ext cx="48" cy="60"/>
            </a:xfrm>
            <a:custGeom>
              <a:avLst/>
              <a:gdLst>
                <a:gd name="T0" fmla="*/ 0 w 237"/>
                <a:gd name="T1" fmla="*/ 300 h 300"/>
                <a:gd name="T2" fmla="*/ 0 w 237"/>
                <a:gd name="T3" fmla="*/ 0 h 300"/>
                <a:gd name="T4" fmla="*/ 41 w 237"/>
                <a:gd name="T5" fmla="*/ 0 h 300"/>
                <a:gd name="T6" fmla="*/ 199 w 237"/>
                <a:gd name="T7" fmla="*/ 236 h 300"/>
                <a:gd name="T8" fmla="*/ 199 w 237"/>
                <a:gd name="T9" fmla="*/ 0 h 300"/>
                <a:gd name="T10" fmla="*/ 237 w 237"/>
                <a:gd name="T11" fmla="*/ 0 h 300"/>
                <a:gd name="T12" fmla="*/ 237 w 237"/>
                <a:gd name="T13" fmla="*/ 300 h 300"/>
                <a:gd name="T14" fmla="*/ 196 w 237"/>
                <a:gd name="T15" fmla="*/ 300 h 300"/>
                <a:gd name="T16" fmla="*/ 38 w 237"/>
                <a:gd name="T17" fmla="*/ 64 h 300"/>
                <a:gd name="T18" fmla="*/ 38 w 237"/>
                <a:gd name="T19" fmla="*/ 300 h 300"/>
                <a:gd name="T20" fmla="*/ 0 w 237"/>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300">
                  <a:moveTo>
                    <a:pt x="0" y="300"/>
                  </a:moveTo>
                  <a:lnTo>
                    <a:pt x="0" y="0"/>
                  </a:lnTo>
                  <a:lnTo>
                    <a:pt x="41" y="0"/>
                  </a:lnTo>
                  <a:lnTo>
                    <a:pt x="199" y="236"/>
                  </a:lnTo>
                  <a:lnTo>
                    <a:pt x="199" y="0"/>
                  </a:lnTo>
                  <a:lnTo>
                    <a:pt x="237" y="0"/>
                  </a:lnTo>
                  <a:lnTo>
                    <a:pt x="237" y="300"/>
                  </a:lnTo>
                  <a:lnTo>
                    <a:pt x="196" y="300"/>
                  </a:lnTo>
                  <a:lnTo>
                    <a:pt x="38" y="64"/>
                  </a:lnTo>
                  <a:lnTo>
                    <a:pt x="38" y="300"/>
                  </a:lnTo>
                  <a:lnTo>
                    <a:pt x="0" y="30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14" name="Freeform 321">
              <a:extLst>
                <a:ext uri="{FF2B5EF4-FFF2-40B4-BE49-F238E27FC236}">
                  <a16:creationId xmlns:a16="http://schemas.microsoft.com/office/drawing/2014/main" id="{F6B28A8B-1070-85A8-96C2-DCC122C2E5D7}"/>
                </a:ext>
              </a:extLst>
            </p:cNvPr>
            <p:cNvSpPr>
              <a:spLocks/>
            </p:cNvSpPr>
            <p:nvPr/>
          </p:nvSpPr>
          <p:spPr bwMode="auto">
            <a:xfrm>
              <a:off x="2689" y="1076"/>
              <a:ext cx="48" cy="60"/>
            </a:xfrm>
            <a:custGeom>
              <a:avLst/>
              <a:gdLst>
                <a:gd name="T0" fmla="*/ 0 w 235"/>
                <a:gd name="T1" fmla="*/ 301 h 301"/>
                <a:gd name="T2" fmla="*/ 0 w 235"/>
                <a:gd name="T3" fmla="*/ 0 h 301"/>
                <a:gd name="T4" fmla="*/ 39 w 235"/>
                <a:gd name="T5" fmla="*/ 0 h 301"/>
                <a:gd name="T6" fmla="*/ 39 w 235"/>
                <a:gd name="T7" fmla="*/ 124 h 301"/>
                <a:gd name="T8" fmla="*/ 196 w 235"/>
                <a:gd name="T9" fmla="*/ 124 h 301"/>
                <a:gd name="T10" fmla="*/ 196 w 235"/>
                <a:gd name="T11" fmla="*/ 0 h 301"/>
                <a:gd name="T12" fmla="*/ 235 w 235"/>
                <a:gd name="T13" fmla="*/ 0 h 301"/>
                <a:gd name="T14" fmla="*/ 235 w 235"/>
                <a:gd name="T15" fmla="*/ 301 h 301"/>
                <a:gd name="T16" fmla="*/ 196 w 235"/>
                <a:gd name="T17" fmla="*/ 301 h 301"/>
                <a:gd name="T18" fmla="*/ 196 w 235"/>
                <a:gd name="T19" fmla="*/ 159 h 301"/>
                <a:gd name="T20" fmla="*/ 39 w 235"/>
                <a:gd name="T21" fmla="*/ 159 h 301"/>
                <a:gd name="T22" fmla="*/ 39 w 235"/>
                <a:gd name="T23" fmla="*/ 301 h 301"/>
                <a:gd name="T24" fmla="*/ 0 w 235"/>
                <a:gd name="T2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301">
                  <a:moveTo>
                    <a:pt x="0" y="301"/>
                  </a:moveTo>
                  <a:lnTo>
                    <a:pt x="0" y="0"/>
                  </a:lnTo>
                  <a:lnTo>
                    <a:pt x="39" y="0"/>
                  </a:lnTo>
                  <a:lnTo>
                    <a:pt x="39" y="124"/>
                  </a:lnTo>
                  <a:lnTo>
                    <a:pt x="196" y="124"/>
                  </a:lnTo>
                  <a:lnTo>
                    <a:pt x="196" y="0"/>
                  </a:lnTo>
                  <a:lnTo>
                    <a:pt x="235" y="0"/>
                  </a:lnTo>
                  <a:lnTo>
                    <a:pt x="235" y="301"/>
                  </a:lnTo>
                  <a:lnTo>
                    <a:pt x="196" y="301"/>
                  </a:lnTo>
                  <a:lnTo>
                    <a:pt x="196" y="159"/>
                  </a:lnTo>
                  <a:lnTo>
                    <a:pt x="39" y="159"/>
                  </a:lnTo>
                  <a:lnTo>
                    <a:pt x="39" y="301"/>
                  </a:lnTo>
                  <a:lnTo>
                    <a:pt x="0" y="301"/>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15" name="Freeform 322">
              <a:extLst>
                <a:ext uri="{FF2B5EF4-FFF2-40B4-BE49-F238E27FC236}">
                  <a16:creationId xmlns:a16="http://schemas.microsoft.com/office/drawing/2014/main" id="{BEAAC0D5-1F69-B5BC-6471-009CB7E9436B}"/>
                </a:ext>
              </a:extLst>
            </p:cNvPr>
            <p:cNvSpPr>
              <a:spLocks noEditPoints="1"/>
            </p:cNvSpPr>
            <p:nvPr/>
          </p:nvSpPr>
          <p:spPr bwMode="auto">
            <a:xfrm>
              <a:off x="2473" y="1187"/>
              <a:ext cx="58" cy="62"/>
            </a:xfrm>
            <a:custGeom>
              <a:avLst/>
              <a:gdLst>
                <a:gd name="T0" fmla="*/ 0 w 288"/>
                <a:gd name="T1" fmla="*/ 159 h 311"/>
                <a:gd name="T2" fmla="*/ 40 w 288"/>
                <a:gd name="T3" fmla="*/ 42 h 311"/>
                <a:gd name="T4" fmla="*/ 144 w 288"/>
                <a:gd name="T5" fmla="*/ 0 h 311"/>
                <a:gd name="T6" fmla="*/ 219 w 288"/>
                <a:gd name="T7" fmla="*/ 20 h 311"/>
                <a:gd name="T8" fmla="*/ 270 w 288"/>
                <a:gd name="T9" fmla="*/ 75 h 311"/>
                <a:gd name="T10" fmla="*/ 288 w 288"/>
                <a:gd name="T11" fmla="*/ 156 h 311"/>
                <a:gd name="T12" fmla="*/ 269 w 288"/>
                <a:gd name="T13" fmla="*/ 238 h 311"/>
                <a:gd name="T14" fmla="*/ 217 w 288"/>
                <a:gd name="T15" fmla="*/ 293 h 311"/>
                <a:gd name="T16" fmla="*/ 144 w 288"/>
                <a:gd name="T17" fmla="*/ 311 h 311"/>
                <a:gd name="T18" fmla="*/ 68 w 288"/>
                <a:gd name="T19" fmla="*/ 290 h 311"/>
                <a:gd name="T20" fmla="*/ 17 w 288"/>
                <a:gd name="T21" fmla="*/ 234 h 311"/>
                <a:gd name="T22" fmla="*/ 0 w 288"/>
                <a:gd name="T23" fmla="*/ 159 h 311"/>
                <a:gd name="T24" fmla="*/ 41 w 288"/>
                <a:gd name="T25" fmla="*/ 160 h 311"/>
                <a:gd name="T26" fmla="*/ 70 w 288"/>
                <a:gd name="T27" fmla="*/ 246 h 311"/>
                <a:gd name="T28" fmla="*/ 144 w 288"/>
                <a:gd name="T29" fmla="*/ 277 h 311"/>
                <a:gd name="T30" fmla="*/ 217 w 288"/>
                <a:gd name="T31" fmla="*/ 245 h 311"/>
                <a:gd name="T32" fmla="*/ 246 w 288"/>
                <a:gd name="T33" fmla="*/ 156 h 311"/>
                <a:gd name="T34" fmla="*/ 234 w 288"/>
                <a:gd name="T35" fmla="*/ 91 h 311"/>
                <a:gd name="T36" fmla="*/ 198 w 288"/>
                <a:gd name="T37" fmla="*/ 49 h 311"/>
                <a:gd name="T38" fmla="*/ 144 w 288"/>
                <a:gd name="T39" fmla="*/ 34 h 311"/>
                <a:gd name="T40" fmla="*/ 71 w 288"/>
                <a:gd name="T41" fmla="*/ 63 h 311"/>
                <a:gd name="T42" fmla="*/ 41 w 288"/>
                <a:gd name="T43" fmla="*/ 16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311">
                  <a:moveTo>
                    <a:pt x="0" y="159"/>
                  </a:moveTo>
                  <a:cubicBezTo>
                    <a:pt x="0" y="109"/>
                    <a:pt x="13" y="70"/>
                    <a:pt x="40" y="42"/>
                  </a:cubicBezTo>
                  <a:cubicBezTo>
                    <a:pt x="67" y="14"/>
                    <a:pt x="101" y="0"/>
                    <a:pt x="144" y="0"/>
                  </a:cubicBezTo>
                  <a:cubicBezTo>
                    <a:pt x="171" y="0"/>
                    <a:pt x="196" y="6"/>
                    <a:pt x="219" y="20"/>
                  </a:cubicBezTo>
                  <a:cubicBezTo>
                    <a:pt x="241" y="33"/>
                    <a:pt x="258" y="51"/>
                    <a:pt x="270" y="75"/>
                  </a:cubicBezTo>
                  <a:cubicBezTo>
                    <a:pt x="282" y="99"/>
                    <a:pt x="288" y="126"/>
                    <a:pt x="288" y="156"/>
                  </a:cubicBezTo>
                  <a:cubicBezTo>
                    <a:pt x="288" y="186"/>
                    <a:pt x="281" y="214"/>
                    <a:pt x="269" y="238"/>
                  </a:cubicBezTo>
                  <a:cubicBezTo>
                    <a:pt x="257" y="262"/>
                    <a:pt x="239" y="280"/>
                    <a:pt x="217" y="293"/>
                  </a:cubicBezTo>
                  <a:cubicBezTo>
                    <a:pt x="194" y="305"/>
                    <a:pt x="170" y="311"/>
                    <a:pt x="144" y="311"/>
                  </a:cubicBezTo>
                  <a:cubicBezTo>
                    <a:pt x="115" y="311"/>
                    <a:pt x="90" y="304"/>
                    <a:pt x="68" y="290"/>
                  </a:cubicBezTo>
                  <a:cubicBezTo>
                    <a:pt x="45" y="276"/>
                    <a:pt x="29" y="258"/>
                    <a:pt x="17" y="234"/>
                  </a:cubicBezTo>
                  <a:cubicBezTo>
                    <a:pt x="5" y="211"/>
                    <a:pt x="0" y="186"/>
                    <a:pt x="0" y="159"/>
                  </a:cubicBezTo>
                  <a:close/>
                  <a:moveTo>
                    <a:pt x="41" y="160"/>
                  </a:moveTo>
                  <a:cubicBezTo>
                    <a:pt x="41" y="196"/>
                    <a:pt x="51" y="225"/>
                    <a:pt x="70" y="246"/>
                  </a:cubicBezTo>
                  <a:cubicBezTo>
                    <a:pt x="90" y="266"/>
                    <a:pt x="114" y="277"/>
                    <a:pt x="144" y="277"/>
                  </a:cubicBezTo>
                  <a:cubicBezTo>
                    <a:pt x="173" y="277"/>
                    <a:pt x="198" y="266"/>
                    <a:pt x="217" y="245"/>
                  </a:cubicBezTo>
                  <a:cubicBezTo>
                    <a:pt x="237" y="224"/>
                    <a:pt x="246" y="194"/>
                    <a:pt x="246" y="156"/>
                  </a:cubicBezTo>
                  <a:cubicBezTo>
                    <a:pt x="246" y="131"/>
                    <a:pt x="242" y="110"/>
                    <a:pt x="234" y="91"/>
                  </a:cubicBezTo>
                  <a:cubicBezTo>
                    <a:pt x="225" y="73"/>
                    <a:pt x="213" y="59"/>
                    <a:pt x="198" y="49"/>
                  </a:cubicBezTo>
                  <a:cubicBezTo>
                    <a:pt x="182" y="39"/>
                    <a:pt x="164" y="34"/>
                    <a:pt x="144" y="34"/>
                  </a:cubicBezTo>
                  <a:cubicBezTo>
                    <a:pt x="116" y="34"/>
                    <a:pt x="92" y="43"/>
                    <a:pt x="71" y="63"/>
                  </a:cubicBezTo>
                  <a:cubicBezTo>
                    <a:pt x="51" y="82"/>
                    <a:pt x="41" y="115"/>
                    <a:pt x="41" y="160"/>
                  </a:cubicBez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grpSp>
      <p:sp>
        <p:nvSpPr>
          <p:cNvPr id="216" name="Freeform 326">
            <a:extLst>
              <a:ext uri="{FF2B5EF4-FFF2-40B4-BE49-F238E27FC236}">
                <a16:creationId xmlns:a16="http://schemas.microsoft.com/office/drawing/2014/main" id="{B1B5EEC0-527C-B931-32A3-B0453B7751C9}"/>
              </a:ext>
            </a:extLst>
          </p:cNvPr>
          <p:cNvSpPr>
            <a:spLocks/>
          </p:cNvSpPr>
          <p:nvPr/>
        </p:nvSpPr>
        <p:spPr bwMode="auto">
          <a:xfrm>
            <a:off x="9125945" y="2176188"/>
            <a:ext cx="46098" cy="124112"/>
          </a:xfrm>
          <a:custGeom>
            <a:avLst/>
            <a:gdLst>
              <a:gd name="T0" fmla="*/ 29 w 167"/>
              <a:gd name="T1" fmla="*/ 0 h 408"/>
              <a:gd name="T2" fmla="*/ 29 w 167"/>
              <a:gd name="T3" fmla="*/ 0 h 408"/>
              <a:gd name="T4" fmla="*/ 167 w 167"/>
              <a:gd name="T5" fmla="*/ 398 h 408"/>
              <a:gd name="T6" fmla="*/ 138 w 167"/>
              <a:gd name="T7" fmla="*/ 408 h 408"/>
              <a:gd name="T8" fmla="*/ 0 w 167"/>
              <a:gd name="T9" fmla="*/ 10 h 408"/>
              <a:gd name="T10" fmla="*/ 29 w 167"/>
              <a:gd name="T11" fmla="*/ 0 h 408"/>
            </a:gdLst>
            <a:ahLst/>
            <a:cxnLst>
              <a:cxn ang="0">
                <a:pos x="T0" y="T1"/>
              </a:cxn>
              <a:cxn ang="0">
                <a:pos x="T2" y="T3"/>
              </a:cxn>
              <a:cxn ang="0">
                <a:pos x="T4" y="T5"/>
              </a:cxn>
              <a:cxn ang="0">
                <a:pos x="T6" y="T7"/>
              </a:cxn>
              <a:cxn ang="0">
                <a:pos x="T8" y="T9"/>
              </a:cxn>
              <a:cxn ang="0">
                <a:pos x="T10" y="T11"/>
              </a:cxn>
            </a:cxnLst>
            <a:rect l="0" t="0" r="r" b="b"/>
            <a:pathLst>
              <a:path w="167" h="408">
                <a:moveTo>
                  <a:pt x="29" y="0"/>
                </a:moveTo>
                <a:lnTo>
                  <a:pt x="29" y="0"/>
                </a:lnTo>
                <a:lnTo>
                  <a:pt x="167" y="398"/>
                </a:lnTo>
                <a:lnTo>
                  <a:pt x="138" y="408"/>
                </a:lnTo>
                <a:lnTo>
                  <a:pt x="0" y="10"/>
                </a:lnTo>
                <a:lnTo>
                  <a:pt x="29"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17" name="Freeform 327">
            <a:extLst>
              <a:ext uri="{FF2B5EF4-FFF2-40B4-BE49-F238E27FC236}">
                <a16:creationId xmlns:a16="http://schemas.microsoft.com/office/drawing/2014/main" id="{4BDD553D-212A-D9D8-2A3F-9D6FAC138E0C}"/>
              </a:ext>
            </a:extLst>
          </p:cNvPr>
          <p:cNvSpPr>
            <a:spLocks/>
          </p:cNvSpPr>
          <p:nvPr/>
        </p:nvSpPr>
        <p:spPr bwMode="auto">
          <a:xfrm>
            <a:off x="9165640" y="2160674"/>
            <a:ext cx="46098" cy="124112"/>
          </a:xfrm>
          <a:custGeom>
            <a:avLst/>
            <a:gdLst>
              <a:gd name="T0" fmla="*/ 28 w 166"/>
              <a:gd name="T1" fmla="*/ 0 h 406"/>
              <a:gd name="T2" fmla="*/ 28 w 166"/>
              <a:gd name="T3" fmla="*/ 0 h 406"/>
              <a:gd name="T4" fmla="*/ 166 w 166"/>
              <a:gd name="T5" fmla="*/ 396 h 406"/>
              <a:gd name="T6" fmla="*/ 138 w 166"/>
              <a:gd name="T7" fmla="*/ 406 h 406"/>
              <a:gd name="T8" fmla="*/ 0 w 166"/>
              <a:gd name="T9" fmla="*/ 10 h 406"/>
              <a:gd name="T10" fmla="*/ 28 w 166"/>
              <a:gd name="T11" fmla="*/ 0 h 406"/>
            </a:gdLst>
            <a:ahLst/>
            <a:cxnLst>
              <a:cxn ang="0">
                <a:pos x="T0" y="T1"/>
              </a:cxn>
              <a:cxn ang="0">
                <a:pos x="T2" y="T3"/>
              </a:cxn>
              <a:cxn ang="0">
                <a:pos x="T4" y="T5"/>
              </a:cxn>
              <a:cxn ang="0">
                <a:pos x="T6" y="T7"/>
              </a:cxn>
              <a:cxn ang="0">
                <a:pos x="T8" y="T9"/>
              </a:cxn>
              <a:cxn ang="0">
                <a:pos x="T10" y="T11"/>
              </a:cxn>
            </a:cxnLst>
            <a:rect l="0" t="0" r="r" b="b"/>
            <a:pathLst>
              <a:path w="166" h="406">
                <a:moveTo>
                  <a:pt x="28" y="0"/>
                </a:moveTo>
                <a:lnTo>
                  <a:pt x="28" y="0"/>
                </a:lnTo>
                <a:lnTo>
                  <a:pt x="166" y="396"/>
                </a:lnTo>
                <a:lnTo>
                  <a:pt x="138" y="406"/>
                </a:lnTo>
                <a:lnTo>
                  <a:pt x="0" y="10"/>
                </a:lnTo>
                <a:lnTo>
                  <a:pt x="28"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18" name="Freeform 328">
            <a:extLst>
              <a:ext uri="{FF2B5EF4-FFF2-40B4-BE49-F238E27FC236}">
                <a16:creationId xmlns:a16="http://schemas.microsoft.com/office/drawing/2014/main" id="{2D63A209-EF26-1493-1DFD-4437F9DFBA0A}"/>
              </a:ext>
            </a:extLst>
          </p:cNvPr>
          <p:cNvSpPr>
            <a:spLocks/>
          </p:cNvSpPr>
          <p:nvPr/>
        </p:nvSpPr>
        <p:spPr bwMode="auto">
          <a:xfrm>
            <a:off x="9074726" y="2274914"/>
            <a:ext cx="112683" cy="143857"/>
          </a:xfrm>
          <a:custGeom>
            <a:avLst/>
            <a:gdLst>
              <a:gd name="T0" fmla="*/ 405 w 405"/>
              <a:gd name="T1" fmla="*/ 19 h 471"/>
              <a:gd name="T2" fmla="*/ 405 w 405"/>
              <a:gd name="T3" fmla="*/ 19 h 471"/>
              <a:gd name="T4" fmla="*/ 23 w 405"/>
              <a:gd name="T5" fmla="*/ 471 h 471"/>
              <a:gd name="T6" fmla="*/ 0 w 405"/>
              <a:gd name="T7" fmla="*/ 451 h 471"/>
              <a:gd name="T8" fmla="*/ 383 w 405"/>
              <a:gd name="T9" fmla="*/ 0 h 471"/>
              <a:gd name="T10" fmla="*/ 405 w 405"/>
              <a:gd name="T11" fmla="*/ 19 h 471"/>
            </a:gdLst>
            <a:ahLst/>
            <a:cxnLst>
              <a:cxn ang="0">
                <a:pos x="T0" y="T1"/>
              </a:cxn>
              <a:cxn ang="0">
                <a:pos x="T2" y="T3"/>
              </a:cxn>
              <a:cxn ang="0">
                <a:pos x="T4" y="T5"/>
              </a:cxn>
              <a:cxn ang="0">
                <a:pos x="T6" y="T7"/>
              </a:cxn>
              <a:cxn ang="0">
                <a:pos x="T8" y="T9"/>
              </a:cxn>
              <a:cxn ang="0">
                <a:pos x="T10" y="T11"/>
              </a:cxn>
            </a:cxnLst>
            <a:rect l="0" t="0" r="r" b="b"/>
            <a:pathLst>
              <a:path w="405" h="471">
                <a:moveTo>
                  <a:pt x="405" y="19"/>
                </a:moveTo>
                <a:lnTo>
                  <a:pt x="405" y="19"/>
                </a:lnTo>
                <a:lnTo>
                  <a:pt x="23" y="471"/>
                </a:lnTo>
                <a:lnTo>
                  <a:pt x="0" y="451"/>
                </a:lnTo>
                <a:lnTo>
                  <a:pt x="383" y="0"/>
                </a:lnTo>
                <a:lnTo>
                  <a:pt x="405" y="19"/>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19" name="Freeform 329">
            <a:extLst>
              <a:ext uri="{FF2B5EF4-FFF2-40B4-BE49-F238E27FC236}">
                <a16:creationId xmlns:a16="http://schemas.microsoft.com/office/drawing/2014/main" id="{16A33F74-D8C0-E7B7-F00F-4B4363A43611}"/>
              </a:ext>
            </a:extLst>
          </p:cNvPr>
          <p:cNvSpPr>
            <a:spLocks/>
          </p:cNvSpPr>
          <p:nvPr/>
        </p:nvSpPr>
        <p:spPr bwMode="auto">
          <a:xfrm>
            <a:off x="9183567" y="2273503"/>
            <a:ext cx="115244" cy="32439"/>
          </a:xfrm>
          <a:custGeom>
            <a:avLst/>
            <a:gdLst>
              <a:gd name="T0" fmla="*/ 6 w 416"/>
              <a:gd name="T1" fmla="*/ 0 h 105"/>
              <a:gd name="T2" fmla="*/ 6 w 416"/>
              <a:gd name="T3" fmla="*/ 0 h 105"/>
              <a:gd name="T4" fmla="*/ 416 w 416"/>
              <a:gd name="T5" fmla="*/ 76 h 105"/>
              <a:gd name="T6" fmla="*/ 411 w 416"/>
              <a:gd name="T7" fmla="*/ 105 h 105"/>
              <a:gd name="T8" fmla="*/ 0 w 416"/>
              <a:gd name="T9" fmla="*/ 29 h 105"/>
              <a:gd name="T10" fmla="*/ 6 w 416"/>
              <a:gd name="T11" fmla="*/ 0 h 105"/>
            </a:gdLst>
            <a:ahLst/>
            <a:cxnLst>
              <a:cxn ang="0">
                <a:pos x="T0" y="T1"/>
              </a:cxn>
              <a:cxn ang="0">
                <a:pos x="T2" y="T3"/>
              </a:cxn>
              <a:cxn ang="0">
                <a:pos x="T4" y="T5"/>
              </a:cxn>
              <a:cxn ang="0">
                <a:pos x="T6" y="T7"/>
              </a:cxn>
              <a:cxn ang="0">
                <a:pos x="T8" y="T9"/>
              </a:cxn>
              <a:cxn ang="0">
                <a:pos x="T10" y="T11"/>
              </a:cxn>
            </a:cxnLst>
            <a:rect l="0" t="0" r="r" b="b"/>
            <a:pathLst>
              <a:path w="416" h="105">
                <a:moveTo>
                  <a:pt x="6" y="0"/>
                </a:moveTo>
                <a:lnTo>
                  <a:pt x="6" y="0"/>
                </a:lnTo>
                <a:lnTo>
                  <a:pt x="416" y="76"/>
                </a:lnTo>
                <a:lnTo>
                  <a:pt x="411" y="105"/>
                </a:lnTo>
                <a:lnTo>
                  <a:pt x="0" y="29"/>
                </a:lnTo>
                <a:lnTo>
                  <a:pt x="6"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20" name="Freeform 330">
            <a:extLst>
              <a:ext uri="{FF2B5EF4-FFF2-40B4-BE49-F238E27FC236}">
                <a16:creationId xmlns:a16="http://schemas.microsoft.com/office/drawing/2014/main" id="{A0357242-52E8-9FA2-C316-C78C3B182E2B}"/>
              </a:ext>
            </a:extLst>
          </p:cNvPr>
          <p:cNvSpPr>
            <a:spLocks/>
          </p:cNvSpPr>
          <p:nvPr/>
        </p:nvSpPr>
        <p:spPr bwMode="auto">
          <a:xfrm>
            <a:off x="8914664" y="2379281"/>
            <a:ext cx="163902" cy="40901"/>
          </a:xfrm>
          <a:custGeom>
            <a:avLst/>
            <a:gdLst>
              <a:gd name="T0" fmla="*/ 589 w 594"/>
              <a:gd name="T1" fmla="*/ 138 h 138"/>
              <a:gd name="T2" fmla="*/ 589 w 594"/>
              <a:gd name="T3" fmla="*/ 138 h 138"/>
              <a:gd name="T4" fmla="*/ 0 w 594"/>
              <a:gd name="T5" fmla="*/ 29 h 138"/>
              <a:gd name="T6" fmla="*/ 6 w 594"/>
              <a:gd name="T7" fmla="*/ 0 h 138"/>
              <a:gd name="T8" fmla="*/ 594 w 594"/>
              <a:gd name="T9" fmla="*/ 108 h 138"/>
              <a:gd name="T10" fmla="*/ 589 w 594"/>
              <a:gd name="T11" fmla="*/ 138 h 138"/>
            </a:gdLst>
            <a:ahLst/>
            <a:cxnLst>
              <a:cxn ang="0">
                <a:pos x="T0" y="T1"/>
              </a:cxn>
              <a:cxn ang="0">
                <a:pos x="T2" y="T3"/>
              </a:cxn>
              <a:cxn ang="0">
                <a:pos x="T4" y="T5"/>
              </a:cxn>
              <a:cxn ang="0">
                <a:pos x="T6" y="T7"/>
              </a:cxn>
              <a:cxn ang="0">
                <a:pos x="T8" y="T9"/>
              </a:cxn>
              <a:cxn ang="0">
                <a:pos x="T10" y="T11"/>
              </a:cxn>
            </a:cxnLst>
            <a:rect l="0" t="0" r="r" b="b"/>
            <a:pathLst>
              <a:path w="594" h="138">
                <a:moveTo>
                  <a:pt x="589" y="138"/>
                </a:moveTo>
                <a:lnTo>
                  <a:pt x="589" y="138"/>
                </a:lnTo>
                <a:lnTo>
                  <a:pt x="0" y="29"/>
                </a:lnTo>
                <a:lnTo>
                  <a:pt x="6" y="0"/>
                </a:lnTo>
                <a:lnTo>
                  <a:pt x="594" y="108"/>
                </a:lnTo>
                <a:lnTo>
                  <a:pt x="589" y="138"/>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21" name="Freeform 331">
            <a:extLst>
              <a:ext uri="{FF2B5EF4-FFF2-40B4-BE49-F238E27FC236}">
                <a16:creationId xmlns:a16="http://schemas.microsoft.com/office/drawing/2014/main" id="{5248E87C-9EE2-8433-5869-0ABD5A0E1E33}"/>
              </a:ext>
            </a:extLst>
          </p:cNvPr>
          <p:cNvSpPr>
            <a:spLocks/>
          </p:cNvSpPr>
          <p:nvPr/>
        </p:nvSpPr>
        <p:spPr bwMode="auto">
          <a:xfrm>
            <a:off x="9074726" y="2414540"/>
            <a:ext cx="62744" cy="174885"/>
          </a:xfrm>
          <a:custGeom>
            <a:avLst/>
            <a:gdLst>
              <a:gd name="T0" fmla="*/ 28 w 228"/>
              <a:gd name="T1" fmla="*/ 0 h 575"/>
              <a:gd name="T2" fmla="*/ 28 w 228"/>
              <a:gd name="T3" fmla="*/ 0 h 575"/>
              <a:gd name="T4" fmla="*/ 228 w 228"/>
              <a:gd name="T5" fmla="*/ 565 h 575"/>
              <a:gd name="T6" fmla="*/ 200 w 228"/>
              <a:gd name="T7" fmla="*/ 575 h 575"/>
              <a:gd name="T8" fmla="*/ 0 w 228"/>
              <a:gd name="T9" fmla="*/ 10 h 575"/>
              <a:gd name="T10" fmla="*/ 28 w 228"/>
              <a:gd name="T11" fmla="*/ 0 h 575"/>
            </a:gdLst>
            <a:ahLst/>
            <a:cxnLst>
              <a:cxn ang="0">
                <a:pos x="T0" y="T1"/>
              </a:cxn>
              <a:cxn ang="0">
                <a:pos x="T2" y="T3"/>
              </a:cxn>
              <a:cxn ang="0">
                <a:pos x="T4" y="T5"/>
              </a:cxn>
              <a:cxn ang="0">
                <a:pos x="T6" y="T7"/>
              </a:cxn>
              <a:cxn ang="0">
                <a:pos x="T8" y="T9"/>
              </a:cxn>
              <a:cxn ang="0">
                <a:pos x="T10" y="T11"/>
              </a:cxn>
            </a:cxnLst>
            <a:rect l="0" t="0" r="r" b="b"/>
            <a:pathLst>
              <a:path w="228" h="575">
                <a:moveTo>
                  <a:pt x="28" y="0"/>
                </a:moveTo>
                <a:lnTo>
                  <a:pt x="28" y="0"/>
                </a:lnTo>
                <a:lnTo>
                  <a:pt x="228" y="565"/>
                </a:lnTo>
                <a:lnTo>
                  <a:pt x="200" y="575"/>
                </a:lnTo>
                <a:lnTo>
                  <a:pt x="0" y="10"/>
                </a:lnTo>
                <a:lnTo>
                  <a:pt x="28"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22" name="Freeform 332">
            <a:extLst>
              <a:ext uri="{FF2B5EF4-FFF2-40B4-BE49-F238E27FC236}">
                <a16:creationId xmlns:a16="http://schemas.microsoft.com/office/drawing/2014/main" id="{A50EBEEB-51BF-F8CD-FB1E-91D62F583C59}"/>
              </a:ext>
            </a:extLst>
          </p:cNvPr>
          <p:cNvSpPr>
            <a:spLocks/>
          </p:cNvSpPr>
          <p:nvPr/>
        </p:nvSpPr>
        <p:spPr bwMode="auto">
          <a:xfrm>
            <a:off x="9043994" y="2454030"/>
            <a:ext cx="46098" cy="126933"/>
          </a:xfrm>
          <a:custGeom>
            <a:avLst/>
            <a:gdLst>
              <a:gd name="T0" fmla="*/ 28 w 170"/>
              <a:gd name="T1" fmla="*/ 0 h 413"/>
              <a:gd name="T2" fmla="*/ 28 w 170"/>
              <a:gd name="T3" fmla="*/ 0 h 413"/>
              <a:gd name="T4" fmla="*/ 170 w 170"/>
              <a:gd name="T5" fmla="*/ 403 h 413"/>
              <a:gd name="T6" fmla="*/ 142 w 170"/>
              <a:gd name="T7" fmla="*/ 413 h 413"/>
              <a:gd name="T8" fmla="*/ 0 w 170"/>
              <a:gd name="T9" fmla="*/ 10 h 413"/>
              <a:gd name="T10" fmla="*/ 28 w 170"/>
              <a:gd name="T11" fmla="*/ 0 h 413"/>
            </a:gdLst>
            <a:ahLst/>
            <a:cxnLst>
              <a:cxn ang="0">
                <a:pos x="T0" y="T1"/>
              </a:cxn>
              <a:cxn ang="0">
                <a:pos x="T2" y="T3"/>
              </a:cxn>
              <a:cxn ang="0">
                <a:pos x="T4" y="T5"/>
              </a:cxn>
              <a:cxn ang="0">
                <a:pos x="T6" y="T7"/>
              </a:cxn>
              <a:cxn ang="0">
                <a:pos x="T8" y="T9"/>
              </a:cxn>
              <a:cxn ang="0">
                <a:pos x="T10" y="T11"/>
              </a:cxn>
            </a:cxnLst>
            <a:rect l="0" t="0" r="r" b="b"/>
            <a:pathLst>
              <a:path w="170" h="413">
                <a:moveTo>
                  <a:pt x="28" y="0"/>
                </a:moveTo>
                <a:lnTo>
                  <a:pt x="28" y="0"/>
                </a:lnTo>
                <a:lnTo>
                  <a:pt x="170" y="403"/>
                </a:lnTo>
                <a:lnTo>
                  <a:pt x="142" y="413"/>
                </a:lnTo>
                <a:lnTo>
                  <a:pt x="0" y="10"/>
                </a:lnTo>
                <a:lnTo>
                  <a:pt x="28"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23" name="Freeform 333">
            <a:extLst>
              <a:ext uri="{FF2B5EF4-FFF2-40B4-BE49-F238E27FC236}">
                <a16:creationId xmlns:a16="http://schemas.microsoft.com/office/drawing/2014/main" id="{B077311C-8A41-083E-A978-3E85C54DF594}"/>
              </a:ext>
            </a:extLst>
          </p:cNvPr>
          <p:cNvSpPr>
            <a:spLocks/>
          </p:cNvSpPr>
          <p:nvPr/>
        </p:nvSpPr>
        <p:spPr bwMode="auto">
          <a:xfrm>
            <a:off x="9362835" y="2372229"/>
            <a:ext cx="42256" cy="111419"/>
          </a:xfrm>
          <a:custGeom>
            <a:avLst/>
            <a:gdLst>
              <a:gd name="T0" fmla="*/ 28 w 153"/>
              <a:gd name="T1" fmla="*/ 0 h 368"/>
              <a:gd name="T2" fmla="*/ 28 w 153"/>
              <a:gd name="T3" fmla="*/ 0 h 368"/>
              <a:gd name="T4" fmla="*/ 153 w 153"/>
              <a:gd name="T5" fmla="*/ 358 h 368"/>
              <a:gd name="T6" fmla="*/ 124 w 153"/>
              <a:gd name="T7" fmla="*/ 368 h 368"/>
              <a:gd name="T8" fmla="*/ 0 w 153"/>
              <a:gd name="T9" fmla="*/ 10 h 368"/>
              <a:gd name="T10" fmla="*/ 28 w 153"/>
              <a:gd name="T11" fmla="*/ 0 h 368"/>
            </a:gdLst>
            <a:ahLst/>
            <a:cxnLst>
              <a:cxn ang="0">
                <a:pos x="T0" y="T1"/>
              </a:cxn>
              <a:cxn ang="0">
                <a:pos x="T2" y="T3"/>
              </a:cxn>
              <a:cxn ang="0">
                <a:pos x="T4" y="T5"/>
              </a:cxn>
              <a:cxn ang="0">
                <a:pos x="T6" y="T7"/>
              </a:cxn>
              <a:cxn ang="0">
                <a:pos x="T8" y="T9"/>
              </a:cxn>
              <a:cxn ang="0">
                <a:pos x="T10" y="T11"/>
              </a:cxn>
            </a:cxnLst>
            <a:rect l="0" t="0" r="r" b="b"/>
            <a:pathLst>
              <a:path w="153" h="368">
                <a:moveTo>
                  <a:pt x="28" y="0"/>
                </a:moveTo>
                <a:lnTo>
                  <a:pt x="28" y="0"/>
                </a:lnTo>
                <a:lnTo>
                  <a:pt x="153" y="358"/>
                </a:lnTo>
                <a:lnTo>
                  <a:pt x="124" y="368"/>
                </a:lnTo>
                <a:lnTo>
                  <a:pt x="0" y="10"/>
                </a:lnTo>
                <a:lnTo>
                  <a:pt x="28"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24" name="Freeform 334">
            <a:extLst>
              <a:ext uri="{FF2B5EF4-FFF2-40B4-BE49-F238E27FC236}">
                <a16:creationId xmlns:a16="http://schemas.microsoft.com/office/drawing/2014/main" id="{39F4DF58-BD21-9D9F-7CB9-63225D3637C2}"/>
              </a:ext>
            </a:extLst>
          </p:cNvPr>
          <p:cNvSpPr>
            <a:spLocks noEditPoints="1"/>
          </p:cNvSpPr>
          <p:nvPr/>
        </p:nvSpPr>
        <p:spPr bwMode="auto">
          <a:xfrm>
            <a:off x="9378201" y="2176188"/>
            <a:ext cx="74268" cy="88854"/>
          </a:xfrm>
          <a:custGeom>
            <a:avLst/>
            <a:gdLst>
              <a:gd name="T0" fmla="*/ 234 w 267"/>
              <a:gd name="T1" fmla="*/ 0 h 288"/>
              <a:gd name="T2" fmla="*/ 205 w 267"/>
              <a:gd name="T3" fmla="*/ 22 h 288"/>
              <a:gd name="T4" fmla="*/ 205 w 267"/>
              <a:gd name="T5" fmla="*/ 22 h 288"/>
              <a:gd name="T6" fmla="*/ 249 w 267"/>
              <a:gd name="T7" fmla="*/ 60 h 288"/>
              <a:gd name="T8" fmla="*/ 267 w 267"/>
              <a:gd name="T9" fmla="*/ 28 h 288"/>
              <a:gd name="T10" fmla="*/ 234 w 267"/>
              <a:gd name="T11" fmla="*/ 0 h 288"/>
              <a:gd name="T12" fmla="*/ 132 w 267"/>
              <a:gd name="T13" fmla="*/ 79 h 288"/>
              <a:gd name="T14" fmla="*/ 103 w 267"/>
              <a:gd name="T15" fmla="*/ 101 h 288"/>
              <a:gd name="T16" fmla="*/ 189 w 267"/>
              <a:gd name="T17" fmla="*/ 174 h 288"/>
              <a:gd name="T18" fmla="*/ 189 w 267"/>
              <a:gd name="T19" fmla="*/ 174 h 288"/>
              <a:gd name="T20" fmla="*/ 206 w 267"/>
              <a:gd name="T21" fmla="*/ 141 h 288"/>
              <a:gd name="T22" fmla="*/ 206 w 267"/>
              <a:gd name="T23" fmla="*/ 141 h 288"/>
              <a:gd name="T24" fmla="*/ 132 w 267"/>
              <a:gd name="T25" fmla="*/ 79 h 288"/>
              <a:gd name="T26" fmla="*/ 30 w 267"/>
              <a:gd name="T27" fmla="*/ 157 h 288"/>
              <a:gd name="T28" fmla="*/ 0 w 267"/>
              <a:gd name="T29" fmla="*/ 180 h 288"/>
              <a:gd name="T30" fmla="*/ 128 w 267"/>
              <a:gd name="T31" fmla="*/ 288 h 288"/>
              <a:gd name="T32" fmla="*/ 128 w 267"/>
              <a:gd name="T33" fmla="*/ 288 h 288"/>
              <a:gd name="T34" fmla="*/ 145 w 267"/>
              <a:gd name="T35" fmla="*/ 255 h 288"/>
              <a:gd name="T36" fmla="*/ 145 w 267"/>
              <a:gd name="T37" fmla="*/ 255 h 288"/>
              <a:gd name="T38" fmla="*/ 30 w 267"/>
              <a:gd name="T39" fmla="*/ 15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288">
                <a:moveTo>
                  <a:pt x="234" y="0"/>
                </a:moveTo>
                <a:lnTo>
                  <a:pt x="205" y="22"/>
                </a:lnTo>
                <a:lnTo>
                  <a:pt x="205" y="22"/>
                </a:lnTo>
                <a:lnTo>
                  <a:pt x="249" y="60"/>
                </a:lnTo>
                <a:lnTo>
                  <a:pt x="267" y="28"/>
                </a:lnTo>
                <a:lnTo>
                  <a:pt x="234" y="0"/>
                </a:lnTo>
                <a:close/>
                <a:moveTo>
                  <a:pt x="132" y="79"/>
                </a:moveTo>
                <a:lnTo>
                  <a:pt x="103" y="101"/>
                </a:lnTo>
                <a:lnTo>
                  <a:pt x="189" y="174"/>
                </a:lnTo>
                <a:lnTo>
                  <a:pt x="189" y="174"/>
                </a:lnTo>
                <a:lnTo>
                  <a:pt x="206" y="141"/>
                </a:lnTo>
                <a:lnTo>
                  <a:pt x="206" y="141"/>
                </a:lnTo>
                <a:lnTo>
                  <a:pt x="132" y="79"/>
                </a:lnTo>
                <a:close/>
                <a:moveTo>
                  <a:pt x="30" y="157"/>
                </a:moveTo>
                <a:lnTo>
                  <a:pt x="0" y="180"/>
                </a:lnTo>
                <a:lnTo>
                  <a:pt x="128" y="288"/>
                </a:lnTo>
                <a:lnTo>
                  <a:pt x="128" y="288"/>
                </a:lnTo>
                <a:lnTo>
                  <a:pt x="145" y="255"/>
                </a:lnTo>
                <a:lnTo>
                  <a:pt x="145" y="255"/>
                </a:lnTo>
                <a:lnTo>
                  <a:pt x="30" y="157"/>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25" name="Freeform 335">
            <a:extLst>
              <a:ext uri="{FF2B5EF4-FFF2-40B4-BE49-F238E27FC236}">
                <a16:creationId xmlns:a16="http://schemas.microsoft.com/office/drawing/2014/main" id="{48D74CB4-C46E-42A6-6A36-9D53B82AE078}"/>
              </a:ext>
            </a:extLst>
          </p:cNvPr>
          <p:cNvSpPr>
            <a:spLocks/>
          </p:cNvSpPr>
          <p:nvPr/>
        </p:nvSpPr>
        <p:spPr bwMode="auto">
          <a:xfrm>
            <a:off x="8807104" y="2380691"/>
            <a:ext cx="111403" cy="145268"/>
          </a:xfrm>
          <a:custGeom>
            <a:avLst/>
            <a:gdLst>
              <a:gd name="T0" fmla="*/ 0 w 406"/>
              <a:gd name="T1" fmla="*/ 457 h 476"/>
              <a:gd name="T2" fmla="*/ 0 w 406"/>
              <a:gd name="T3" fmla="*/ 457 h 476"/>
              <a:gd name="T4" fmla="*/ 383 w 406"/>
              <a:gd name="T5" fmla="*/ 0 h 476"/>
              <a:gd name="T6" fmla="*/ 406 w 406"/>
              <a:gd name="T7" fmla="*/ 19 h 476"/>
              <a:gd name="T8" fmla="*/ 23 w 406"/>
              <a:gd name="T9" fmla="*/ 476 h 476"/>
              <a:gd name="T10" fmla="*/ 0 w 406"/>
              <a:gd name="T11" fmla="*/ 457 h 476"/>
            </a:gdLst>
            <a:ahLst/>
            <a:cxnLst>
              <a:cxn ang="0">
                <a:pos x="T0" y="T1"/>
              </a:cxn>
              <a:cxn ang="0">
                <a:pos x="T2" y="T3"/>
              </a:cxn>
              <a:cxn ang="0">
                <a:pos x="T4" y="T5"/>
              </a:cxn>
              <a:cxn ang="0">
                <a:pos x="T6" y="T7"/>
              </a:cxn>
              <a:cxn ang="0">
                <a:pos x="T8" y="T9"/>
              </a:cxn>
              <a:cxn ang="0">
                <a:pos x="T10" y="T11"/>
              </a:cxn>
            </a:cxnLst>
            <a:rect l="0" t="0" r="r" b="b"/>
            <a:pathLst>
              <a:path w="406" h="476">
                <a:moveTo>
                  <a:pt x="0" y="457"/>
                </a:moveTo>
                <a:lnTo>
                  <a:pt x="0" y="457"/>
                </a:lnTo>
                <a:lnTo>
                  <a:pt x="383" y="0"/>
                </a:lnTo>
                <a:lnTo>
                  <a:pt x="406" y="19"/>
                </a:lnTo>
                <a:lnTo>
                  <a:pt x="23" y="476"/>
                </a:lnTo>
                <a:lnTo>
                  <a:pt x="0" y="457"/>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26" name="Freeform 336">
            <a:extLst>
              <a:ext uri="{FF2B5EF4-FFF2-40B4-BE49-F238E27FC236}">
                <a16:creationId xmlns:a16="http://schemas.microsoft.com/office/drawing/2014/main" id="{F117B0A5-AECD-03CF-3D72-77D9FDE2E95D}"/>
              </a:ext>
            </a:extLst>
          </p:cNvPr>
          <p:cNvSpPr>
            <a:spLocks/>
          </p:cNvSpPr>
          <p:nvPr/>
        </p:nvSpPr>
        <p:spPr bwMode="auto">
          <a:xfrm>
            <a:off x="8854482" y="2430054"/>
            <a:ext cx="80671" cy="104367"/>
          </a:xfrm>
          <a:custGeom>
            <a:avLst/>
            <a:gdLst>
              <a:gd name="T0" fmla="*/ 0 w 294"/>
              <a:gd name="T1" fmla="*/ 324 h 344"/>
              <a:gd name="T2" fmla="*/ 0 w 294"/>
              <a:gd name="T3" fmla="*/ 324 h 344"/>
              <a:gd name="T4" fmla="*/ 271 w 294"/>
              <a:gd name="T5" fmla="*/ 0 h 344"/>
              <a:gd name="T6" fmla="*/ 294 w 294"/>
              <a:gd name="T7" fmla="*/ 20 h 344"/>
              <a:gd name="T8" fmla="*/ 23 w 294"/>
              <a:gd name="T9" fmla="*/ 344 h 344"/>
              <a:gd name="T10" fmla="*/ 0 w 294"/>
              <a:gd name="T11" fmla="*/ 324 h 344"/>
            </a:gdLst>
            <a:ahLst/>
            <a:cxnLst>
              <a:cxn ang="0">
                <a:pos x="T0" y="T1"/>
              </a:cxn>
              <a:cxn ang="0">
                <a:pos x="T2" y="T3"/>
              </a:cxn>
              <a:cxn ang="0">
                <a:pos x="T4" y="T5"/>
              </a:cxn>
              <a:cxn ang="0">
                <a:pos x="T6" y="T7"/>
              </a:cxn>
              <a:cxn ang="0">
                <a:pos x="T8" y="T9"/>
              </a:cxn>
              <a:cxn ang="0">
                <a:pos x="T10" y="T11"/>
              </a:cxn>
            </a:cxnLst>
            <a:rect l="0" t="0" r="r" b="b"/>
            <a:pathLst>
              <a:path w="294" h="344">
                <a:moveTo>
                  <a:pt x="0" y="324"/>
                </a:moveTo>
                <a:lnTo>
                  <a:pt x="0" y="324"/>
                </a:lnTo>
                <a:lnTo>
                  <a:pt x="271" y="0"/>
                </a:lnTo>
                <a:lnTo>
                  <a:pt x="294" y="20"/>
                </a:lnTo>
                <a:lnTo>
                  <a:pt x="23" y="344"/>
                </a:lnTo>
                <a:lnTo>
                  <a:pt x="0" y="324"/>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27" name="Freeform 337">
            <a:extLst>
              <a:ext uri="{FF2B5EF4-FFF2-40B4-BE49-F238E27FC236}">
                <a16:creationId xmlns:a16="http://schemas.microsoft.com/office/drawing/2014/main" id="{D5F67165-34E4-D787-4444-4BE9D29438A5}"/>
              </a:ext>
            </a:extLst>
          </p:cNvPr>
          <p:cNvSpPr>
            <a:spLocks/>
          </p:cNvSpPr>
          <p:nvPr/>
        </p:nvSpPr>
        <p:spPr bwMode="auto">
          <a:xfrm>
            <a:off x="9024786" y="2585195"/>
            <a:ext cx="112683" cy="143857"/>
          </a:xfrm>
          <a:custGeom>
            <a:avLst/>
            <a:gdLst>
              <a:gd name="T0" fmla="*/ 406 w 406"/>
              <a:gd name="T1" fmla="*/ 19 h 470"/>
              <a:gd name="T2" fmla="*/ 406 w 406"/>
              <a:gd name="T3" fmla="*/ 19 h 470"/>
              <a:gd name="T4" fmla="*/ 23 w 406"/>
              <a:gd name="T5" fmla="*/ 470 h 470"/>
              <a:gd name="T6" fmla="*/ 0 w 406"/>
              <a:gd name="T7" fmla="*/ 451 h 470"/>
              <a:gd name="T8" fmla="*/ 383 w 406"/>
              <a:gd name="T9" fmla="*/ 0 h 470"/>
              <a:gd name="T10" fmla="*/ 406 w 406"/>
              <a:gd name="T11" fmla="*/ 19 h 470"/>
            </a:gdLst>
            <a:ahLst/>
            <a:cxnLst>
              <a:cxn ang="0">
                <a:pos x="T0" y="T1"/>
              </a:cxn>
              <a:cxn ang="0">
                <a:pos x="T2" y="T3"/>
              </a:cxn>
              <a:cxn ang="0">
                <a:pos x="T4" y="T5"/>
              </a:cxn>
              <a:cxn ang="0">
                <a:pos x="T6" y="T7"/>
              </a:cxn>
              <a:cxn ang="0">
                <a:pos x="T8" y="T9"/>
              </a:cxn>
              <a:cxn ang="0">
                <a:pos x="T10" y="T11"/>
              </a:cxn>
            </a:cxnLst>
            <a:rect l="0" t="0" r="r" b="b"/>
            <a:pathLst>
              <a:path w="406" h="470">
                <a:moveTo>
                  <a:pt x="406" y="19"/>
                </a:moveTo>
                <a:lnTo>
                  <a:pt x="406" y="19"/>
                </a:lnTo>
                <a:lnTo>
                  <a:pt x="23" y="470"/>
                </a:lnTo>
                <a:lnTo>
                  <a:pt x="0" y="451"/>
                </a:lnTo>
                <a:lnTo>
                  <a:pt x="383" y="0"/>
                </a:lnTo>
                <a:lnTo>
                  <a:pt x="406" y="19"/>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28" name="Freeform 338">
            <a:extLst>
              <a:ext uri="{FF2B5EF4-FFF2-40B4-BE49-F238E27FC236}">
                <a16:creationId xmlns:a16="http://schemas.microsoft.com/office/drawing/2014/main" id="{53831A51-C554-F0B3-9605-FAA00BDE9038}"/>
              </a:ext>
            </a:extLst>
          </p:cNvPr>
          <p:cNvSpPr>
            <a:spLocks/>
          </p:cNvSpPr>
          <p:nvPr/>
        </p:nvSpPr>
        <p:spPr bwMode="auto">
          <a:xfrm>
            <a:off x="9451189" y="2078872"/>
            <a:ext cx="147256" cy="98726"/>
          </a:xfrm>
          <a:custGeom>
            <a:avLst/>
            <a:gdLst>
              <a:gd name="T0" fmla="*/ 0 w 535"/>
              <a:gd name="T1" fmla="*/ 297 h 323"/>
              <a:gd name="T2" fmla="*/ 0 w 535"/>
              <a:gd name="T3" fmla="*/ 297 h 323"/>
              <a:gd name="T4" fmla="*/ 520 w 535"/>
              <a:gd name="T5" fmla="*/ 0 h 323"/>
              <a:gd name="T6" fmla="*/ 535 w 535"/>
              <a:gd name="T7" fmla="*/ 26 h 323"/>
              <a:gd name="T8" fmla="*/ 15 w 535"/>
              <a:gd name="T9" fmla="*/ 323 h 323"/>
              <a:gd name="T10" fmla="*/ 0 w 535"/>
              <a:gd name="T11" fmla="*/ 297 h 323"/>
            </a:gdLst>
            <a:ahLst/>
            <a:cxnLst>
              <a:cxn ang="0">
                <a:pos x="T0" y="T1"/>
              </a:cxn>
              <a:cxn ang="0">
                <a:pos x="T2" y="T3"/>
              </a:cxn>
              <a:cxn ang="0">
                <a:pos x="T4" y="T5"/>
              </a:cxn>
              <a:cxn ang="0">
                <a:pos x="T6" y="T7"/>
              </a:cxn>
              <a:cxn ang="0">
                <a:pos x="T8" y="T9"/>
              </a:cxn>
              <a:cxn ang="0">
                <a:pos x="T10" y="T11"/>
              </a:cxn>
            </a:cxnLst>
            <a:rect l="0" t="0" r="r" b="b"/>
            <a:pathLst>
              <a:path w="535" h="323">
                <a:moveTo>
                  <a:pt x="0" y="297"/>
                </a:moveTo>
                <a:lnTo>
                  <a:pt x="0" y="297"/>
                </a:lnTo>
                <a:lnTo>
                  <a:pt x="520" y="0"/>
                </a:lnTo>
                <a:lnTo>
                  <a:pt x="535" y="26"/>
                </a:lnTo>
                <a:lnTo>
                  <a:pt x="15" y="323"/>
                </a:lnTo>
                <a:lnTo>
                  <a:pt x="0" y="297"/>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29" name="Freeform 339">
            <a:extLst>
              <a:ext uri="{FF2B5EF4-FFF2-40B4-BE49-F238E27FC236}">
                <a16:creationId xmlns:a16="http://schemas.microsoft.com/office/drawing/2014/main" id="{A3C397EB-1D2B-F602-98DF-E50F7BE3E7F2}"/>
              </a:ext>
            </a:extLst>
          </p:cNvPr>
          <p:cNvSpPr>
            <a:spLocks/>
          </p:cNvSpPr>
          <p:nvPr/>
        </p:nvSpPr>
        <p:spPr bwMode="auto">
          <a:xfrm>
            <a:off x="9309054" y="2077463"/>
            <a:ext cx="145975" cy="100136"/>
          </a:xfrm>
          <a:custGeom>
            <a:avLst/>
            <a:gdLst>
              <a:gd name="T0" fmla="*/ 514 w 530"/>
              <a:gd name="T1" fmla="*/ 329 h 329"/>
              <a:gd name="T2" fmla="*/ 514 w 530"/>
              <a:gd name="T3" fmla="*/ 329 h 329"/>
              <a:gd name="T4" fmla="*/ 0 w 530"/>
              <a:gd name="T5" fmla="*/ 26 h 329"/>
              <a:gd name="T6" fmla="*/ 16 w 530"/>
              <a:gd name="T7" fmla="*/ 0 h 329"/>
              <a:gd name="T8" fmla="*/ 530 w 530"/>
              <a:gd name="T9" fmla="*/ 303 h 329"/>
              <a:gd name="T10" fmla="*/ 514 w 530"/>
              <a:gd name="T11" fmla="*/ 329 h 329"/>
            </a:gdLst>
            <a:ahLst/>
            <a:cxnLst>
              <a:cxn ang="0">
                <a:pos x="T0" y="T1"/>
              </a:cxn>
              <a:cxn ang="0">
                <a:pos x="T2" y="T3"/>
              </a:cxn>
              <a:cxn ang="0">
                <a:pos x="T4" y="T5"/>
              </a:cxn>
              <a:cxn ang="0">
                <a:pos x="T6" y="T7"/>
              </a:cxn>
              <a:cxn ang="0">
                <a:pos x="T8" y="T9"/>
              </a:cxn>
              <a:cxn ang="0">
                <a:pos x="T10" y="T11"/>
              </a:cxn>
            </a:cxnLst>
            <a:rect l="0" t="0" r="r" b="b"/>
            <a:pathLst>
              <a:path w="530" h="329">
                <a:moveTo>
                  <a:pt x="514" y="329"/>
                </a:moveTo>
                <a:lnTo>
                  <a:pt x="514" y="329"/>
                </a:lnTo>
                <a:lnTo>
                  <a:pt x="0" y="26"/>
                </a:lnTo>
                <a:lnTo>
                  <a:pt x="16" y="0"/>
                </a:lnTo>
                <a:lnTo>
                  <a:pt x="530" y="303"/>
                </a:lnTo>
                <a:lnTo>
                  <a:pt x="514" y="329"/>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30" name="Freeform 340">
            <a:extLst>
              <a:ext uri="{FF2B5EF4-FFF2-40B4-BE49-F238E27FC236}">
                <a16:creationId xmlns:a16="http://schemas.microsoft.com/office/drawing/2014/main" id="{BB2B778A-F638-DECE-1E1C-0E6250D57B9C}"/>
              </a:ext>
            </a:extLst>
          </p:cNvPr>
          <p:cNvSpPr>
            <a:spLocks/>
          </p:cNvSpPr>
          <p:nvPr/>
        </p:nvSpPr>
        <p:spPr bwMode="auto">
          <a:xfrm>
            <a:off x="8805824" y="2520318"/>
            <a:ext cx="62744" cy="176296"/>
          </a:xfrm>
          <a:custGeom>
            <a:avLst/>
            <a:gdLst>
              <a:gd name="T0" fmla="*/ 200 w 228"/>
              <a:gd name="T1" fmla="*/ 576 h 576"/>
              <a:gd name="T2" fmla="*/ 200 w 228"/>
              <a:gd name="T3" fmla="*/ 576 h 576"/>
              <a:gd name="T4" fmla="*/ 0 w 228"/>
              <a:gd name="T5" fmla="*/ 10 h 576"/>
              <a:gd name="T6" fmla="*/ 29 w 228"/>
              <a:gd name="T7" fmla="*/ 0 h 576"/>
              <a:gd name="T8" fmla="*/ 228 w 228"/>
              <a:gd name="T9" fmla="*/ 566 h 576"/>
              <a:gd name="T10" fmla="*/ 200 w 228"/>
              <a:gd name="T11" fmla="*/ 576 h 576"/>
            </a:gdLst>
            <a:ahLst/>
            <a:cxnLst>
              <a:cxn ang="0">
                <a:pos x="T0" y="T1"/>
              </a:cxn>
              <a:cxn ang="0">
                <a:pos x="T2" y="T3"/>
              </a:cxn>
              <a:cxn ang="0">
                <a:pos x="T4" y="T5"/>
              </a:cxn>
              <a:cxn ang="0">
                <a:pos x="T6" y="T7"/>
              </a:cxn>
              <a:cxn ang="0">
                <a:pos x="T8" y="T9"/>
              </a:cxn>
              <a:cxn ang="0">
                <a:pos x="T10" y="T11"/>
              </a:cxn>
            </a:cxnLst>
            <a:rect l="0" t="0" r="r" b="b"/>
            <a:pathLst>
              <a:path w="228" h="576">
                <a:moveTo>
                  <a:pt x="200" y="576"/>
                </a:moveTo>
                <a:lnTo>
                  <a:pt x="200" y="576"/>
                </a:lnTo>
                <a:lnTo>
                  <a:pt x="0" y="10"/>
                </a:lnTo>
                <a:lnTo>
                  <a:pt x="29" y="0"/>
                </a:lnTo>
                <a:lnTo>
                  <a:pt x="228" y="566"/>
                </a:lnTo>
                <a:lnTo>
                  <a:pt x="200" y="576"/>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31" name="Freeform 341">
            <a:extLst>
              <a:ext uri="{FF2B5EF4-FFF2-40B4-BE49-F238E27FC236}">
                <a16:creationId xmlns:a16="http://schemas.microsoft.com/office/drawing/2014/main" id="{E569BD28-CFCC-E9C0-8E7B-4D6FA105A91C}"/>
              </a:ext>
            </a:extLst>
          </p:cNvPr>
          <p:cNvSpPr>
            <a:spLocks/>
          </p:cNvSpPr>
          <p:nvPr/>
        </p:nvSpPr>
        <p:spPr bwMode="auto">
          <a:xfrm>
            <a:off x="8864726" y="2690972"/>
            <a:ext cx="163902" cy="39490"/>
          </a:xfrm>
          <a:custGeom>
            <a:avLst/>
            <a:gdLst>
              <a:gd name="T0" fmla="*/ 588 w 593"/>
              <a:gd name="T1" fmla="*/ 132 h 132"/>
              <a:gd name="T2" fmla="*/ 588 w 593"/>
              <a:gd name="T3" fmla="*/ 132 h 132"/>
              <a:gd name="T4" fmla="*/ 0 w 593"/>
              <a:gd name="T5" fmla="*/ 29 h 132"/>
              <a:gd name="T6" fmla="*/ 5 w 593"/>
              <a:gd name="T7" fmla="*/ 0 h 132"/>
              <a:gd name="T8" fmla="*/ 593 w 593"/>
              <a:gd name="T9" fmla="*/ 103 h 132"/>
              <a:gd name="T10" fmla="*/ 588 w 593"/>
              <a:gd name="T11" fmla="*/ 132 h 132"/>
            </a:gdLst>
            <a:ahLst/>
            <a:cxnLst>
              <a:cxn ang="0">
                <a:pos x="T0" y="T1"/>
              </a:cxn>
              <a:cxn ang="0">
                <a:pos x="T2" y="T3"/>
              </a:cxn>
              <a:cxn ang="0">
                <a:pos x="T4" y="T5"/>
              </a:cxn>
              <a:cxn ang="0">
                <a:pos x="T6" y="T7"/>
              </a:cxn>
              <a:cxn ang="0">
                <a:pos x="T8" y="T9"/>
              </a:cxn>
              <a:cxn ang="0">
                <a:pos x="T10" y="T11"/>
              </a:cxn>
            </a:cxnLst>
            <a:rect l="0" t="0" r="r" b="b"/>
            <a:pathLst>
              <a:path w="593" h="132">
                <a:moveTo>
                  <a:pt x="588" y="132"/>
                </a:moveTo>
                <a:lnTo>
                  <a:pt x="588" y="132"/>
                </a:lnTo>
                <a:lnTo>
                  <a:pt x="0" y="29"/>
                </a:lnTo>
                <a:lnTo>
                  <a:pt x="5" y="0"/>
                </a:lnTo>
                <a:lnTo>
                  <a:pt x="593" y="103"/>
                </a:lnTo>
                <a:lnTo>
                  <a:pt x="588" y="132"/>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32" name="Freeform 342">
            <a:extLst>
              <a:ext uri="{FF2B5EF4-FFF2-40B4-BE49-F238E27FC236}">
                <a16:creationId xmlns:a16="http://schemas.microsoft.com/office/drawing/2014/main" id="{EEB1E0E1-964E-EBE2-F9F6-BA4EA2D4E282}"/>
              </a:ext>
            </a:extLst>
          </p:cNvPr>
          <p:cNvSpPr>
            <a:spLocks/>
          </p:cNvSpPr>
          <p:nvPr/>
        </p:nvSpPr>
        <p:spPr bwMode="auto">
          <a:xfrm>
            <a:off x="8895458" y="2650071"/>
            <a:ext cx="116525" cy="31028"/>
          </a:xfrm>
          <a:custGeom>
            <a:avLst/>
            <a:gdLst>
              <a:gd name="T0" fmla="*/ 418 w 423"/>
              <a:gd name="T1" fmla="*/ 103 h 103"/>
              <a:gd name="T2" fmla="*/ 418 w 423"/>
              <a:gd name="T3" fmla="*/ 103 h 103"/>
              <a:gd name="T4" fmla="*/ 0 w 423"/>
              <a:gd name="T5" fmla="*/ 30 h 103"/>
              <a:gd name="T6" fmla="*/ 5 w 423"/>
              <a:gd name="T7" fmla="*/ 0 h 103"/>
              <a:gd name="T8" fmla="*/ 423 w 423"/>
              <a:gd name="T9" fmla="*/ 73 h 103"/>
              <a:gd name="T10" fmla="*/ 418 w 423"/>
              <a:gd name="T11" fmla="*/ 103 h 103"/>
            </a:gdLst>
            <a:ahLst/>
            <a:cxnLst>
              <a:cxn ang="0">
                <a:pos x="T0" y="T1"/>
              </a:cxn>
              <a:cxn ang="0">
                <a:pos x="T2" y="T3"/>
              </a:cxn>
              <a:cxn ang="0">
                <a:pos x="T4" y="T5"/>
              </a:cxn>
              <a:cxn ang="0">
                <a:pos x="T6" y="T7"/>
              </a:cxn>
              <a:cxn ang="0">
                <a:pos x="T8" y="T9"/>
              </a:cxn>
              <a:cxn ang="0">
                <a:pos x="T10" y="T11"/>
              </a:cxn>
            </a:cxnLst>
            <a:rect l="0" t="0" r="r" b="b"/>
            <a:pathLst>
              <a:path w="423" h="103">
                <a:moveTo>
                  <a:pt x="418" y="103"/>
                </a:moveTo>
                <a:lnTo>
                  <a:pt x="418" y="103"/>
                </a:lnTo>
                <a:lnTo>
                  <a:pt x="0" y="30"/>
                </a:lnTo>
                <a:lnTo>
                  <a:pt x="5" y="0"/>
                </a:lnTo>
                <a:lnTo>
                  <a:pt x="423" y="73"/>
                </a:lnTo>
                <a:lnTo>
                  <a:pt x="418" y="10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33" name="Freeform 343">
            <a:extLst>
              <a:ext uri="{FF2B5EF4-FFF2-40B4-BE49-F238E27FC236}">
                <a16:creationId xmlns:a16="http://schemas.microsoft.com/office/drawing/2014/main" id="{2BA69CCB-B24E-477A-9835-BC7BB3CE62C8}"/>
              </a:ext>
            </a:extLst>
          </p:cNvPr>
          <p:cNvSpPr>
            <a:spLocks noEditPoints="1"/>
          </p:cNvSpPr>
          <p:nvPr/>
        </p:nvSpPr>
        <p:spPr bwMode="auto">
          <a:xfrm>
            <a:off x="9609969" y="2046434"/>
            <a:ext cx="81951" cy="47952"/>
          </a:xfrm>
          <a:custGeom>
            <a:avLst/>
            <a:gdLst>
              <a:gd name="T0" fmla="*/ 35 w 299"/>
              <a:gd name="T1" fmla="*/ 80 h 159"/>
              <a:gd name="T2" fmla="*/ 0 w 299"/>
              <a:gd name="T3" fmla="*/ 91 h 159"/>
              <a:gd name="T4" fmla="*/ 6 w 299"/>
              <a:gd name="T5" fmla="*/ 140 h 159"/>
              <a:gd name="T6" fmla="*/ 6 w 299"/>
              <a:gd name="T7" fmla="*/ 140 h 159"/>
              <a:gd name="T8" fmla="*/ 43 w 299"/>
              <a:gd name="T9" fmla="*/ 143 h 159"/>
              <a:gd name="T10" fmla="*/ 43 w 299"/>
              <a:gd name="T11" fmla="*/ 143 h 159"/>
              <a:gd name="T12" fmla="*/ 35 w 299"/>
              <a:gd name="T13" fmla="*/ 80 h 159"/>
              <a:gd name="T14" fmla="*/ 157 w 299"/>
              <a:gd name="T15" fmla="*/ 40 h 159"/>
              <a:gd name="T16" fmla="*/ 122 w 299"/>
              <a:gd name="T17" fmla="*/ 51 h 159"/>
              <a:gd name="T18" fmla="*/ 122 w 299"/>
              <a:gd name="T19" fmla="*/ 51 h 159"/>
              <a:gd name="T20" fmla="*/ 134 w 299"/>
              <a:gd name="T21" fmla="*/ 149 h 159"/>
              <a:gd name="T22" fmla="*/ 134 w 299"/>
              <a:gd name="T23" fmla="*/ 149 h 159"/>
              <a:gd name="T24" fmla="*/ 171 w 299"/>
              <a:gd name="T25" fmla="*/ 151 h 159"/>
              <a:gd name="T26" fmla="*/ 171 w 299"/>
              <a:gd name="T27" fmla="*/ 151 h 159"/>
              <a:gd name="T28" fmla="*/ 157 w 299"/>
              <a:gd name="T29" fmla="*/ 40 h 159"/>
              <a:gd name="T30" fmla="*/ 279 w 299"/>
              <a:gd name="T31" fmla="*/ 0 h 159"/>
              <a:gd name="T32" fmla="*/ 244 w 299"/>
              <a:gd name="T33" fmla="*/ 11 h 159"/>
              <a:gd name="T34" fmla="*/ 244 w 299"/>
              <a:gd name="T35" fmla="*/ 11 h 159"/>
              <a:gd name="T36" fmla="*/ 262 w 299"/>
              <a:gd name="T37" fmla="*/ 157 h 159"/>
              <a:gd name="T38" fmla="*/ 262 w 299"/>
              <a:gd name="T39" fmla="*/ 157 h 159"/>
              <a:gd name="T40" fmla="*/ 299 w 299"/>
              <a:gd name="T41" fmla="*/ 159 h 159"/>
              <a:gd name="T42" fmla="*/ 299 w 299"/>
              <a:gd name="T43" fmla="*/ 159 h 159"/>
              <a:gd name="T44" fmla="*/ 279 w 299"/>
              <a:gd name="T4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9" h="159">
                <a:moveTo>
                  <a:pt x="35" y="80"/>
                </a:moveTo>
                <a:lnTo>
                  <a:pt x="0" y="91"/>
                </a:lnTo>
                <a:lnTo>
                  <a:pt x="6" y="140"/>
                </a:lnTo>
                <a:lnTo>
                  <a:pt x="6" y="140"/>
                </a:lnTo>
                <a:lnTo>
                  <a:pt x="43" y="143"/>
                </a:lnTo>
                <a:lnTo>
                  <a:pt x="43" y="143"/>
                </a:lnTo>
                <a:lnTo>
                  <a:pt x="35" y="80"/>
                </a:lnTo>
                <a:close/>
                <a:moveTo>
                  <a:pt x="157" y="40"/>
                </a:moveTo>
                <a:lnTo>
                  <a:pt x="122" y="51"/>
                </a:lnTo>
                <a:lnTo>
                  <a:pt x="122" y="51"/>
                </a:lnTo>
                <a:lnTo>
                  <a:pt x="134" y="149"/>
                </a:lnTo>
                <a:lnTo>
                  <a:pt x="134" y="149"/>
                </a:lnTo>
                <a:lnTo>
                  <a:pt x="171" y="151"/>
                </a:lnTo>
                <a:lnTo>
                  <a:pt x="171" y="151"/>
                </a:lnTo>
                <a:lnTo>
                  <a:pt x="157" y="40"/>
                </a:lnTo>
                <a:close/>
                <a:moveTo>
                  <a:pt x="279" y="0"/>
                </a:moveTo>
                <a:lnTo>
                  <a:pt x="244" y="11"/>
                </a:lnTo>
                <a:lnTo>
                  <a:pt x="244" y="11"/>
                </a:lnTo>
                <a:lnTo>
                  <a:pt x="262" y="157"/>
                </a:lnTo>
                <a:lnTo>
                  <a:pt x="262" y="157"/>
                </a:lnTo>
                <a:lnTo>
                  <a:pt x="299" y="159"/>
                </a:lnTo>
                <a:lnTo>
                  <a:pt x="299" y="159"/>
                </a:lnTo>
                <a:lnTo>
                  <a:pt x="279"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34" name="Freeform 344">
            <a:extLst>
              <a:ext uri="{FF2B5EF4-FFF2-40B4-BE49-F238E27FC236}">
                <a16:creationId xmlns:a16="http://schemas.microsoft.com/office/drawing/2014/main" id="{6E4A61D7-8611-82DA-CCA5-6B81A393A9AA}"/>
              </a:ext>
            </a:extLst>
          </p:cNvPr>
          <p:cNvSpPr>
            <a:spLocks/>
          </p:cNvSpPr>
          <p:nvPr/>
        </p:nvSpPr>
        <p:spPr bwMode="auto">
          <a:xfrm>
            <a:off x="9592042" y="1899756"/>
            <a:ext cx="21769" cy="183348"/>
          </a:xfrm>
          <a:custGeom>
            <a:avLst/>
            <a:gdLst>
              <a:gd name="T0" fmla="*/ 0 w 75"/>
              <a:gd name="T1" fmla="*/ 600 h 602"/>
              <a:gd name="T2" fmla="*/ 0 w 75"/>
              <a:gd name="T3" fmla="*/ 600 h 602"/>
              <a:gd name="T4" fmla="*/ 45 w 75"/>
              <a:gd name="T5" fmla="*/ 0 h 602"/>
              <a:gd name="T6" fmla="*/ 75 w 75"/>
              <a:gd name="T7" fmla="*/ 2 h 602"/>
              <a:gd name="T8" fmla="*/ 30 w 75"/>
              <a:gd name="T9" fmla="*/ 602 h 602"/>
              <a:gd name="T10" fmla="*/ 0 w 75"/>
              <a:gd name="T11" fmla="*/ 600 h 602"/>
            </a:gdLst>
            <a:ahLst/>
            <a:cxnLst>
              <a:cxn ang="0">
                <a:pos x="T0" y="T1"/>
              </a:cxn>
              <a:cxn ang="0">
                <a:pos x="T2" y="T3"/>
              </a:cxn>
              <a:cxn ang="0">
                <a:pos x="T4" y="T5"/>
              </a:cxn>
              <a:cxn ang="0">
                <a:pos x="T6" y="T7"/>
              </a:cxn>
              <a:cxn ang="0">
                <a:pos x="T8" y="T9"/>
              </a:cxn>
              <a:cxn ang="0">
                <a:pos x="T10" y="T11"/>
              </a:cxn>
            </a:cxnLst>
            <a:rect l="0" t="0" r="r" b="b"/>
            <a:pathLst>
              <a:path w="75" h="602">
                <a:moveTo>
                  <a:pt x="0" y="600"/>
                </a:moveTo>
                <a:lnTo>
                  <a:pt x="0" y="600"/>
                </a:lnTo>
                <a:lnTo>
                  <a:pt x="45" y="0"/>
                </a:lnTo>
                <a:lnTo>
                  <a:pt x="75" y="2"/>
                </a:lnTo>
                <a:lnTo>
                  <a:pt x="30" y="602"/>
                </a:lnTo>
                <a:lnTo>
                  <a:pt x="0" y="60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35" name="Freeform 345">
            <a:extLst>
              <a:ext uri="{FF2B5EF4-FFF2-40B4-BE49-F238E27FC236}">
                <a16:creationId xmlns:a16="http://schemas.microsoft.com/office/drawing/2014/main" id="{24A780A9-B6B6-D7E7-34F7-03EBCCA5EA61}"/>
              </a:ext>
            </a:extLst>
          </p:cNvPr>
          <p:cNvSpPr>
            <a:spLocks noEditPoints="1"/>
          </p:cNvSpPr>
          <p:nvPr/>
        </p:nvSpPr>
        <p:spPr bwMode="auto">
          <a:xfrm>
            <a:off x="9288567" y="1927964"/>
            <a:ext cx="43537" cy="125523"/>
          </a:xfrm>
          <a:custGeom>
            <a:avLst/>
            <a:gdLst>
              <a:gd name="T0" fmla="*/ 53 w 158"/>
              <a:gd name="T1" fmla="*/ 0 h 414"/>
              <a:gd name="T2" fmla="*/ 48 w 158"/>
              <a:gd name="T3" fmla="*/ 36 h 414"/>
              <a:gd name="T4" fmla="*/ 110 w 158"/>
              <a:gd name="T5" fmla="*/ 36 h 414"/>
              <a:gd name="T6" fmla="*/ 105 w 158"/>
              <a:gd name="T7" fmla="*/ 0 h 414"/>
              <a:gd name="T8" fmla="*/ 53 w 158"/>
              <a:gd name="T9" fmla="*/ 0 h 414"/>
              <a:gd name="T10" fmla="*/ 37 w 158"/>
              <a:gd name="T11" fmla="*/ 126 h 414"/>
              <a:gd name="T12" fmla="*/ 32 w 158"/>
              <a:gd name="T13" fmla="*/ 162 h 414"/>
              <a:gd name="T14" fmla="*/ 126 w 158"/>
              <a:gd name="T15" fmla="*/ 162 h 414"/>
              <a:gd name="T16" fmla="*/ 121 w 158"/>
              <a:gd name="T17" fmla="*/ 126 h 414"/>
              <a:gd name="T18" fmla="*/ 37 w 158"/>
              <a:gd name="T19" fmla="*/ 126 h 414"/>
              <a:gd name="T20" fmla="*/ 21 w 158"/>
              <a:gd name="T21" fmla="*/ 252 h 414"/>
              <a:gd name="T22" fmla="*/ 16 w 158"/>
              <a:gd name="T23" fmla="*/ 288 h 414"/>
              <a:gd name="T24" fmla="*/ 142 w 158"/>
              <a:gd name="T25" fmla="*/ 288 h 414"/>
              <a:gd name="T26" fmla="*/ 137 w 158"/>
              <a:gd name="T27" fmla="*/ 252 h 414"/>
              <a:gd name="T28" fmla="*/ 21 w 158"/>
              <a:gd name="T29" fmla="*/ 252 h 414"/>
              <a:gd name="T30" fmla="*/ 5 w 158"/>
              <a:gd name="T31" fmla="*/ 378 h 414"/>
              <a:gd name="T32" fmla="*/ 0 w 158"/>
              <a:gd name="T33" fmla="*/ 414 h 414"/>
              <a:gd name="T34" fmla="*/ 158 w 158"/>
              <a:gd name="T35" fmla="*/ 414 h 414"/>
              <a:gd name="T36" fmla="*/ 153 w 158"/>
              <a:gd name="T37" fmla="*/ 378 h 414"/>
              <a:gd name="T38" fmla="*/ 5 w 158"/>
              <a:gd name="T39" fmla="*/ 37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414">
                <a:moveTo>
                  <a:pt x="53" y="0"/>
                </a:moveTo>
                <a:lnTo>
                  <a:pt x="48" y="36"/>
                </a:lnTo>
                <a:lnTo>
                  <a:pt x="110" y="36"/>
                </a:lnTo>
                <a:lnTo>
                  <a:pt x="105" y="0"/>
                </a:lnTo>
                <a:lnTo>
                  <a:pt x="53" y="0"/>
                </a:lnTo>
                <a:close/>
                <a:moveTo>
                  <a:pt x="37" y="126"/>
                </a:moveTo>
                <a:lnTo>
                  <a:pt x="32" y="162"/>
                </a:lnTo>
                <a:lnTo>
                  <a:pt x="126" y="162"/>
                </a:lnTo>
                <a:lnTo>
                  <a:pt x="121" y="126"/>
                </a:lnTo>
                <a:lnTo>
                  <a:pt x="37" y="126"/>
                </a:lnTo>
                <a:close/>
                <a:moveTo>
                  <a:pt x="21" y="252"/>
                </a:moveTo>
                <a:lnTo>
                  <a:pt x="16" y="288"/>
                </a:lnTo>
                <a:lnTo>
                  <a:pt x="142" y="288"/>
                </a:lnTo>
                <a:lnTo>
                  <a:pt x="137" y="252"/>
                </a:lnTo>
                <a:lnTo>
                  <a:pt x="21" y="252"/>
                </a:lnTo>
                <a:close/>
                <a:moveTo>
                  <a:pt x="5" y="378"/>
                </a:moveTo>
                <a:lnTo>
                  <a:pt x="0" y="414"/>
                </a:lnTo>
                <a:lnTo>
                  <a:pt x="158" y="414"/>
                </a:lnTo>
                <a:lnTo>
                  <a:pt x="153" y="378"/>
                </a:lnTo>
                <a:lnTo>
                  <a:pt x="5" y="378"/>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36" name="Freeform 346">
            <a:extLst>
              <a:ext uri="{FF2B5EF4-FFF2-40B4-BE49-F238E27FC236}">
                <a16:creationId xmlns:a16="http://schemas.microsoft.com/office/drawing/2014/main" id="{0B0C2441-1CBD-C93B-3DBC-2B4435B40164}"/>
              </a:ext>
            </a:extLst>
          </p:cNvPr>
          <p:cNvSpPr>
            <a:spLocks/>
          </p:cNvSpPr>
          <p:nvPr/>
        </p:nvSpPr>
        <p:spPr bwMode="auto">
          <a:xfrm>
            <a:off x="9608688" y="1895525"/>
            <a:ext cx="163902" cy="60646"/>
          </a:xfrm>
          <a:custGeom>
            <a:avLst/>
            <a:gdLst>
              <a:gd name="T0" fmla="*/ 0 w 593"/>
              <a:gd name="T1" fmla="*/ 30 h 196"/>
              <a:gd name="T2" fmla="*/ 5 w 593"/>
              <a:gd name="T3" fmla="*/ 0 h 196"/>
              <a:gd name="T4" fmla="*/ 593 w 593"/>
              <a:gd name="T5" fmla="*/ 18 h 196"/>
              <a:gd name="T6" fmla="*/ 565 w 593"/>
              <a:gd name="T7" fmla="*/ 196 h 196"/>
              <a:gd name="T8" fmla="*/ 0 w 593"/>
              <a:gd name="T9" fmla="*/ 30 h 196"/>
            </a:gdLst>
            <a:ahLst/>
            <a:cxnLst>
              <a:cxn ang="0">
                <a:pos x="T0" y="T1"/>
              </a:cxn>
              <a:cxn ang="0">
                <a:pos x="T2" y="T3"/>
              </a:cxn>
              <a:cxn ang="0">
                <a:pos x="T4" y="T5"/>
              </a:cxn>
              <a:cxn ang="0">
                <a:pos x="T6" y="T7"/>
              </a:cxn>
              <a:cxn ang="0">
                <a:pos x="T8" y="T9"/>
              </a:cxn>
            </a:cxnLst>
            <a:rect l="0" t="0" r="r" b="b"/>
            <a:pathLst>
              <a:path w="593" h="196">
                <a:moveTo>
                  <a:pt x="0" y="30"/>
                </a:moveTo>
                <a:lnTo>
                  <a:pt x="5" y="0"/>
                </a:lnTo>
                <a:lnTo>
                  <a:pt x="593" y="18"/>
                </a:lnTo>
                <a:lnTo>
                  <a:pt x="565" y="196"/>
                </a:lnTo>
                <a:lnTo>
                  <a:pt x="0" y="3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37" name="Freeform 347">
            <a:extLst>
              <a:ext uri="{FF2B5EF4-FFF2-40B4-BE49-F238E27FC236}">
                <a16:creationId xmlns:a16="http://schemas.microsoft.com/office/drawing/2014/main" id="{2C12E5B1-380F-F4F8-A762-3CD300D960EE}"/>
              </a:ext>
            </a:extLst>
          </p:cNvPr>
          <p:cNvSpPr>
            <a:spLocks/>
          </p:cNvSpPr>
          <p:nvPr/>
        </p:nvSpPr>
        <p:spPr bwMode="auto">
          <a:xfrm>
            <a:off x="9502408" y="1896936"/>
            <a:ext cx="108842" cy="77571"/>
          </a:xfrm>
          <a:custGeom>
            <a:avLst/>
            <a:gdLst>
              <a:gd name="T0" fmla="*/ 395 w 395"/>
              <a:gd name="T1" fmla="*/ 26 h 255"/>
              <a:gd name="T2" fmla="*/ 395 w 395"/>
              <a:gd name="T3" fmla="*/ 26 h 255"/>
              <a:gd name="T4" fmla="*/ 16 w 395"/>
              <a:gd name="T5" fmla="*/ 255 h 255"/>
              <a:gd name="T6" fmla="*/ 0 w 395"/>
              <a:gd name="T7" fmla="*/ 229 h 255"/>
              <a:gd name="T8" fmla="*/ 380 w 395"/>
              <a:gd name="T9" fmla="*/ 0 h 255"/>
              <a:gd name="T10" fmla="*/ 395 w 395"/>
              <a:gd name="T11" fmla="*/ 26 h 255"/>
            </a:gdLst>
            <a:ahLst/>
            <a:cxnLst>
              <a:cxn ang="0">
                <a:pos x="T0" y="T1"/>
              </a:cxn>
              <a:cxn ang="0">
                <a:pos x="T2" y="T3"/>
              </a:cxn>
              <a:cxn ang="0">
                <a:pos x="T4" y="T5"/>
              </a:cxn>
              <a:cxn ang="0">
                <a:pos x="T6" y="T7"/>
              </a:cxn>
              <a:cxn ang="0">
                <a:pos x="T8" y="T9"/>
              </a:cxn>
              <a:cxn ang="0">
                <a:pos x="T10" y="T11"/>
              </a:cxn>
            </a:cxnLst>
            <a:rect l="0" t="0" r="r" b="b"/>
            <a:pathLst>
              <a:path w="395" h="255">
                <a:moveTo>
                  <a:pt x="395" y="26"/>
                </a:moveTo>
                <a:lnTo>
                  <a:pt x="395" y="26"/>
                </a:lnTo>
                <a:lnTo>
                  <a:pt x="16" y="255"/>
                </a:lnTo>
                <a:lnTo>
                  <a:pt x="0" y="229"/>
                </a:lnTo>
                <a:lnTo>
                  <a:pt x="380" y="0"/>
                </a:lnTo>
                <a:lnTo>
                  <a:pt x="395" y="26"/>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38" name="Freeform 348">
            <a:extLst>
              <a:ext uri="{FF2B5EF4-FFF2-40B4-BE49-F238E27FC236}">
                <a16:creationId xmlns:a16="http://schemas.microsoft.com/office/drawing/2014/main" id="{D348FDB4-0906-C22F-BB12-9426CF2E5C7C}"/>
              </a:ext>
            </a:extLst>
          </p:cNvPr>
          <p:cNvSpPr>
            <a:spLocks/>
          </p:cNvSpPr>
          <p:nvPr/>
        </p:nvSpPr>
        <p:spPr bwMode="auto">
          <a:xfrm>
            <a:off x="9604847" y="1784106"/>
            <a:ext cx="32013" cy="117061"/>
          </a:xfrm>
          <a:custGeom>
            <a:avLst/>
            <a:gdLst>
              <a:gd name="T0" fmla="*/ 0 w 114"/>
              <a:gd name="T1" fmla="*/ 379 h 386"/>
              <a:gd name="T2" fmla="*/ 0 w 114"/>
              <a:gd name="T3" fmla="*/ 379 h 386"/>
              <a:gd name="T4" fmla="*/ 85 w 114"/>
              <a:gd name="T5" fmla="*/ 0 h 386"/>
              <a:gd name="T6" fmla="*/ 114 w 114"/>
              <a:gd name="T7" fmla="*/ 7 h 386"/>
              <a:gd name="T8" fmla="*/ 29 w 114"/>
              <a:gd name="T9" fmla="*/ 386 h 386"/>
              <a:gd name="T10" fmla="*/ 0 w 114"/>
              <a:gd name="T11" fmla="*/ 379 h 386"/>
            </a:gdLst>
            <a:ahLst/>
            <a:cxnLst>
              <a:cxn ang="0">
                <a:pos x="T0" y="T1"/>
              </a:cxn>
              <a:cxn ang="0">
                <a:pos x="T2" y="T3"/>
              </a:cxn>
              <a:cxn ang="0">
                <a:pos x="T4" y="T5"/>
              </a:cxn>
              <a:cxn ang="0">
                <a:pos x="T6" y="T7"/>
              </a:cxn>
              <a:cxn ang="0">
                <a:pos x="T8" y="T9"/>
              </a:cxn>
              <a:cxn ang="0">
                <a:pos x="T10" y="T11"/>
              </a:cxn>
            </a:cxnLst>
            <a:rect l="0" t="0" r="r" b="b"/>
            <a:pathLst>
              <a:path w="114" h="386">
                <a:moveTo>
                  <a:pt x="0" y="379"/>
                </a:moveTo>
                <a:lnTo>
                  <a:pt x="0" y="379"/>
                </a:lnTo>
                <a:lnTo>
                  <a:pt x="85" y="0"/>
                </a:lnTo>
                <a:lnTo>
                  <a:pt x="114" y="7"/>
                </a:lnTo>
                <a:lnTo>
                  <a:pt x="29" y="386"/>
                </a:lnTo>
                <a:lnTo>
                  <a:pt x="0" y="379"/>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39" name="Freeform 349">
            <a:extLst>
              <a:ext uri="{FF2B5EF4-FFF2-40B4-BE49-F238E27FC236}">
                <a16:creationId xmlns:a16="http://schemas.microsoft.com/office/drawing/2014/main" id="{039D17B6-58BE-E950-608D-994FFB643010}"/>
              </a:ext>
            </a:extLst>
          </p:cNvPr>
          <p:cNvSpPr>
            <a:spLocks/>
          </p:cNvSpPr>
          <p:nvPr/>
        </p:nvSpPr>
        <p:spPr bwMode="auto">
          <a:xfrm>
            <a:off x="9309054" y="1896936"/>
            <a:ext cx="97317" cy="74750"/>
          </a:xfrm>
          <a:custGeom>
            <a:avLst/>
            <a:gdLst>
              <a:gd name="T0" fmla="*/ 337 w 353"/>
              <a:gd name="T1" fmla="*/ 244 h 244"/>
              <a:gd name="T2" fmla="*/ 337 w 353"/>
              <a:gd name="T3" fmla="*/ 244 h 244"/>
              <a:gd name="T4" fmla="*/ 0 w 353"/>
              <a:gd name="T5" fmla="*/ 25 h 244"/>
              <a:gd name="T6" fmla="*/ 16 w 353"/>
              <a:gd name="T7" fmla="*/ 0 h 244"/>
              <a:gd name="T8" fmla="*/ 353 w 353"/>
              <a:gd name="T9" fmla="*/ 218 h 244"/>
              <a:gd name="T10" fmla="*/ 337 w 353"/>
              <a:gd name="T11" fmla="*/ 244 h 244"/>
            </a:gdLst>
            <a:ahLst/>
            <a:cxnLst>
              <a:cxn ang="0">
                <a:pos x="T0" y="T1"/>
              </a:cxn>
              <a:cxn ang="0">
                <a:pos x="T2" y="T3"/>
              </a:cxn>
              <a:cxn ang="0">
                <a:pos x="T4" y="T5"/>
              </a:cxn>
              <a:cxn ang="0">
                <a:pos x="T6" y="T7"/>
              </a:cxn>
              <a:cxn ang="0">
                <a:pos x="T8" y="T9"/>
              </a:cxn>
              <a:cxn ang="0">
                <a:pos x="T10" y="T11"/>
              </a:cxn>
            </a:cxnLst>
            <a:rect l="0" t="0" r="r" b="b"/>
            <a:pathLst>
              <a:path w="353" h="244">
                <a:moveTo>
                  <a:pt x="337" y="244"/>
                </a:moveTo>
                <a:lnTo>
                  <a:pt x="337" y="244"/>
                </a:lnTo>
                <a:lnTo>
                  <a:pt x="0" y="25"/>
                </a:lnTo>
                <a:lnTo>
                  <a:pt x="16" y="0"/>
                </a:lnTo>
                <a:lnTo>
                  <a:pt x="353" y="218"/>
                </a:lnTo>
                <a:lnTo>
                  <a:pt x="337" y="244"/>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40" name="Freeform 350">
            <a:extLst>
              <a:ext uri="{FF2B5EF4-FFF2-40B4-BE49-F238E27FC236}">
                <a16:creationId xmlns:a16="http://schemas.microsoft.com/office/drawing/2014/main" id="{EB6BC35E-CB07-691C-8542-39BACD12CAD3}"/>
              </a:ext>
            </a:extLst>
          </p:cNvPr>
          <p:cNvSpPr>
            <a:spLocks/>
          </p:cNvSpPr>
          <p:nvPr/>
        </p:nvSpPr>
        <p:spPr bwMode="auto">
          <a:xfrm>
            <a:off x="9283445" y="1784106"/>
            <a:ext cx="32013" cy="117061"/>
          </a:xfrm>
          <a:custGeom>
            <a:avLst/>
            <a:gdLst>
              <a:gd name="T0" fmla="*/ 29 w 115"/>
              <a:gd name="T1" fmla="*/ 0 h 386"/>
              <a:gd name="T2" fmla="*/ 29 w 115"/>
              <a:gd name="T3" fmla="*/ 0 h 386"/>
              <a:gd name="T4" fmla="*/ 115 w 115"/>
              <a:gd name="T5" fmla="*/ 379 h 386"/>
              <a:gd name="T6" fmla="*/ 85 w 115"/>
              <a:gd name="T7" fmla="*/ 386 h 386"/>
              <a:gd name="T8" fmla="*/ 0 w 115"/>
              <a:gd name="T9" fmla="*/ 7 h 386"/>
              <a:gd name="T10" fmla="*/ 29 w 115"/>
              <a:gd name="T11" fmla="*/ 0 h 386"/>
            </a:gdLst>
            <a:ahLst/>
            <a:cxnLst>
              <a:cxn ang="0">
                <a:pos x="T0" y="T1"/>
              </a:cxn>
              <a:cxn ang="0">
                <a:pos x="T2" y="T3"/>
              </a:cxn>
              <a:cxn ang="0">
                <a:pos x="T4" y="T5"/>
              </a:cxn>
              <a:cxn ang="0">
                <a:pos x="T6" y="T7"/>
              </a:cxn>
              <a:cxn ang="0">
                <a:pos x="T8" y="T9"/>
              </a:cxn>
              <a:cxn ang="0">
                <a:pos x="T10" y="T11"/>
              </a:cxn>
            </a:cxnLst>
            <a:rect l="0" t="0" r="r" b="b"/>
            <a:pathLst>
              <a:path w="115" h="386">
                <a:moveTo>
                  <a:pt x="29" y="0"/>
                </a:moveTo>
                <a:lnTo>
                  <a:pt x="29" y="0"/>
                </a:lnTo>
                <a:lnTo>
                  <a:pt x="115" y="379"/>
                </a:lnTo>
                <a:lnTo>
                  <a:pt x="85" y="386"/>
                </a:lnTo>
                <a:lnTo>
                  <a:pt x="0" y="7"/>
                </a:lnTo>
                <a:lnTo>
                  <a:pt x="29"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41" name="Freeform 351">
            <a:extLst>
              <a:ext uri="{FF2B5EF4-FFF2-40B4-BE49-F238E27FC236}">
                <a16:creationId xmlns:a16="http://schemas.microsoft.com/office/drawing/2014/main" id="{DC2FA8D2-ED16-7665-0561-8C443B9357FE}"/>
              </a:ext>
            </a:extLst>
          </p:cNvPr>
          <p:cNvSpPr>
            <a:spLocks/>
          </p:cNvSpPr>
          <p:nvPr/>
        </p:nvSpPr>
        <p:spPr bwMode="auto">
          <a:xfrm>
            <a:off x="9691920" y="1636017"/>
            <a:ext cx="113964" cy="66288"/>
          </a:xfrm>
          <a:custGeom>
            <a:avLst/>
            <a:gdLst>
              <a:gd name="T0" fmla="*/ 0 w 411"/>
              <a:gd name="T1" fmla="*/ 187 h 214"/>
              <a:gd name="T2" fmla="*/ 0 w 411"/>
              <a:gd name="T3" fmla="*/ 187 h 214"/>
              <a:gd name="T4" fmla="*/ 398 w 411"/>
              <a:gd name="T5" fmla="*/ 0 h 214"/>
              <a:gd name="T6" fmla="*/ 411 w 411"/>
              <a:gd name="T7" fmla="*/ 27 h 214"/>
              <a:gd name="T8" fmla="*/ 13 w 411"/>
              <a:gd name="T9" fmla="*/ 214 h 214"/>
              <a:gd name="T10" fmla="*/ 0 w 411"/>
              <a:gd name="T11" fmla="*/ 187 h 214"/>
            </a:gdLst>
            <a:ahLst/>
            <a:cxnLst>
              <a:cxn ang="0">
                <a:pos x="T0" y="T1"/>
              </a:cxn>
              <a:cxn ang="0">
                <a:pos x="T2" y="T3"/>
              </a:cxn>
              <a:cxn ang="0">
                <a:pos x="T4" y="T5"/>
              </a:cxn>
              <a:cxn ang="0">
                <a:pos x="T6" y="T7"/>
              </a:cxn>
              <a:cxn ang="0">
                <a:pos x="T8" y="T9"/>
              </a:cxn>
              <a:cxn ang="0">
                <a:pos x="T10" y="T11"/>
              </a:cxn>
            </a:cxnLst>
            <a:rect l="0" t="0" r="r" b="b"/>
            <a:pathLst>
              <a:path w="411" h="214">
                <a:moveTo>
                  <a:pt x="0" y="187"/>
                </a:moveTo>
                <a:lnTo>
                  <a:pt x="0" y="187"/>
                </a:lnTo>
                <a:lnTo>
                  <a:pt x="398" y="0"/>
                </a:lnTo>
                <a:lnTo>
                  <a:pt x="411" y="27"/>
                </a:lnTo>
                <a:lnTo>
                  <a:pt x="13" y="214"/>
                </a:lnTo>
                <a:lnTo>
                  <a:pt x="0" y="187"/>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42" name="Freeform 352">
            <a:extLst>
              <a:ext uri="{FF2B5EF4-FFF2-40B4-BE49-F238E27FC236}">
                <a16:creationId xmlns:a16="http://schemas.microsoft.com/office/drawing/2014/main" id="{958E087B-D592-04DF-201E-8D34D30B054F}"/>
              </a:ext>
            </a:extLst>
          </p:cNvPr>
          <p:cNvSpPr>
            <a:spLocks/>
          </p:cNvSpPr>
          <p:nvPr/>
        </p:nvSpPr>
        <p:spPr bwMode="auto">
          <a:xfrm>
            <a:off x="9539542" y="1576782"/>
            <a:ext cx="66585" cy="88854"/>
          </a:xfrm>
          <a:custGeom>
            <a:avLst/>
            <a:gdLst>
              <a:gd name="T0" fmla="*/ 215 w 239"/>
              <a:gd name="T1" fmla="*/ 290 h 290"/>
              <a:gd name="T2" fmla="*/ 215 w 239"/>
              <a:gd name="T3" fmla="*/ 290 h 290"/>
              <a:gd name="T4" fmla="*/ 0 w 239"/>
              <a:gd name="T5" fmla="*/ 19 h 290"/>
              <a:gd name="T6" fmla="*/ 23 w 239"/>
              <a:gd name="T7" fmla="*/ 0 h 290"/>
              <a:gd name="T8" fmla="*/ 239 w 239"/>
              <a:gd name="T9" fmla="*/ 272 h 290"/>
              <a:gd name="T10" fmla="*/ 215 w 239"/>
              <a:gd name="T11" fmla="*/ 290 h 290"/>
            </a:gdLst>
            <a:ahLst/>
            <a:cxnLst>
              <a:cxn ang="0">
                <a:pos x="T0" y="T1"/>
              </a:cxn>
              <a:cxn ang="0">
                <a:pos x="T2" y="T3"/>
              </a:cxn>
              <a:cxn ang="0">
                <a:pos x="T4" y="T5"/>
              </a:cxn>
              <a:cxn ang="0">
                <a:pos x="T6" y="T7"/>
              </a:cxn>
              <a:cxn ang="0">
                <a:pos x="T8" y="T9"/>
              </a:cxn>
              <a:cxn ang="0">
                <a:pos x="T10" y="T11"/>
              </a:cxn>
            </a:cxnLst>
            <a:rect l="0" t="0" r="r" b="b"/>
            <a:pathLst>
              <a:path w="239" h="290">
                <a:moveTo>
                  <a:pt x="215" y="290"/>
                </a:moveTo>
                <a:lnTo>
                  <a:pt x="215" y="290"/>
                </a:lnTo>
                <a:lnTo>
                  <a:pt x="0" y="19"/>
                </a:lnTo>
                <a:lnTo>
                  <a:pt x="23" y="0"/>
                </a:lnTo>
                <a:lnTo>
                  <a:pt x="239" y="272"/>
                </a:lnTo>
                <a:lnTo>
                  <a:pt x="215" y="29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43" name="Freeform 353">
            <a:extLst>
              <a:ext uri="{FF2B5EF4-FFF2-40B4-BE49-F238E27FC236}">
                <a16:creationId xmlns:a16="http://schemas.microsoft.com/office/drawing/2014/main" id="{4C667281-E02E-C46E-A796-269E25AEA13B}"/>
              </a:ext>
            </a:extLst>
          </p:cNvPr>
          <p:cNvSpPr>
            <a:spLocks/>
          </p:cNvSpPr>
          <p:nvPr/>
        </p:nvSpPr>
        <p:spPr bwMode="auto">
          <a:xfrm>
            <a:off x="9314176" y="1576782"/>
            <a:ext cx="66585" cy="88854"/>
          </a:xfrm>
          <a:custGeom>
            <a:avLst/>
            <a:gdLst>
              <a:gd name="T0" fmla="*/ 239 w 239"/>
              <a:gd name="T1" fmla="*/ 19 h 290"/>
              <a:gd name="T2" fmla="*/ 239 w 239"/>
              <a:gd name="T3" fmla="*/ 19 h 290"/>
              <a:gd name="T4" fmla="*/ 23 w 239"/>
              <a:gd name="T5" fmla="*/ 290 h 290"/>
              <a:gd name="T6" fmla="*/ 0 w 239"/>
              <a:gd name="T7" fmla="*/ 272 h 290"/>
              <a:gd name="T8" fmla="*/ 215 w 239"/>
              <a:gd name="T9" fmla="*/ 0 h 290"/>
              <a:gd name="T10" fmla="*/ 239 w 239"/>
              <a:gd name="T11" fmla="*/ 19 h 290"/>
            </a:gdLst>
            <a:ahLst/>
            <a:cxnLst>
              <a:cxn ang="0">
                <a:pos x="T0" y="T1"/>
              </a:cxn>
              <a:cxn ang="0">
                <a:pos x="T2" y="T3"/>
              </a:cxn>
              <a:cxn ang="0">
                <a:pos x="T4" y="T5"/>
              </a:cxn>
              <a:cxn ang="0">
                <a:pos x="T6" y="T7"/>
              </a:cxn>
              <a:cxn ang="0">
                <a:pos x="T8" y="T9"/>
              </a:cxn>
              <a:cxn ang="0">
                <a:pos x="T10" y="T11"/>
              </a:cxn>
            </a:cxnLst>
            <a:rect l="0" t="0" r="r" b="b"/>
            <a:pathLst>
              <a:path w="239" h="290">
                <a:moveTo>
                  <a:pt x="239" y="19"/>
                </a:moveTo>
                <a:lnTo>
                  <a:pt x="239" y="19"/>
                </a:lnTo>
                <a:lnTo>
                  <a:pt x="23" y="290"/>
                </a:lnTo>
                <a:lnTo>
                  <a:pt x="0" y="272"/>
                </a:lnTo>
                <a:lnTo>
                  <a:pt x="215" y="0"/>
                </a:lnTo>
                <a:lnTo>
                  <a:pt x="239" y="19"/>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44" name="Freeform 354">
            <a:extLst>
              <a:ext uri="{FF2B5EF4-FFF2-40B4-BE49-F238E27FC236}">
                <a16:creationId xmlns:a16="http://schemas.microsoft.com/office/drawing/2014/main" id="{69460B8B-0DCA-394F-7669-A154F7AC4EC4}"/>
              </a:ext>
            </a:extLst>
          </p:cNvPr>
          <p:cNvSpPr>
            <a:spLocks/>
          </p:cNvSpPr>
          <p:nvPr/>
        </p:nvSpPr>
        <p:spPr bwMode="auto">
          <a:xfrm>
            <a:off x="9114420" y="1636017"/>
            <a:ext cx="113964" cy="66288"/>
          </a:xfrm>
          <a:custGeom>
            <a:avLst/>
            <a:gdLst>
              <a:gd name="T0" fmla="*/ 13 w 411"/>
              <a:gd name="T1" fmla="*/ 0 h 214"/>
              <a:gd name="T2" fmla="*/ 13 w 411"/>
              <a:gd name="T3" fmla="*/ 0 h 214"/>
              <a:gd name="T4" fmla="*/ 411 w 411"/>
              <a:gd name="T5" fmla="*/ 187 h 214"/>
              <a:gd name="T6" fmla="*/ 398 w 411"/>
              <a:gd name="T7" fmla="*/ 214 h 214"/>
              <a:gd name="T8" fmla="*/ 0 w 411"/>
              <a:gd name="T9" fmla="*/ 27 h 214"/>
              <a:gd name="T10" fmla="*/ 13 w 411"/>
              <a:gd name="T11" fmla="*/ 0 h 214"/>
            </a:gdLst>
            <a:ahLst/>
            <a:cxnLst>
              <a:cxn ang="0">
                <a:pos x="T0" y="T1"/>
              </a:cxn>
              <a:cxn ang="0">
                <a:pos x="T2" y="T3"/>
              </a:cxn>
              <a:cxn ang="0">
                <a:pos x="T4" y="T5"/>
              </a:cxn>
              <a:cxn ang="0">
                <a:pos x="T6" y="T7"/>
              </a:cxn>
              <a:cxn ang="0">
                <a:pos x="T8" y="T9"/>
              </a:cxn>
              <a:cxn ang="0">
                <a:pos x="T10" y="T11"/>
              </a:cxn>
            </a:cxnLst>
            <a:rect l="0" t="0" r="r" b="b"/>
            <a:pathLst>
              <a:path w="411" h="214">
                <a:moveTo>
                  <a:pt x="13" y="0"/>
                </a:moveTo>
                <a:lnTo>
                  <a:pt x="13" y="0"/>
                </a:lnTo>
                <a:lnTo>
                  <a:pt x="411" y="187"/>
                </a:lnTo>
                <a:lnTo>
                  <a:pt x="398" y="214"/>
                </a:lnTo>
                <a:lnTo>
                  <a:pt x="0" y="27"/>
                </a:lnTo>
                <a:lnTo>
                  <a:pt x="13"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45" name="Freeform 355">
            <a:extLst>
              <a:ext uri="{FF2B5EF4-FFF2-40B4-BE49-F238E27FC236}">
                <a16:creationId xmlns:a16="http://schemas.microsoft.com/office/drawing/2014/main" id="{8B3E2829-74A5-0F1A-D63A-5CC5725EE25F}"/>
              </a:ext>
            </a:extLst>
          </p:cNvPr>
          <p:cNvSpPr>
            <a:spLocks/>
          </p:cNvSpPr>
          <p:nvPr/>
        </p:nvSpPr>
        <p:spPr bwMode="auto">
          <a:xfrm>
            <a:off x="9781554" y="1459722"/>
            <a:ext cx="26891" cy="181938"/>
          </a:xfrm>
          <a:custGeom>
            <a:avLst/>
            <a:gdLst>
              <a:gd name="T0" fmla="*/ 30 w 93"/>
              <a:gd name="T1" fmla="*/ 0 h 597"/>
              <a:gd name="T2" fmla="*/ 30 w 93"/>
              <a:gd name="T3" fmla="*/ 0 h 597"/>
              <a:gd name="T4" fmla="*/ 93 w 93"/>
              <a:gd name="T5" fmla="*/ 594 h 597"/>
              <a:gd name="T6" fmla="*/ 63 w 93"/>
              <a:gd name="T7" fmla="*/ 597 h 597"/>
              <a:gd name="T8" fmla="*/ 0 w 93"/>
              <a:gd name="T9" fmla="*/ 3 h 597"/>
              <a:gd name="T10" fmla="*/ 30 w 93"/>
              <a:gd name="T11" fmla="*/ 0 h 597"/>
            </a:gdLst>
            <a:ahLst/>
            <a:cxnLst>
              <a:cxn ang="0">
                <a:pos x="T0" y="T1"/>
              </a:cxn>
              <a:cxn ang="0">
                <a:pos x="T2" y="T3"/>
              </a:cxn>
              <a:cxn ang="0">
                <a:pos x="T4" y="T5"/>
              </a:cxn>
              <a:cxn ang="0">
                <a:pos x="T6" y="T7"/>
              </a:cxn>
              <a:cxn ang="0">
                <a:pos x="T8" y="T9"/>
              </a:cxn>
              <a:cxn ang="0">
                <a:pos x="T10" y="T11"/>
              </a:cxn>
            </a:cxnLst>
            <a:rect l="0" t="0" r="r" b="b"/>
            <a:pathLst>
              <a:path w="93" h="597">
                <a:moveTo>
                  <a:pt x="30" y="0"/>
                </a:moveTo>
                <a:lnTo>
                  <a:pt x="30" y="0"/>
                </a:lnTo>
                <a:lnTo>
                  <a:pt x="93" y="594"/>
                </a:lnTo>
                <a:lnTo>
                  <a:pt x="63" y="597"/>
                </a:lnTo>
                <a:lnTo>
                  <a:pt x="0" y="3"/>
                </a:lnTo>
                <a:lnTo>
                  <a:pt x="30"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46" name="Freeform 356">
            <a:extLst>
              <a:ext uri="{FF2B5EF4-FFF2-40B4-BE49-F238E27FC236}">
                <a16:creationId xmlns:a16="http://schemas.microsoft.com/office/drawing/2014/main" id="{2F286108-8231-6401-042C-ECD38AA2B3F5}"/>
              </a:ext>
            </a:extLst>
          </p:cNvPr>
          <p:cNvSpPr>
            <a:spLocks/>
          </p:cNvSpPr>
          <p:nvPr/>
        </p:nvSpPr>
        <p:spPr bwMode="auto">
          <a:xfrm>
            <a:off x="9743140" y="1490750"/>
            <a:ext cx="20488" cy="129754"/>
          </a:xfrm>
          <a:custGeom>
            <a:avLst/>
            <a:gdLst>
              <a:gd name="T0" fmla="*/ 30 w 74"/>
              <a:gd name="T1" fmla="*/ 0 h 425"/>
              <a:gd name="T2" fmla="*/ 30 w 74"/>
              <a:gd name="T3" fmla="*/ 0 h 425"/>
              <a:gd name="T4" fmla="*/ 74 w 74"/>
              <a:gd name="T5" fmla="*/ 421 h 425"/>
              <a:gd name="T6" fmla="*/ 45 w 74"/>
              <a:gd name="T7" fmla="*/ 425 h 425"/>
              <a:gd name="T8" fmla="*/ 0 w 74"/>
              <a:gd name="T9" fmla="*/ 3 h 425"/>
              <a:gd name="T10" fmla="*/ 30 w 74"/>
              <a:gd name="T11" fmla="*/ 0 h 425"/>
            </a:gdLst>
            <a:ahLst/>
            <a:cxnLst>
              <a:cxn ang="0">
                <a:pos x="T0" y="T1"/>
              </a:cxn>
              <a:cxn ang="0">
                <a:pos x="T2" y="T3"/>
              </a:cxn>
              <a:cxn ang="0">
                <a:pos x="T4" y="T5"/>
              </a:cxn>
              <a:cxn ang="0">
                <a:pos x="T6" y="T7"/>
              </a:cxn>
              <a:cxn ang="0">
                <a:pos x="T8" y="T9"/>
              </a:cxn>
              <a:cxn ang="0">
                <a:pos x="T10" y="T11"/>
              </a:cxn>
            </a:cxnLst>
            <a:rect l="0" t="0" r="r" b="b"/>
            <a:pathLst>
              <a:path w="74" h="425">
                <a:moveTo>
                  <a:pt x="30" y="0"/>
                </a:moveTo>
                <a:lnTo>
                  <a:pt x="30" y="0"/>
                </a:lnTo>
                <a:lnTo>
                  <a:pt x="74" y="421"/>
                </a:lnTo>
                <a:lnTo>
                  <a:pt x="45" y="425"/>
                </a:lnTo>
                <a:lnTo>
                  <a:pt x="0" y="3"/>
                </a:lnTo>
                <a:lnTo>
                  <a:pt x="30"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47" name="Freeform 357">
            <a:extLst>
              <a:ext uri="{FF2B5EF4-FFF2-40B4-BE49-F238E27FC236}">
                <a16:creationId xmlns:a16="http://schemas.microsoft.com/office/drawing/2014/main" id="{EF616A01-11AC-FF43-F475-39D23BBE7682}"/>
              </a:ext>
            </a:extLst>
          </p:cNvPr>
          <p:cNvSpPr>
            <a:spLocks/>
          </p:cNvSpPr>
          <p:nvPr/>
        </p:nvSpPr>
        <p:spPr bwMode="auto">
          <a:xfrm>
            <a:off x="9802042" y="1636017"/>
            <a:ext cx="154939" cy="83212"/>
          </a:xfrm>
          <a:custGeom>
            <a:avLst/>
            <a:gdLst>
              <a:gd name="T0" fmla="*/ 12 w 560"/>
              <a:gd name="T1" fmla="*/ 0 h 273"/>
              <a:gd name="T2" fmla="*/ 12 w 560"/>
              <a:gd name="T3" fmla="*/ 0 h 273"/>
              <a:gd name="T4" fmla="*/ 560 w 560"/>
              <a:gd name="T5" fmla="*/ 245 h 273"/>
              <a:gd name="T6" fmla="*/ 548 w 560"/>
              <a:gd name="T7" fmla="*/ 273 h 273"/>
              <a:gd name="T8" fmla="*/ 0 w 560"/>
              <a:gd name="T9" fmla="*/ 27 h 273"/>
              <a:gd name="T10" fmla="*/ 12 w 560"/>
              <a:gd name="T11" fmla="*/ 0 h 273"/>
            </a:gdLst>
            <a:ahLst/>
            <a:cxnLst>
              <a:cxn ang="0">
                <a:pos x="T0" y="T1"/>
              </a:cxn>
              <a:cxn ang="0">
                <a:pos x="T2" y="T3"/>
              </a:cxn>
              <a:cxn ang="0">
                <a:pos x="T4" y="T5"/>
              </a:cxn>
              <a:cxn ang="0">
                <a:pos x="T6" y="T7"/>
              </a:cxn>
              <a:cxn ang="0">
                <a:pos x="T8" y="T9"/>
              </a:cxn>
              <a:cxn ang="0">
                <a:pos x="T10" y="T11"/>
              </a:cxn>
            </a:cxnLst>
            <a:rect l="0" t="0" r="r" b="b"/>
            <a:pathLst>
              <a:path w="560" h="273">
                <a:moveTo>
                  <a:pt x="12" y="0"/>
                </a:moveTo>
                <a:lnTo>
                  <a:pt x="12" y="0"/>
                </a:lnTo>
                <a:lnTo>
                  <a:pt x="560" y="245"/>
                </a:lnTo>
                <a:lnTo>
                  <a:pt x="548" y="273"/>
                </a:lnTo>
                <a:lnTo>
                  <a:pt x="0" y="27"/>
                </a:lnTo>
                <a:lnTo>
                  <a:pt x="12"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48" name="Freeform 358">
            <a:extLst>
              <a:ext uri="{FF2B5EF4-FFF2-40B4-BE49-F238E27FC236}">
                <a16:creationId xmlns:a16="http://schemas.microsoft.com/office/drawing/2014/main" id="{1CDC94D3-85C8-90CF-F3CE-69C8C80852AC}"/>
              </a:ext>
            </a:extLst>
          </p:cNvPr>
          <p:cNvSpPr>
            <a:spLocks/>
          </p:cNvSpPr>
          <p:nvPr/>
        </p:nvSpPr>
        <p:spPr bwMode="auto">
          <a:xfrm>
            <a:off x="9376921" y="1575372"/>
            <a:ext cx="166463" cy="8462"/>
          </a:xfrm>
          <a:custGeom>
            <a:avLst/>
            <a:gdLst>
              <a:gd name="T0" fmla="*/ 599 w 599"/>
              <a:gd name="T1" fmla="*/ 30 h 30"/>
              <a:gd name="T2" fmla="*/ 599 w 599"/>
              <a:gd name="T3" fmla="*/ 30 h 30"/>
              <a:gd name="T4" fmla="*/ 0 w 599"/>
              <a:gd name="T5" fmla="*/ 30 h 30"/>
              <a:gd name="T6" fmla="*/ 0 w 599"/>
              <a:gd name="T7" fmla="*/ 0 h 30"/>
              <a:gd name="T8" fmla="*/ 599 w 599"/>
              <a:gd name="T9" fmla="*/ 0 h 30"/>
              <a:gd name="T10" fmla="*/ 599 w 599"/>
              <a:gd name="T11" fmla="*/ 30 h 30"/>
            </a:gdLst>
            <a:ahLst/>
            <a:cxnLst>
              <a:cxn ang="0">
                <a:pos x="T0" y="T1"/>
              </a:cxn>
              <a:cxn ang="0">
                <a:pos x="T2" y="T3"/>
              </a:cxn>
              <a:cxn ang="0">
                <a:pos x="T4" y="T5"/>
              </a:cxn>
              <a:cxn ang="0">
                <a:pos x="T6" y="T7"/>
              </a:cxn>
              <a:cxn ang="0">
                <a:pos x="T8" y="T9"/>
              </a:cxn>
              <a:cxn ang="0">
                <a:pos x="T10" y="T11"/>
              </a:cxn>
            </a:cxnLst>
            <a:rect l="0" t="0" r="r" b="b"/>
            <a:pathLst>
              <a:path w="599" h="30">
                <a:moveTo>
                  <a:pt x="599" y="30"/>
                </a:moveTo>
                <a:lnTo>
                  <a:pt x="599" y="30"/>
                </a:lnTo>
                <a:lnTo>
                  <a:pt x="0" y="30"/>
                </a:lnTo>
                <a:lnTo>
                  <a:pt x="0" y="0"/>
                </a:lnTo>
                <a:lnTo>
                  <a:pt x="599" y="0"/>
                </a:lnTo>
                <a:lnTo>
                  <a:pt x="599" y="3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49" name="Freeform 359">
            <a:extLst>
              <a:ext uri="{FF2B5EF4-FFF2-40B4-BE49-F238E27FC236}">
                <a16:creationId xmlns:a16="http://schemas.microsoft.com/office/drawing/2014/main" id="{500975CA-E19D-D0BF-70DA-A9989405DBA6}"/>
              </a:ext>
            </a:extLst>
          </p:cNvPr>
          <p:cNvSpPr>
            <a:spLocks/>
          </p:cNvSpPr>
          <p:nvPr/>
        </p:nvSpPr>
        <p:spPr bwMode="auto">
          <a:xfrm>
            <a:off x="9539542" y="1418821"/>
            <a:ext cx="89634" cy="163603"/>
          </a:xfrm>
          <a:custGeom>
            <a:avLst/>
            <a:gdLst>
              <a:gd name="T0" fmla="*/ 0 w 323"/>
              <a:gd name="T1" fmla="*/ 520 h 535"/>
              <a:gd name="T2" fmla="*/ 0 w 323"/>
              <a:gd name="T3" fmla="*/ 520 h 535"/>
              <a:gd name="T4" fmla="*/ 297 w 323"/>
              <a:gd name="T5" fmla="*/ 0 h 535"/>
              <a:gd name="T6" fmla="*/ 323 w 323"/>
              <a:gd name="T7" fmla="*/ 15 h 535"/>
              <a:gd name="T8" fmla="*/ 26 w 323"/>
              <a:gd name="T9" fmla="*/ 535 h 535"/>
              <a:gd name="T10" fmla="*/ 0 w 323"/>
              <a:gd name="T11" fmla="*/ 520 h 535"/>
            </a:gdLst>
            <a:ahLst/>
            <a:cxnLst>
              <a:cxn ang="0">
                <a:pos x="T0" y="T1"/>
              </a:cxn>
              <a:cxn ang="0">
                <a:pos x="T2" y="T3"/>
              </a:cxn>
              <a:cxn ang="0">
                <a:pos x="T4" y="T5"/>
              </a:cxn>
              <a:cxn ang="0">
                <a:pos x="T6" y="T7"/>
              </a:cxn>
              <a:cxn ang="0">
                <a:pos x="T8" y="T9"/>
              </a:cxn>
              <a:cxn ang="0">
                <a:pos x="T10" y="T11"/>
              </a:cxn>
            </a:cxnLst>
            <a:rect l="0" t="0" r="r" b="b"/>
            <a:pathLst>
              <a:path w="323" h="535">
                <a:moveTo>
                  <a:pt x="0" y="520"/>
                </a:moveTo>
                <a:lnTo>
                  <a:pt x="0" y="520"/>
                </a:lnTo>
                <a:lnTo>
                  <a:pt x="297" y="0"/>
                </a:lnTo>
                <a:lnTo>
                  <a:pt x="323" y="15"/>
                </a:lnTo>
                <a:lnTo>
                  <a:pt x="26" y="535"/>
                </a:lnTo>
                <a:lnTo>
                  <a:pt x="0" y="52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50" name="Freeform 360">
            <a:extLst>
              <a:ext uri="{FF2B5EF4-FFF2-40B4-BE49-F238E27FC236}">
                <a16:creationId xmlns:a16="http://schemas.microsoft.com/office/drawing/2014/main" id="{D7ED8372-A058-5B6E-6CBE-638FD455C3D8}"/>
              </a:ext>
            </a:extLst>
          </p:cNvPr>
          <p:cNvSpPr>
            <a:spLocks/>
          </p:cNvSpPr>
          <p:nvPr/>
        </p:nvSpPr>
        <p:spPr bwMode="auto">
          <a:xfrm>
            <a:off x="9586920" y="1463953"/>
            <a:ext cx="66585" cy="117061"/>
          </a:xfrm>
          <a:custGeom>
            <a:avLst/>
            <a:gdLst>
              <a:gd name="T0" fmla="*/ 0 w 237"/>
              <a:gd name="T1" fmla="*/ 369 h 384"/>
              <a:gd name="T2" fmla="*/ 0 w 237"/>
              <a:gd name="T3" fmla="*/ 369 h 384"/>
              <a:gd name="T4" fmla="*/ 211 w 237"/>
              <a:gd name="T5" fmla="*/ 0 h 384"/>
              <a:gd name="T6" fmla="*/ 237 w 237"/>
              <a:gd name="T7" fmla="*/ 15 h 384"/>
              <a:gd name="T8" fmla="*/ 26 w 237"/>
              <a:gd name="T9" fmla="*/ 384 h 384"/>
              <a:gd name="T10" fmla="*/ 0 w 237"/>
              <a:gd name="T11" fmla="*/ 369 h 384"/>
            </a:gdLst>
            <a:ahLst/>
            <a:cxnLst>
              <a:cxn ang="0">
                <a:pos x="T0" y="T1"/>
              </a:cxn>
              <a:cxn ang="0">
                <a:pos x="T2" y="T3"/>
              </a:cxn>
              <a:cxn ang="0">
                <a:pos x="T4" y="T5"/>
              </a:cxn>
              <a:cxn ang="0">
                <a:pos x="T6" y="T7"/>
              </a:cxn>
              <a:cxn ang="0">
                <a:pos x="T8" y="T9"/>
              </a:cxn>
              <a:cxn ang="0">
                <a:pos x="T10" y="T11"/>
              </a:cxn>
            </a:cxnLst>
            <a:rect l="0" t="0" r="r" b="b"/>
            <a:pathLst>
              <a:path w="237" h="384">
                <a:moveTo>
                  <a:pt x="0" y="369"/>
                </a:moveTo>
                <a:lnTo>
                  <a:pt x="0" y="369"/>
                </a:lnTo>
                <a:lnTo>
                  <a:pt x="211" y="0"/>
                </a:lnTo>
                <a:lnTo>
                  <a:pt x="237" y="15"/>
                </a:lnTo>
                <a:lnTo>
                  <a:pt x="26" y="384"/>
                </a:lnTo>
                <a:lnTo>
                  <a:pt x="0" y="369"/>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51" name="Freeform 361">
            <a:extLst>
              <a:ext uri="{FF2B5EF4-FFF2-40B4-BE49-F238E27FC236}">
                <a16:creationId xmlns:a16="http://schemas.microsoft.com/office/drawing/2014/main" id="{EF8089C5-8222-2EF0-4C52-7C00BA648AA4}"/>
              </a:ext>
            </a:extLst>
          </p:cNvPr>
          <p:cNvSpPr>
            <a:spLocks/>
          </p:cNvSpPr>
          <p:nvPr/>
        </p:nvSpPr>
        <p:spPr bwMode="auto">
          <a:xfrm>
            <a:off x="9291128" y="1418821"/>
            <a:ext cx="89634" cy="163603"/>
          </a:xfrm>
          <a:custGeom>
            <a:avLst/>
            <a:gdLst>
              <a:gd name="T0" fmla="*/ 26 w 323"/>
              <a:gd name="T1" fmla="*/ 0 h 535"/>
              <a:gd name="T2" fmla="*/ 26 w 323"/>
              <a:gd name="T3" fmla="*/ 0 h 535"/>
              <a:gd name="T4" fmla="*/ 323 w 323"/>
              <a:gd name="T5" fmla="*/ 520 h 535"/>
              <a:gd name="T6" fmla="*/ 297 w 323"/>
              <a:gd name="T7" fmla="*/ 535 h 535"/>
              <a:gd name="T8" fmla="*/ 0 w 323"/>
              <a:gd name="T9" fmla="*/ 15 h 535"/>
              <a:gd name="T10" fmla="*/ 26 w 323"/>
              <a:gd name="T11" fmla="*/ 0 h 535"/>
            </a:gdLst>
            <a:ahLst/>
            <a:cxnLst>
              <a:cxn ang="0">
                <a:pos x="T0" y="T1"/>
              </a:cxn>
              <a:cxn ang="0">
                <a:pos x="T2" y="T3"/>
              </a:cxn>
              <a:cxn ang="0">
                <a:pos x="T4" y="T5"/>
              </a:cxn>
              <a:cxn ang="0">
                <a:pos x="T6" y="T7"/>
              </a:cxn>
              <a:cxn ang="0">
                <a:pos x="T8" y="T9"/>
              </a:cxn>
              <a:cxn ang="0">
                <a:pos x="T10" y="T11"/>
              </a:cxn>
            </a:cxnLst>
            <a:rect l="0" t="0" r="r" b="b"/>
            <a:pathLst>
              <a:path w="323" h="535">
                <a:moveTo>
                  <a:pt x="26" y="0"/>
                </a:moveTo>
                <a:lnTo>
                  <a:pt x="26" y="0"/>
                </a:lnTo>
                <a:lnTo>
                  <a:pt x="323" y="520"/>
                </a:lnTo>
                <a:lnTo>
                  <a:pt x="297" y="535"/>
                </a:lnTo>
                <a:lnTo>
                  <a:pt x="0" y="15"/>
                </a:lnTo>
                <a:lnTo>
                  <a:pt x="26"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52" name="Freeform 362">
            <a:extLst>
              <a:ext uri="{FF2B5EF4-FFF2-40B4-BE49-F238E27FC236}">
                <a16:creationId xmlns:a16="http://schemas.microsoft.com/office/drawing/2014/main" id="{A8CB2272-D59C-40CF-B0B2-266221A9745D}"/>
              </a:ext>
            </a:extLst>
          </p:cNvPr>
          <p:cNvSpPr>
            <a:spLocks/>
          </p:cNvSpPr>
          <p:nvPr/>
        </p:nvSpPr>
        <p:spPr bwMode="auto">
          <a:xfrm>
            <a:off x="9266799" y="1463953"/>
            <a:ext cx="66585" cy="117061"/>
          </a:xfrm>
          <a:custGeom>
            <a:avLst/>
            <a:gdLst>
              <a:gd name="T0" fmla="*/ 27 w 238"/>
              <a:gd name="T1" fmla="*/ 0 h 384"/>
              <a:gd name="T2" fmla="*/ 27 w 238"/>
              <a:gd name="T3" fmla="*/ 0 h 384"/>
              <a:gd name="T4" fmla="*/ 238 w 238"/>
              <a:gd name="T5" fmla="*/ 369 h 384"/>
              <a:gd name="T6" fmla="*/ 212 w 238"/>
              <a:gd name="T7" fmla="*/ 384 h 384"/>
              <a:gd name="T8" fmla="*/ 0 w 238"/>
              <a:gd name="T9" fmla="*/ 15 h 384"/>
              <a:gd name="T10" fmla="*/ 27 w 238"/>
              <a:gd name="T11" fmla="*/ 0 h 384"/>
            </a:gdLst>
            <a:ahLst/>
            <a:cxnLst>
              <a:cxn ang="0">
                <a:pos x="T0" y="T1"/>
              </a:cxn>
              <a:cxn ang="0">
                <a:pos x="T2" y="T3"/>
              </a:cxn>
              <a:cxn ang="0">
                <a:pos x="T4" y="T5"/>
              </a:cxn>
              <a:cxn ang="0">
                <a:pos x="T6" y="T7"/>
              </a:cxn>
              <a:cxn ang="0">
                <a:pos x="T8" y="T9"/>
              </a:cxn>
              <a:cxn ang="0">
                <a:pos x="T10" y="T11"/>
              </a:cxn>
            </a:cxnLst>
            <a:rect l="0" t="0" r="r" b="b"/>
            <a:pathLst>
              <a:path w="238" h="384">
                <a:moveTo>
                  <a:pt x="27" y="0"/>
                </a:moveTo>
                <a:lnTo>
                  <a:pt x="27" y="0"/>
                </a:lnTo>
                <a:lnTo>
                  <a:pt x="238" y="369"/>
                </a:lnTo>
                <a:lnTo>
                  <a:pt x="212" y="384"/>
                </a:lnTo>
                <a:lnTo>
                  <a:pt x="0" y="15"/>
                </a:lnTo>
                <a:lnTo>
                  <a:pt x="27"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53" name="Freeform 363">
            <a:extLst>
              <a:ext uri="{FF2B5EF4-FFF2-40B4-BE49-F238E27FC236}">
                <a16:creationId xmlns:a16="http://schemas.microsoft.com/office/drawing/2014/main" id="{F40520C8-1FA7-C05F-4115-154C391708D3}"/>
              </a:ext>
            </a:extLst>
          </p:cNvPr>
          <p:cNvSpPr>
            <a:spLocks/>
          </p:cNvSpPr>
          <p:nvPr/>
        </p:nvSpPr>
        <p:spPr bwMode="auto">
          <a:xfrm>
            <a:off x="9111859" y="1459722"/>
            <a:ext cx="25610" cy="181938"/>
          </a:xfrm>
          <a:custGeom>
            <a:avLst/>
            <a:gdLst>
              <a:gd name="T0" fmla="*/ 93 w 93"/>
              <a:gd name="T1" fmla="*/ 3 h 597"/>
              <a:gd name="T2" fmla="*/ 93 w 93"/>
              <a:gd name="T3" fmla="*/ 3 h 597"/>
              <a:gd name="T4" fmla="*/ 30 w 93"/>
              <a:gd name="T5" fmla="*/ 597 h 597"/>
              <a:gd name="T6" fmla="*/ 0 w 93"/>
              <a:gd name="T7" fmla="*/ 594 h 597"/>
              <a:gd name="T8" fmla="*/ 63 w 93"/>
              <a:gd name="T9" fmla="*/ 0 h 597"/>
              <a:gd name="T10" fmla="*/ 93 w 93"/>
              <a:gd name="T11" fmla="*/ 3 h 597"/>
            </a:gdLst>
            <a:ahLst/>
            <a:cxnLst>
              <a:cxn ang="0">
                <a:pos x="T0" y="T1"/>
              </a:cxn>
              <a:cxn ang="0">
                <a:pos x="T2" y="T3"/>
              </a:cxn>
              <a:cxn ang="0">
                <a:pos x="T4" y="T5"/>
              </a:cxn>
              <a:cxn ang="0">
                <a:pos x="T6" y="T7"/>
              </a:cxn>
              <a:cxn ang="0">
                <a:pos x="T8" y="T9"/>
              </a:cxn>
              <a:cxn ang="0">
                <a:pos x="T10" y="T11"/>
              </a:cxn>
            </a:cxnLst>
            <a:rect l="0" t="0" r="r" b="b"/>
            <a:pathLst>
              <a:path w="93" h="597">
                <a:moveTo>
                  <a:pt x="93" y="3"/>
                </a:moveTo>
                <a:lnTo>
                  <a:pt x="93" y="3"/>
                </a:lnTo>
                <a:lnTo>
                  <a:pt x="30" y="597"/>
                </a:lnTo>
                <a:lnTo>
                  <a:pt x="0" y="594"/>
                </a:lnTo>
                <a:lnTo>
                  <a:pt x="63" y="0"/>
                </a:lnTo>
                <a:lnTo>
                  <a:pt x="93" y="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54" name="Freeform 364">
            <a:extLst>
              <a:ext uri="{FF2B5EF4-FFF2-40B4-BE49-F238E27FC236}">
                <a16:creationId xmlns:a16="http://schemas.microsoft.com/office/drawing/2014/main" id="{C1D85B26-E23D-73BD-747B-7FE8CE916083}"/>
              </a:ext>
            </a:extLst>
          </p:cNvPr>
          <p:cNvSpPr>
            <a:spLocks/>
          </p:cNvSpPr>
          <p:nvPr/>
        </p:nvSpPr>
        <p:spPr bwMode="auto">
          <a:xfrm>
            <a:off x="9155396" y="1490750"/>
            <a:ext cx="20488" cy="129754"/>
          </a:xfrm>
          <a:custGeom>
            <a:avLst/>
            <a:gdLst>
              <a:gd name="T0" fmla="*/ 74 w 74"/>
              <a:gd name="T1" fmla="*/ 3 h 425"/>
              <a:gd name="T2" fmla="*/ 74 w 74"/>
              <a:gd name="T3" fmla="*/ 3 h 425"/>
              <a:gd name="T4" fmla="*/ 30 w 74"/>
              <a:gd name="T5" fmla="*/ 425 h 425"/>
              <a:gd name="T6" fmla="*/ 0 w 74"/>
              <a:gd name="T7" fmla="*/ 421 h 425"/>
              <a:gd name="T8" fmla="*/ 44 w 74"/>
              <a:gd name="T9" fmla="*/ 0 h 425"/>
              <a:gd name="T10" fmla="*/ 74 w 74"/>
              <a:gd name="T11" fmla="*/ 3 h 425"/>
            </a:gdLst>
            <a:ahLst/>
            <a:cxnLst>
              <a:cxn ang="0">
                <a:pos x="T0" y="T1"/>
              </a:cxn>
              <a:cxn ang="0">
                <a:pos x="T2" y="T3"/>
              </a:cxn>
              <a:cxn ang="0">
                <a:pos x="T4" y="T5"/>
              </a:cxn>
              <a:cxn ang="0">
                <a:pos x="T6" y="T7"/>
              </a:cxn>
              <a:cxn ang="0">
                <a:pos x="T8" y="T9"/>
              </a:cxn>
              <a:cxn ang="0">
                <a:pos x="T10" y="T11"/>
              </a:cxn>
            </a:cxnLst>
            <a:rect l="0" t="0" r="r" b="b"/>
            <a:pathLst>
              <a:path w="74" h="425">
                <a:moveTo>
                  <a:pt x="74" y="3"/>
                </a:moveTo>
                <a:lnTo>
                  <a:pt x="74" y="3"/>
                </a:lnTo>
                <a:lnTo>
                  <a:pt x="30" y="425"/>
                </a:lnTo>
                <a:lnTo>
                  <a:pt x="0" y="421"/>
                </a:lnTo>
                <a:lnTo>
                  <a:pt x="44" y="0"/>
                </a:lnTo>
                <a:lnTo>
                  <a:pt x="74" y="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55" name="Freeform 365">
            <a:extLst>
              <a:ext uri="{FF2B5EF4-FFF2-40B4-BE49-F238E27FC236}">
                <a16:creationId xmlns:a16="http://schemas.microsoft.com/office/drawing/2014/main" id="{278445CE-D97D-4F7F-42EB-359DF4534B16}"/>
              </a:ext>
            </a:extLst>
          </p:cNvPr>
          <p:cNvSpPr>
            <a:spLocks/>
          </p:cNvSpPr>
          <p:nvPr/>
        </p:nvSpPr>
        <p:spPr bwMode="auto">
          <a:xfrm>
            <a:off x="8963323" y="1636017"/>
            <a:ext cx="154939" cy="83212"/>
          </a:xfrm>
          <a:custGeom>
            <a:avLst/>
            <a:gdLst>
              <a:gd name="T0" fmla="*/ 561 w 561"/>
              <a:gd name="T1" fmla="*/ 27 h 273"/>
              <a:gd name="T2" fmla="*/ 561 w 561"/>
              <a:gd name="T3" fmla="*/ 27 h 273"/>
              <a:gd name="T4" fmla="*/ 12 w 561"/>
              <a:gd name="T5" fmla="*/ 273 h 273"/>
              <a:gd name="T6" fmla="*/ 0 w 561"/>
              <a:gd name="T7" fmla="*/ 245 h 273"/>
              <a:gd name="T8" fmla="*/ 548 w 561"/>
              <a:gd name="T9" fmla="*/ 0 h 273"/>
              <a:gd name="T10" fmla="*/ 561 w 561"/>
              <a:gd name="T11" fmla="*/ 27 h 273"/>
            </a:gdLst>
            <a:ahLst/>
            <a:cxnLst>
              <a:cxn ang="0">
                <a:pos x="T0" y="T1"/>
              </a:cxn>
              <a:cxn ang="0">
                <a:pos x="T2" y="T3"/>
              </a:cxn>
              <a:cxn ang="0">
                <a:pos x="T4" y="T5"/>
              </a:cxn>
              <a:cxn ang="0">
                <a:pos x="T6" y="T7"/>
              </a:cxn>
              <a:cxn ang="0">
                <a:pos x="T8" y="T9"/>
              </a:cxn>
              <a:cxn ang="0">
                <a:pos x="T10" y="T11"/>
              </a:cxn>
            </a:cxnLst>
            <a:rect l="0" t="0" r="r" b="b"/>
            <a:pathLst>
              <a:path w="561" h="273">
                <a:moveTo>
                  <a:pt x="561" y="27"/>
                </a:moveTo>
                <a:lnTo>
                  <a:pt x="561" y="27"/>
                </a:lnTo>
                <a:lnTo>
                  <a:pt x="12" y="273"/>
                </a:lnTo>
                <a:lnTo>
                  <a:pt x="0" y="245"/>
                </a:lnTo>
                <a:lnTo>
                  <a:pt x="548" y="0"/>
                </a:lnTo>
                <a:lnTo>
                  <a:pt x="561" y="27"/>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56" name="Freeform 366">
            <a:extLst>
              <a:ext uri="{FF2B5EF4-FFF2-40B4-BE49-F238E27FC236}">
                <a16:creationId xmlns:a16="http://schemas.microsoft.com/office/drawing/2014/main" id="{F3BD7878-DD60-C68F-C2B6-2FC3A5610244}"/>
              </a:ext>
            </a:extLst>
          </p:cNvPr>
          <p:cNvSpPr>
            <a:spLocks/>
          </p:cNvSpPr>
          <p:nvPr/>
        </p:nvSpPr>
        <p:spPr bwMode="auto">
          <a:xfrm>
            <a:off x="9784115" y="1349713"/>
            <a:ext cx="138293" cy="114240"/>
          </a:xfrm>
          <a:custGeom>
            <a:avLst/>
            <a:gdLst>
              <a:gd name="T0" fmla="*/ 0 w 503"/>
              <a:gd name="T1" fmla="*/ 348 h 373"/>
              <a:gd name="T2" fmla="*/ 0 w 503"/>
              <a:gd name="T3" fmla="*/ 348 h 373"/>
              <a:gd name="T4" fmla="*/ 486 w 503"/>
              <a:gd name="T5" fmla="*/ 0 h 373"/>
              <a:gd name="T6" fmla="*/ 503 w 503"/>
              <a:gd name="T7" fmla="*/ 24 h 373"/>
              <a:gd name="T8" fmla="*/ 18 w 503"/>
              <a:gd name="T9" fmla="*/ 373 h 373"/>
              <a:gd name="T10" fmla="*/ 0 w 503"/>
              <a:gd name="T11" fmla="*/ 348 h 373"/>
            </a:gdLst>
            <a:ahLst/>
            <a:cxnLst>
              <a:cxn ang="0">
                <a:pos x="T0" y="T1"/>
              </a:cxn>
              <a:cxn ang="0">
                <a:pos x="T2" y="T3"/>
              </a:cxn>
              <a:cxn ang="0">
                <a:pos x="T4" y="T5"/>
              </a:cxn>
              <a:cxn ang="0">
                <a:pos x="T6" y="T7"/>
              </a:cxn>
              <a:cxn ang="0">
                <a:pos x="T8" y="T9"/>
              </a:cxn>
              <a:cxn ang="0">
                <a:pos x="T10" y="T11"/>
              </a:cxn>
            </a:cxnLst>
            <a:rect l="0" t="0" r="r" b="b"/>
            <a:pathLst>
              <a:path w="503" h="373">
                <a:moveTo>
                  <a:pt x="0" y="348"/>
                </a:moveTo>
                <a:lnTo>
                  <a:pt x="0" y="348"/>
                </a:lnTo>
                <a:lnTo>
                  <a:pt x="486" y="0"/>
                </a:lnTo>
                <a:lnTo>
                  <a:pt x="503" y="24"/>
                </a:lnTo>
                <a:lnTo>
                  <a:pt x="18" y="373"/>
                </a:lnTo>
                <a:lnTo>
                  <a:pt x="0" y="348"/>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57" name="Freeform 367">
            <a:extLst>
              <a:ext uri="{FF2B5EF4-FFF2-40B4-BE49-F238E27FC236}">
                <a16:creationId xmlns:a16="http://schemas.microsoft.com/office/drawing/2014/main" id="{9620E30D-41DB-597D-59BE-2FA0A997F3B4}"/>
              </a:ext>
            </a:extLst>
          </p:cNvPr>
          <p:cNvSpPr>
            <a:spLocks/>
          </p:cNvSpPr>
          <p:nvPr/>
        </p:nvSpPr>
        <p:spPr bwMode="auto">
          <a:xfrm>
            <a:off x="9624054" y="1416000"/>
            <a:ext cx="162622" cy="47952"/>
          </a:xfrm>
          <a:custGeom>
            <a:avLst/>
            <a:gdLst>
              <a:gd name="T0" fmla="*/ 7 w 589"/>
              <a:gd name="T1" fmla="*/ 0 h 155"/>
              <a:gd name="T2" fmla="*/ 7 w 589"/>
              <a:gd name="T3" fmla="*/ 0 h 155"/>
              <a:gd name="T4" fmla="*/ 589 w 589"/>
              <a:gd name="T5" fmla="*/ 126 h 155"/>
              <a:gd name="T6" fmla="*/ 583 w 589"/>
              <a:gd name="T7" fmla="*/ 155 h 155"/>
              <a:gd name="T8" fmla="*/ 0 w 589"/>
              <a:gd name="T9" fmla="*/ 29 h 155"/>
              <a:gd name="T10" fmla="*/ 7 w 589"/>
              <a:gd name="T11" fmla="*/ 0 h 155"/>
            </a:gdLst>
            <a:ahLst/>
            <a:cxnLst>
              <a:cxn ang="0">
                <a:pos x="T0" y="T1"/>
              </a:cxn>
              <a:cxn ang="0">
                <a:pos x="T2" y="T3"/>
              </a:cxn>
              <a:cxn ang="0">
                <a:pos x="T4" y="T5"/>
              </a:cxn>
              <a:cxn ang="0">
                <a:pos x="T6" y="T7"/>
              </a:cxn>
              <a:cxn ang="0">
                <a:pos x="T8" y="T9"/>
              </a:cxn>
              <a:cxn ang="0">
                <a:pos x="T10" y="T11"/>
              </a:cxn>
            </a:cxnLst>
            <a:rect l="0" t="0" r="r" b="b"/>
            <a:pathLst>
              <a:path w="589" h="155">
                <a:moveTo>
                  <a:pt x="7" y="0"/>
                </a:moveTo>
                <a:lnTo>
                  <a:pt x="7" y="0"/>
                </a:lnTo>
                <a:lnTo>
                  <a:pt x="589" y="126"/>
                </a:lnTo>
                <a:lnTo>
                  <a:pt x="583" y="155"/>
                </a:lnTo>
                <a:lnTo>
                  <a:pt x="0" y="29"/>
                </a:lnTo>
                <a:lnTo>
                  <a:pt x="7"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58" name="Freeform 368">
            <a:extLst>
              <a:ext uri="{FF2B5EF4-FFF2-40B4-BE49-F238E27FC236}">
                <a16:creationId xmlns:a16="http://schemas.microsoft.com/office/drawing/2014/main" id="{0B41F52A-7648-8B55-E53A-6F272A93BFEF}"/>
              </a:ext>
            </a:extLst>
          </p:cNvPr>
          <p:cNvSpPr>
            <a:spLocks/>
          </p:cNvSpPr>
          <p:nvPr/>
        </p:nvSpPr>
        <p:spPr bwMode="auto">
          <a:xfrm>
            <a:off x="9953140" y="1603579"/>
            <a:ext cx="137012" cy="115650"/>
          </a:xfrm>
          <a:custGeom>
            <a:avLst/>
            <a:gdLst>
              <a:gd name="T0" fmla="*/ 0 w 498"/>
              <a:gd name="T1" fmla="*/ 354 h 378"/>
              <a:gd name="T2" fmla="*/ 0 w 498"/>
              <a:gd name="T3" fmla="*/ 354 h 378"/>
              <a:gd name="T4" fmla="*/ 480 w 498"/>
              <a:gd name="T5" fmla="*/ 0 h 378"/>
              <a:gd name="T6" fmla="*/ 498 w 498"/>
              <a:gd name="T7" fmla="*/ 24 h 378"/>
              <a:gd name="T8" fmla="*/ 18 w 498"/>
              <a:gd name="T9" fmla="*/ 378 h 378"/>
              <a:gd name="T10" fmla="*/ 0 w 498"/>
              <a:gd name="T11" fmla="*/ 354 h 378"/>
            </a:gdLst>
            <a:ahLst/>
            <a:cxnLst>
              <a:cxn ang="0">
                <a:pos x="T0" y="T1"/>
              </a:cxn>
              <a:cxn ang="0">
                <a:pos x="T2" y="T3"/>
              </a:cxn>
              <a:cxn ang="0">
                <a:pos x="T4" y="T5"/>
              </a:cxn>
              <a:cxn ang="0">
                <a:pos x="T6" y="T7"/>
              </a:cxn>
              <a:cxn ang="0">
                <a:pos x="T8" y="T9"/>
              </a:cxn>
              <a:cxn ang="0">
                <a:pos x="T10" y="T11"/>
              </a:cxn>
            </a:cxnLst>
            <a:rect l="0" t="0" r="r" b="b"/>
            <a:pathLst>
              <a:path w="498" h="378">
                <a:moveTo>
                  <a:pt x="0" y="354"/>
                </a:moveTo>
                <a:lnTo>
                  <a:pt x="0" y="354"/>
                </a:lnTo>
                <a:lnTo>
                  <a:pt x="480" y="0"/>
                </a:lnTo>
                <a:lnTo>
                  <a:pt x="498" y="24"/>
                </a:lnTo>
                <a:lnTo>
                  <a:pt x="18" y="378"/>
                </a:lnTo>
                <a:lnTo>
                  <a:pt x="0" y="354"/>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59" name="Freeform 369">
            <a:extLst>
              <a:ext uri="{FF2B5EF4-FFF2-40B4-BE49-F238E27FC236}">
                <a16:creationId xmlns:a16="http://schemas.microsoft.com/office/drawing/2014/main" id="{BF38D53D-ABB7-B531-80DB-A27730FE6FA4}"/>
              </a:ext>
            </a:extLst>
          </p:cNvPr>
          <p:cNvSpPr>
            <a:spLocks/>
          </p:cNvSpPr>
          <p:nvPr/>
        </p:nvSpPr>
        <p:spPr bwMode="auto">
          <a:xfrm>
            <a:off x="9948018" y="1582423"/>
            <a:ext cx="98598" cy="84622"/>
          </a:xfrm>
          <a:custGeom>
            <a:avLst/>
            <a:gdLst>
              <a:gd name="T0" fmla="*/ 0 w 358"/>
              <a:gd name="T1" fmla="*/ 252 h 276"/>
              <a:gd name="T2" fmla="*/ 0 w 358"/>
              <a:gd name="T3" fmla="*/ 252 h 276"/>
              <a:gd name="T4" fmla="*/ 340 w 358"/>
              <a:gd name="T5" fmla="*/ 0 h 276"/>
              <a:gd name="T6" fmla="*/ 358 w 358"/>
              <a:gd name="T7" fmla="*/ 25 h 276"/>
              <a:gd name="T8" fmla="*/ 18 w 358"/>
              <a:gd name="T9" fmla="*/ 276 h 276"/>
              <a:gd name="T10" fmla="*/ 0 w 358"/>
              <a:gd name="T11" fmla="*/ 252 h 276"/>
            </a:gdLst>
            <a:ahLst/>
            <a:cxnLst>
              <a:cxn ang="0">
                <a:pos x="T0" y="T1"/>
              </a:cxn>
              <a:cxn ang="0">
                <a:pos x="T2" y="T3"/>
              </a:cxn>
              <a:cxn ang="0">
                <a:pos x="T4" y="T5"/>
              </a:cxn>
              <a:cxn ang="0">
                <a:pos x="T6" y="T7"/>
              </a:cxn>
              <a:cxn ang="0">
                <a:pos x="T8" y="T9"/>
              </a:cxn>
              <a:cxn ang="0">
                <a:pos x="T10" y="T11"/>
              </a:cxn>
            </a:cxnLst>
            <a:rect l="0" t="0" r="r" b="b"/>
            <a:pathLst>
              <a:path w="358" h="276">
                <a:moveTo>
                  <a:pt x="0" y="252"/>
                </a:moveTo>
                <a:lnTo>
                  <a:pt x="0" y="252"/>
                </a:lnTo>
                <a:lnTo>
                  <a:pt x="340" y="0"/>
                </a:lnTo>
                <a:lnTo>
                  <a:pt x="358" y="25"/>
                </a:lnTo>
                <a:lnTo>
                  <a:pt x="18" y="276"/>
                </a:lnTo>
                <a:lnTo>
                  <a:pt x="0" y="252"/>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60" name="Freeform 370">
            <a:extLst>
              <a:ext uri="{FF2B5EF4-FFF2-40B4-BE49-F238E27FC236}">
                <a16:creationId xmlns:a16="http://schemas.microsoft.com/office/drawing/2014/main" id="{59F75B2F-8123-D107-F143-78E031FF2301}"/>
              </a:ext>
            </a:extLst>
          </p:cNvPr>
          <p:cNvSpPr>
            <a:spLocks/>
          </p:cNvSpPr>
          <p:nvPr/>
        </p:nvSpPr>
        <p:spPr bwMode="auto">
          <a:xfrm>
            <a:off x="9539542" y="1262271"/>
            <a:ext cx="89634" cy="160782"/>
          </a:xfrm>
          <a:custGeom>
            <a:avLst/>
            <a:gdLst>
              <a:gd name="T0" fmla="*/ 297 w 323"/>
              <a:gd name="T1" fmla="*/ 529 h 529"/>
              <a:gd name="T2" fmla="*/ 297 w 323"/>
              <a:gd name="T3" fmla="*/ 529 h 529"/>
              <a:gd name="T4" fmla="*/ 0 w 323"/>
              <a:gd name="T5" fmla="*/ 15 h 529"/>
              <a:gd name="T6" fmla="*/ 26 w 323"/>
              <a:gd name="T7" fmla="*/ 0 h 529"/>
              <a:gd name="T8" fmla="*/ 323 w 323"/>
              <a:gd name="T9" fmla="*/ 514 h 529"/>
              <a:gd name="T10" fmla="*/ 297 w 323"/>
              <a:gd name="T11" fmla="*/ 529 h 529"/>
            </a:gdLst>
            <a:ahLst/>
            <a:cxnLst>
              <a:cxn ang="0">
                <a:pos x="T0" y="T1"/>
              </a:cxn>
              <a:cxn ang="0">
                <a:pos x="T2" y="T3"/>
              </a:cxn>
              <a:cxn ang="0">
                <a:pos x="T4" y="T5"/>
              </a:cxn>
              <a:cxn ang="0">
                <a:pos x="T6" y="T7"/>
              </a:cxn>
              <a:cxn ang="0">
                <a:pos x="T8" y="T9"/>
              </a:cxn>
              <a:cxn ang="0">
                <a:pos x="T10" y="T11"/>
              </a:cxn>
            </a:cxnLst>
            <a:rect l="0" t="0" r="r" b="b"/>
            <a:pathLst>
              <a:path w="323" h="529">
                <a:moveTo>
                  <a:pt x="297" y="529"/>
                </a:moveTo>
                <a:lnTo>
                  <a:pt x="297" y="529"/>
                </a:lnTo>
                <a:lnTo>
                  <a:pt x="0" y="15"/>
                </a:lnTo>
                <a:lnTo>
                  <a:pt x="26" y="0"/>
                </a:lnTo>
                <a:lnTo>
                  <a:pt x="323" y="514"/>
                </a:lnTo>
                <a:lnTo>
                  <a:pt x="297" y="529"/>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61" name="Freeform 371">
            <a:extLst>
              <a:ext uri="{FF2B5EF4-FFF2-40B4-BE49-F238E27FC236}">
                <a16:creationId xmlns:a16="http://schemas.microsoft.com/office/drawing/2014/main" id="{6DFF1E44-6EB8-61CF-9FD1-D9BFC9450564}"/>
              </a:ext>
            </a:extLst>
          </p:cNvPr>
          <p:cNvSpPr>
            <a:spLocks/>
          </p:cNvSpPr>
          <p:nvPr/>
        </p:nvSpPr>
        <p:spPr bwMode="auto">
          <a:xfrm>
            <a:off x="9132347" y="1416000"/>
            <a:ext cx="163902" cy="47952"/>
          </a:xfrm>
          <a:custGeom>
            <a:avLst/>
            <a:gdLst>
              <a:gd name="T0" fmla="*/ 589 w 589"/>
              <a:gd name="T1" fmla="*/ 29 h 155"/>
              <a:gd name="T2" fmla="*/ 589 w 589"/>
              <a:gd name="T3" fmla="*/ 29 h 155"/>
              <a:gd name="T4" fmla="*/ 6 w 589"/>
              <a:gd name="T5" fmla="*/ 155 h 155"/>
              <a:gd name="T6" fmla="*/ 0 w 589"/>
              <a:gd name="T7" fmla="*/ 126 h 155"/>
              <a:gd name="T8" fmla="*/ 583 w 589"/>
              <a:gd name="T9" fmla="*/ 0 h 155"/>
              <a:gd name="T10" fmla="*/ 589 w 589"/>
              <a:gd name="T11" fmla="*/ 29 h 155"/>
            </a:gdLst>
            <a:ahLst/>
            <a:cxnLst>
              <a:cxn ang="0">
                <a:pos x="T0" y="T1"/>
              </a:cxn>
              <a:cxn ang="0">
                <a:pos x="T2" y="T3"/>
              </a:cxn>
              <a:cxn ang="0">
                <a:pos x="T4" y="T5"/>
              </a:cxn>
              <a:cxn ang="0">
                <a:pos x="T6" y="T7"/>
              </a:cxn>
              <a:cxn ang="0">
                <a:pos x="T8" y="T9"/>
              </a:cxn>
              <a:cxn ang="0">
                <a:pos x="T10" y="T11"/>
              </a:cxn>
            </a:cxnLst>
            <a:rect l="0" t="0" r="r" b="b"/>
            <a:pathLst>
              <a:path w="589" h="155">
                <a:moveTo>
                  <a:pt x="589" y="29"/>
                </a:moveTo>
                <a:lnTo>
                  <a:pt x="589" y="29"/>
                </a:lnTo>
                <a:lnTo>
                  <a:pt x="6" y="155"/>
                </a:lnTo>
                <a:lnTo>
                  <a:pt x="0" y="126"/>
                </a:lnTo>
                <a:lnTo>
                  <a:pt x="583" y="0"/>
                </a:lnTo>
                <a:lnTo>
                  <a:pt x="589" y="29"/>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62" name="Freeform 372">
            <a:extLst>
              <a:ext uri="{FF2B5EF4-FFF2-40B4-BE49-F238E27FC236}">
                <a16:creationId xmlns:a16="http://schemas.microsoft.com/office/drawing/2014/main" id="{95D29349-76B6-2205-1C08-EF9EDF88B613}"/>
              </a:ext>
            </a:extLst>
          </p:cNvPr>
          <p:cNvSpPr>
            <a:spLocks/>
          </p:cNvSpPr>
          <p:nvPr/>
        </p:nvSpPr>
        <p:spPr bwMode="auto">
          <a:xfrm>
            <a:off x="9291128" y="1262271"/>
            <a:ext cx="89634" cy="160782"/>
          </a:xfrm>
          <a:custGeom>
            <a:avLst/>
            <a:gdLst>
              <a:gd name="T0" fmla="*/ 323 w 323"/>
              <a:gd name="T1" fmla="*/ 15 h 529"/>
              <a:gd name="T2" fmla="*/ 323 w 323"/>
              <a:gd name="T3" fmla="*/ 15 h 529"/>
              <a:gd name="T4" fmla="*/ 26 w 323"/>
              <a:gd name="T5" fmla="*/ 529 h 529"/>
              <a:gd name="T6" fmla="*/ 0 w 323"/>
              <a:gd name="T7" fmla="*/ 514 h 529"/>
              <a:gd name="T8" fmla="*/ 297 w 323"/>
              <a:gd name="T9" fmla="*/ 0 h 529"/>
              <a:gd name="T10" fmla="*/ 323 w 323"/>
              <a:gd name="T11" fmla="*/ 15 h 529"/>
            </a:gdLst>
            <a:ahLst/>
            <a:cxnLst>
              <a:cxn ang="0">
                <a:pos x="T0" y="T1"/>
              </a:cxn>
              <a:cxn ang="0">
                <a:pos x="T2" y="T3"/>
              </a:cxn>
              <a:cxn ang="0">
                <a:pos x="T4" y="T5"/>
              </a:cxn>
              <a:cxn ang="0">
                <a:pos x="T6" y="T7"/>
              </a:cxn>
              <a:cxn ang="0">
                <a:pos x="T8" y="T9"/>
              </a:cxn>
              <a:cxn ang="0">
                <a:pos x="T10" y="T11"/>
              </a:cxn>
            </a:cxnLst>
            <a:rect l="0" t="0" r="r" b="b"/>
            <a:pathLst>
              <a:path w="323" h="529">
                <a:moveTo>
                  <a:pt x="323" y="15"/>
                </a:moveTo>
                <a:lnTo>
                  <a:pt x="323" y="15"/>
                </a:lnTo>
                <a:lnTo>
                  <a:pt x="26" y="529"/>
                </a:lnTo>
                <a:lnTo>
                  <a:pt x="0" y="514"/>
                </a:lnTo>
                <a:lnTo>
                  <a:pt x="297" y="0"/>
                </a:lnTo>
                <a:lnTo>
                  <a:pt x="323" y="15"/>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63" name="Freeform 373">
            <a:extLst>
              <a:ext uri="{FF2B5EF4-FFF2-40B4-BE49-F238E27FC236}">
                <a16:creationId xmlns:a16="http://schemas.microsoft.com/office/drawing/2014/main" id="{85117292-26EA-AB54-CBE2-964811B906C5}"/>
              </a:ext>
            </a:extLst>
          </p:cNvPr>
          <p:cNvSpPr>
            <a:spLocks/>
          </p:cNvSpPr>
          <p:nvPr/>
        </p:nvSpPr>
        <p:spPr bwMode="auto">
          <a:xfrm>
            <a:off x="8996616" y="1349713"/>
            <a:ext cx="139573" cy="114240"/>
          </a:xfrm>
          <a:custGeom>
            <a:avLst/>
            <a:gdLst>
              <a:gd name="T0" fmla="*/ 485 w 503"/>
              <a:gd name="T1" fmla="*/ 373 h 373"/>
              <a:gd name="T2" fmla="*/ 485 w 503"/>
              <a:gd name="T3" fmla="*/ 373 h 373"/>
              <a:gd name="T4" fmla="*/ 0 w 503"/>
              <a:gd name="T5" fmla="*/ 24 h 373"/>
              <a:gd name="T6" fmla="*/ 18 w 503"/>
              <a:gd name="T7" fmla="*/ 0 h 373"/>
              <a:gd name="T8" fmla="*/ 503 w 503"/>
              <a:gd name="T9" fmla="*/ 348 h 373"/>
              <a:gd name="T10" fmla="*/ 485 w 503"/>
              <a:gd name="T11" fmla="*/ 373 h 373"/>
            </a:gdLst>
            <a:ahLst/>
            <a:cxnLst>
              <a:cxn ang="0">
                <a:pos x="T0" y="T1"/>
              </a:cxn>
              <a:cxn ang="0">
                <a:pos x="T2" y="T3"/>
              </a:cxn>
              <a:cxn ang="0">
                <a:pos x="T4" y="T5"/>
              </a:cxn>
              <a:cxn ang="0">
                <a:pos x="T6" y="T7"/>
              </a:cxn>
              <a:cxn ang="0">
                <a:pos x="T8" y="T9"/>
              </a:cxn>
              <a:cxn ang="0">
                <a:pos x="T10" y="T11"/>
              </a:cxn>
            </a:cxnLst>
            <a:rect l="0" t="0" r="r" b="b"/>
            <a:pathLst>
              <a:path w="503" h="373">
                <a:moveTo>
                  <a:pt x="485" y="373"/>
                </a:moveTo>
                <a:lnTo>
                  <a:pt x="485" y="373"/>
                </a:lnTo>
                <a:lnTo>
                  <a:pt x="0" y="24"/>
                </a:lnTo>
                <a:lnTo>
                  <a:pt x="18" y="0"/>
                </a:lnTo>
                <a:lnTo>
                  <a:pt x="503" y="348"/>
                </a:lnTo>
                <a:lnTo>
                  <a:pt x="485" y="37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64" name="Freeform 374">
            <a:extLst>
              <a:ext uri="{FF2B5EF4-FFF2-40B4-BE49-F238E27FC236}">
                <a16:creationId xmlns:a16="http://schemas.microsoft.com/office/drawing/2014/main" id="{89E0D9A9-3ABD-2818-1936-803DF4C734EF}"/>
              </a:ext>
            </a:extLst>
          </p:cNvPr>
          <p:cNvSpPr>
            <a:spLocks/>
          </p:cNvSpPr>
          <p:nvPr/>
        </p:nvSpPr>
        <p:spPr bwMode="auto">
          <a:xfrm>
            <a:off x="8828872" y="1603579"/>
            <a:ext cx="138293" cy="115650"/>
          </a:xfrm>
          <a:custGeom>
            <a:avLst/>
            <a:gdLst>
              <a:gd name="T0" fmla="*/ 480 w 498"/>
              <a:gd name="T1" fmla="*/ 378 h 378"/>
              <a:gd name="T2" fmla="*/ 480 w 498"/>
              <a:gd name="T3" fmla="*/ 378 h 378"/>
              <a:gd name="T4" fmla="*/ 0 w 498"/>
              <a:gd name="T5" fmla="*/ 24 h 378"/>
              <a:gd name="T6" fmla="*/ 18 w 498"/>
              <a:gd name="T7" fmla="*/ 0 h 378"/>
              <a:gd name="T8" fmla="*/ 498 w 498"/>
              <a:gd name="T9" fmla="*/ 354 h 378"/>
              <a:gd name="T10" fmla="*/ 480 w 498"/>
              <a:gd name="T11" fmla="*/ 378 h 378"/>
            </a:gdLst>
            <a:ahLst/>
            <a:cxnLst>
              <a:cxn ang="0">
                <a:pos x="T0" y="T1"/>
              </a:cxn>
              <a:cxn ang="0">
                <a:pos x="T2" y="T3"/>
              </a:cxn>
              <a:cxn ang="0">
                <a:pos x="T4" y="T5"/>
              </a:cxn>
              <a:cxn ang="0">
                <a:pos x="T6" y="T7"/>
              </a:cxn>
              <a:cxn ang="0">
                <a:pos x="T8" y="T9"/>
              </a:cxn>
              <a:cxn ang="0">
                <a:pos x="T10" y="T11"/>
              </a:cxn>
            </a:cxnLst>
            <a:rect l="0" t="0" r="r" b="b"/>
            <a:pathLst>
              <a:path w="498" h="378">
                <a:moveTo>
                  <a:pt x="480" y="378"/>
                </a:moveTo>
                <a:lnTo>
                  <a:pt x="480" y="378"/>
                </a:lnTo>
                <a:lnTo>
                  <a:pt x="0" y="24"/>
                </a:lnTo>
                <a:lnTo>
                  <a:pt x="18" y="0"/>
                </a:lnTo>
                <a:lnTo>
                  <a:pt x="498" y="354"/>
                </a:lnTo>
                <a:lnTo>
                  <a:pt x="480" y="378"/>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65" name="Freeform 375">
            <a:extLst>
              <a:ext uri="{FF2B5EF4-FFF2-40B4-BE49-F238E27FC236}">
                <a16:creationId xmlns:a16="http://schemas.microsoft.com/office/drawing/2014/main" id="{B505DA43-C870-69A7-71D1-8614B9023140}"/>
              </a:ext>
            </a:extLst>
          </p:cNvPr>
          <p:cNvSpPr>
            <a:spLocks/>
          </p:cNvSpPr>
          <p:nvPr/>
        </p:nvSpPr>
        <p:spPr bwMode="auto">
          <a:xfrm>
            <a:off x="8873689" y="1582423"/>
            <a:ext cx="98598" cy="84622"/>
          </a:xfrm>
          <a:custGeom>
            <a:avLst/>
            <a:gdLst>
              <a:gd name="T0" fmla="*/ 341 w 358"/>
              <a:gd name="T1" fmla="*/ 276 h 276"/>
              <a:gd name="T2" fmla="*/ 341 w 358"/>
              <a:gd name="T3" fmla="*/ 276 h 276"/>
              <a:gd name="T4" fmla="*/ 0 w 358"/>
              <a:gd name="T5" fmla="*/ 25 h 276"/>
              <a:gd name="T6" fmla="*/ 18 w 358"/>
              <a:gd name="T7" fmla="*/ 0 h 276"/>
              <a:gd name="T8" fmla="*/ 358 w 358"/>
              <a:gd name="T9" fmla="*/ 252 h 276"/>
              <a:gd name="T10" fmla="*/ 341 w 358"/>
              <a:gd name="T11" fmla="*/ 276 h 276"/>
            </a:gdLst>
            <a:ahLst/>
            <a:cxnLst>
              <a:cxn ang="0">
                <a:pos x="T0" y="T1"/>
              </a:cxn>
              <a:cxn ang="0">
                <a:pos x="T2" y="T3"/>
              </a:cxn>
              <a:cxn ang="0">
                <a:pos x="T4" y="T5"/>
              </a:cxn>
              <a:cxn ang="0">
                <a:pos x="T6" y="T7"/>
              </a:cxn>
              <a:cxn ang="0">
                <a:pos x="T8" y="T9"/>
              </a:cxn>
              <a:cxn ang="0">
                <a:pos x="T10" y="T11"/>
              </a:cxn>
            </a:cxnLst>
            <a:rect l="0" t="0" r="r" b="b"/>
            <a:pathLst>
              <a:path w="358" h="276">
                <a:moveTo>
                  <a:pt x="341" y="276"/>
                </a:moveTo>
                <a:lnTo>
                  <a:pt x="341" y="276"/>
                </a:lnTo>
                <a:lnTo>
                  <a:pt x="0" y="25"/>
                </a:lnTo>
                <a:lnTo>
                  <a:pt x="18" y="0"/>
                </a:lnTo>
                <a:lnTo>
                  <a:pt x="358" y="252"/>
                </a:lnTo>
                <a:lnTo>
                  <a:pt x="341" y="276"/>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66" name="Freeform 376">
            <a:extLst>
              <a:ext uri="{FF2B5EF4-FFF2-40B4-BE49-F238E27FC236}">
                <a16:creationId xmlns:a16="http://schemas.microsoft.com/office/drawing/2014/main" id="{ECC6670D-FB75-250B-3781-9A0EA8C405FC}"/>
              </a:ext>
            </a:extLst>
          </p:cNvPr>
          <p:cNvSpPr>
            <a:spLocks/>
          </p:cNvSpPr>
          <p:nvPr/>
        </p:nvSpPr>
        <p:spPr bwMode="auto">
          <a:xfrm>
            <a:off x="9918566" y="1348303"/>
            <a:ext cx="154939" cy="81801"/>
          </a:xfrm>
          <a:custGeom>
            <a:avLst/>
            <a:gdLst>
              <a:gd name="T0" fmla="*/ 549 w 561"/>
              <a:gd name="T1" fmla="*/ 268 h 268"/>
              <a:gd name="T2" fmla="*/ 549 w 561"/>
              <a:gd name="T3" fmla="*/ 268 h 268"/>
              <a:gd name="T4" fmla="*/ 0 w 561"/>
              <a:gd name="T5" fmla="*/ 28 h 268"/>
              <a:gd name="T6" fmla="*/ 12 w 561"/>
              <a:gd name="T7" fmla="*/ 0 h 268"/>
              <a:gd name="T8" fmla="*/ 561 w 561"/>
              <a:gd name="T9" fmla="*/ 240 h 268"/>
              <a:gd name="T10" fmla="*/ 549 w 561"/>
              <a:gd name="T11" fmla="*/ 268 h 268"/>
            </a:gdLst>
            <a:ahLst/>
            <a:cxnLst>
              <a:cxn ang="0">
                <a:pos x="T0" y="T1"/>
              </a:cxn>
              <a:cxn ang="0">
                <a:pos x="T2" y="T3"/>
              </a:cxn>
              <a:cxn ang="0">
                <a:pos x="T4" y="T5"/>
              </a:cxn>
              <a:cxn ang="0">
                <a:pos x="T6" y="T7"/>
              </a:cxn>
              <a:cxn ang="0">
                <a:pos x="T8" y="T9"/>
              </a:cxn>
              <a:cxn ang="0">
                <a:pos x="T10" y="T11"/>
              </a:cxn>
            </a:cxnLst>
            <a:rect l="0" t="0" r="r" b="b"/>
            <a:pathLst>
              <a:path w="561" h="268">
                <a:moveTo>
                  <a:pt x="549" y="268"/>
                </a:moveTo>
                <a:lnTo>
                  <a:pt x="549" y="268"/>
                </a:lnTo>
                <a:lnTo>
                  <a:pt x="0" y="28"/>
                </a:lnTo>
                <a:lnTo>
                  <a:pt x="12" y="0"/>
                </a:lnTo>
                <a:lnTo>
                  <a:pt x="561" y="240"/>
                </a:lnTo>
                <a:lnTo>
                  <a:pt x="549" y="268"/>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67" name="Freeform 377">
            <a:extLst>
              <a:ext uri="{FF2B5EF4-FFF2-40B4-BE49-F238E27FC236}">
                <a16:creationId xmlns:a16="http://schemas.microsoft.com/office/drawing/2014/main" id="{7262E2BF-A291-D154-63A6-FBE1C3742572}"/>
              </a:ext>
            </a:extLst>
          </p:cNvPr>
          <p:cNvSpPr>
            <a:spLocks/>
          </p:cNvSpPr>
          <p:nvPr/>
        </p:nvSpPr>
        <p:spPr bwMode="auto">
          <a:xfrm>
            <a:off x="9924969" y="1401897"/>
            <a:ext cx="110122" cy="59235"/>
          </a:xfrm>
          <a:custGeom>
            <a:avLst/>
            <a:gdLst>
              <a:gd name="T0" fmla="*/ 389 w 401"/>
              <a:gd name="T1" fmla="*/ 198 h 198"/>
              <a:gd name="T2" fmla="*/ 389 w 401"/>
              <a:gd name="T3" fmla="*/ 198 h 198"/>
              <a:gd name="T4" fmla="*/ 0 w 401"/>
              <a:gd name="T5" fmla="*/ 28 h 198"/>
              <a:gd name="T6" fmla="*/ 12 w 401"/>
              <a:gd name="T7" fmla="*/ 0 h 198"/>
              <a:gd name="T8" fmla="*/ 401 w 401"/>
              <a:gd name="T9" fmla="*/ 171 h 198"/>
              <a:gd name="T10" fmla="*/ 389 w 401"/>
              <a:gd name="T11" fmla="*/ 198 h 198"/>
            </a:gdLst>
            <a:ahLst/>
            <a:cxnLst>
              <a:cxn ang="0">
                <a:pos x="T0" y="T1"/>
              </a:cxn>
              <a:cxn ang="0">
                <a:pos x="T2" y="T3"/>
              </a:cxn>
              <a:cxn ang="0">
                <a:pos x="T4" y="T5"/>
              </a:cxn>
              <a:cxn ang="0">
                <a:pos x="T6" y="T7"/>
              </a:cxn>
              <a:cxn ang="0">
                <a:pos x="T8" y="T9"/>
              </a:cxn>
              <a:cxn ang="0">
                <a:pos x="T10" y="T11"/>
              </a:cxn>
            </a:cxnLst>
            <a:rect l="0" t="0" r="r" b="b"/>
            <a:pathLst>
              <a:path w="401" h="198">
                <a:moveTo>
                  <a:pt x="389" y="198"/>
                </a:moveTo>
                <a:lnTo>
                  <a:pt x="389" y="198"/>
                </a:lnTo>
                <a:lnTo>
                  <a:pt x="0" y="28"/>
                </a:lnTo>
                <a:lnTo>
                  <a:pt x="12" y="0"/>
                </a:lnTo>
                <a:lnTo>
                  <a:pt x="401" y="171"/>
                </a:lnTo>
                <a:lnTo>
                  <a:pt x="389" y="198"/>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68" name="Freeform 378">
            <a:extLst>
              <a:ext uri="{FF2B5EF4-FFF2-40B4-BE49-F238E27FC236}">
                <a16:creationId xmlns:a16="http://schemas.microsoft.com/office/drawing/2014/main" id="{2DCD22EB-A4BD-CDF7-B7B4-5F40D1E04CB8}"/>
              </a:ext>
            </a:extLst>
          </p:cNvPr>
          <p:cNvSpPr>
            <a:spLocks/>
          </p:cNvSpPr>
          <p:nvPr/>
        </p:nvSpPr>
        <p:spPr bwMode="auto">
          <a:xfrm>
            <a:off x="10068383" y="1425873"/>
            <a:ext cx="24330" cy="181938"/>
          </a:xfrm>
          <a:custGeom>
            <a:avLst/>
            <a:gdLst>
              <a:gd name="T0" fmla="*/ 57 w 87"/>
              <a:gd name="T1" fmla="*/ 597 h 597"/>
              <a:gd name="T2" fmla="*/ 57 w 87"/>
              <a:gd name="T3" fmla="*/ 597 h 597"/>
              <a:gd name="T4" fmla="*/ 0 w 87"/>
              <a:gd name="T5" fmla="*/ 3 h 597"/>
              <a:gd name="T6" fmla="*/ 30 w 87"/>
              <a:gd name="T7" fmla="*/ 0 h 597"/>
              <a:gd name="T8" fmla="*/ 87 w 87"/>
              <a:gd name="T9" fmla="*/ 594 h 597"/>
              <a:gd name="T10" fmla="*/ 57 w 87"/>
              <a:gd name="T11" fmla="*/ 597 h 597"/>
            </a:gdLst>
            <a:ahLst/>
            <a:cxnLst>
              <a:cxn ang="0">
                <a:pos x="T0" y="T1"/>
              </a:cxn>
              <a:cxn ang="0">
                <a:pos x="T2" y="T3"/>
              </a:cxn>
              <a:cxn ang="0">
                <a:pos x="T4" y="T5"/>
              </a:cxn>
              <a:cxn ang="0">
                <a:pos x="T6" y="T7"/>
              </a:cxn>
              <a:cxn ang="0">
                <a:pos x="T8" y="T9"/>
              </a:cxn>
              <a:cxn ang="0">
                <a:pos x="T10" y="T11"/>
              </a:cxn>
            </a:cxnLst>
            <a:rect l="0" t="0" r="r" b="b"/>
            <a:pathLst>
              <a:path w="87" h="597">
                <a:moveTo>
                  <a:pt x="57" y="597"/>
                </a:moveTo>
                <a:lnTo>
                  <a:pt x="57" y="597"/>
                </a:lnTo>
                <a:lnTo>
                  <a:pt x="0" y="3"/>
                </a:lnTo>
                <a:lnTo>
                  <a:pt x="30" y="0"/>
                </a:lnTo>
                <a:lnTo>
                  <a:pt x="87" y="594"/>
                </a:lnTo>
                <a:lnTo>
                  <a:pt x="57" y="597"/>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69" name="Freeform 379">
            <a:extLst>
              <a:ext uri="{FF2B5EF4-FFF2-40B4-BE49-F238E27FC236}">
                <a16:creationId xmlns:a16="http://schemas.microsoft.com/office/drawing/2014/main" id="{8E8DF4CF-A79D-E0DA-2C60-30D021B262C3}"/>
              </a:ext>
            </a:extLst>
          </p:cNvPr>
          <p:cNvSpPr>
            <a:spLocks/>
          </p:cNvSpPr>
          <p:nvPr/>
        </p:nvSpPr>
        <p:spPr bwMode="auto">
          <a:xfrm>
            <a:off x="9376921" y="1259450"/>
            <a:ext cx="166463" cy="9873"/>
          </a:xfrm>
          <a:custGeom>
            <a:avLst/>
            <a:gdLst>
              <a:gd name="T0" fmla="*/ 599 w 599"/>
              <a:gd name="T1" fmla="*/ 30 h 30"/>
              <a:gd name="T2" fmla="*/ 599 w 599"/>
              <a:gd name="T3" fmla="*/ 30 h 30"/>
              <a:gd name="T4" fmla="*/ 0 w 599"/>
              <a:gd name="T5" fmla="*/ 30 h 30"/>
              <a:gd name="T6" fmla="*/ 0 w 599"/>
              <a:gd name="T7" fmla="*/ 0 h 30"/>
              <a:gd name="T8" fmla="*/ 599 w 599"/>
              <a:gd name="T9" fmla="*/ 0 h 30"/>
              <a:gd name="T10" fmla="*/ 599 w 599"/>
              <a:gd name="T11" fmla="*/ 30 h 30"/>
            </a:gdLst>
            <a:ahLst/>
            <a:cxnLst>
              <a:cxn ang="0">
                <a:pos x="T0" y="T1"/>
              </a:cxn>
              <a:cxn ang="0">
                <a:pos x="T2" y="T3"/>
              </a:cxn>
              <a:cxn ang="0">
                <a:pos x="T4" y="T5"/>
              </a:cxn>
              <a:cxn ang="0">
                <a:pos x="T6" y="T7"/>
              </a:cxn>
              <a:cxn ang="0">
                <a:pos x="T8" y="T9"/>
              </a:cxn>
              <a:cxn ang="0">
                <a:pos x="T10" y="T11"/>
              </a:cxn>
            </a:cxnLst>
            <a:rect l="0" t="0" r="r" b="b"/>
            <a:pathLst>
              <a:path w="599" h="30">
                <a:moveTo>
                  <a:pt x="599" y="30"/>
                </a:moveTo>
                <a:lnTo>
                  <a:pt x="599" y="30"/>
                </a:lnTo>
                <a:lnTo>
                  <a:pt x="0" y="30"/>
                </a:lnTo>
                <a:lnTo>
                  <a:pt x="0" y="0"/>
                </a:lnTo>
                <a:lnTo>
                  <a:pt x="599" y="0"/>
                </a:lnTo>
                <a:lnTo>
                  <a:pt x="599" y="3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70" name="Freeform 380">
            <a:extLst>
              <a:ext uri="{FF2B5EF4-FFF2-40B4-BE49-F238E27FC236}">
                <a16:creationId xmlns:a16="http://schemas.microsoft.com/office/drawing/2014/main" id="{DF2493DB-8043-7337-E86D-F4AF7A9F2643}"/>
              </a:ext>
            </a:extLst>
          </p:cNvPr>
          <p:cNvSpPr>
            <a:spLocks/>
          </p:cNvSpPr>
          <p:nvPr/>
        </p:nvSpPr>
        <p:spPr bwMode="auto">
          <a:xfrm>
            <a:off x="9401249" y="1305992"/>
            <a:ext cx="117805" cy="8462"/>
          </a:xfrm>
          <a:custGeom>
            <a:avLst/>
            <a:gdLst>
              <a:gd name="T0" fmla="*/ 427 w 427"/>
              <a:gd name="T1" fmla="*/ 30 h 30"/>
              <a:gd name="T2" fmla="*/ 427 w 427"/>
              <a:gd name="T3" fmla="*/ 30 h 30"/>
              <a:gd name="T4" fmla="*/ 0 w 427"/>
              <a:gd name="T5" fmla="*/ 30 h 30"/>
              <a:gd name="T6" fmla="*/ 0 w 427"/>
              <a:gd name="T7" fmla="*/ 0 h 30"/>
              <a:gd name="T8" fmla="*/ 427 w 427"/>
              <a:gd name="T9" fmla="*/ 0 h 30"/>
              <a:gd name="T10" fmla="*/ 427 w 427"/>
              <a:gd name="T11" fmla="*/ 30 h 30"/>
            </a:gdLst>
            <a:ahLst/>
            <a:cxnLst>
              <a:cxn ang="0">
                <a:pos x="T0" y="T1"/>
              </a:cxn>
              <a:cxn ang="0">
                <a:pos x="T2" y="T3"/>
              </a:cxn>
              <a:cxn ang="0">
                <a:pos x="T4" y="T5"/>
              </a:cxn>
              <a:cxn ang="0">
                <a:pos x="T6" y="T7"/>
              </a:cxn>
              <a:cxn ang="0">
                <a:pos x="T8" y="T9"/>
              </a:cxn>
              <a:cxn ang="0">
                <a:pos x="T10" y="T11"/>
              </a:cxn>
            </a:cxnLst>
            <a:rect l="0" t="0" r="r" b="b"/>
            <a:pathLst>
              <a:path w="427" h="30">
                <a:moveTo>
                  <a:pt x="427" y="30"/>
                </a:moveTo>
                <a:lnTo>
                  <a:pt x="427" y="30"/>
                </a:lnTo>
                <a:lnTo>
                  <a:pt x="0" y="30"/>
                </a:lnTo>
                <a:lnTo>
                  <a:pt x="0" y="0"/>
                </a:lnTo>
                <a:lnTo>
                  <a:pt x="427" y="0"/>
                </a:lnTo>
                <a:lnTo>
                  <a:pt x="427" y="3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71" name="Freeform 381">
            <a:extLst>
              <a:ext uri="{FF2B5EF4-FFF2-40B4-BE49-F238E27FC236}">
                <a16:creationId xmlns:a16="http://schemas.microsoft.com/office/drawing/2014/main" id="{A1C57183-9EF1-D0C4-18A5-D435BC0C2E72}"/>
              </a:ext>
            </a:extLst>
          </p:cNvPr>
          <p:cNvSpPr>
            <a:spLocks/>
          </p:cNvSpPr>
          <p:nvPr/>
        </p:nvSpPr>
        <p:spPr bwMode="auto">
          <a:xfrm>
            <a:off x="9539542" y="1088795"/>
            <a:ext cx="57622" cy="176296"/>
          </a:xfrm>
          <a:custGeom>
            <a:avLst/>
            <a:gdLst>
              <a:gd name="T0" fmla="*/ 0 w 211"/>
              <a:gd name="T1" fmla="*/ 571 h 580"/>
              <a:gd name="T2" fmla="*/ 0 w 211"/>
              <a:gd name="T3" fmla="*/ 571 h 580"/>
              <a:gd name="T4" fmla="*/ 183 w 211"/>
              <a:gd name="T5" fmla="*/ 0 h 580"/>
              <a:gd name="T6" fmla="*/ 211 w 211"/>
              <a:gd name="T7" fmla="*/ 9 h 580"/>
              <a:gd name="T8" fmla="*/ 29 w 211"/>
              <a:gd name="T9" fmla="*/ 580 h 580"/>
              <a:gd name="T10" fmla="*/ 0 w 211"/>
              <a:gd name="T11" fmla="*/ 571 h 580"/>
            </a:gdLst>
            <a:ahLst/>
            <a:cxnLst>
              <a:cxn ang="0">
                <a:pos x="T0" y="T1"/>
              </a:cxn>
              <a:cxn ang="0">
                <a:pos x="T2" y="T3"/>
              </a:cxn>
              <a:cxn ang="0">
                <a:pos x="T4" y="T5"/>
              </a:cxn>
              <a:cxn ang="0">
                <a:pos x="T6" y="T7"/>
              </a:cxn>
              <a:cxn ang="0">
                <a:pos x="T8" y="T9"/>
              </a:cxn>
              <a:cxn ang="0">
                <a:pos x="T10" y="T11"/>
              </a:cxn>
            </a:cxnLst>
            <a:rect l="0" t="0" r="r" b="b"/>
            <a:pathLst>
              <a:path w="211" h="580">
                <a:moveTo>
                  <a:pt x="0" y="571"/>
                </a:moveTo>
                <a:lnTo>
                  <a:pt x="0" y="571"/>
                </a:lnTo>
                <a:lnTo>
                  <a:pt x="183" y="0"/>
                </a:lnTo>
                <a:lnTo>
                  <a:pt x="211" y="9"/>
                </a:lnTo>
                <a:lnTo>
                  <a:pt x="29" y="580"/>
                </a:lnTo>
                <a:lnTo>
                  <a:pt x="0" y="571"/>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72" name="Freeform 382">
            <a:extLst>
              <a:ext uri="{FF2B5EF4-FFF2-40B4-BE49-F238E27FC236}">
                <a16:creationId xmlns:a16="http://schemas.microsoft.com/office/drawing/2014/main" id="{4C6DB53C-3ECF-B1A8-B903-B1A2AF09F8A6}"/>
              </a:ext>
            </a:extLst>
          </p:cNvPr>
          <p:cNvSpPr>
            <a:spLocks/>
          </p:cNvSpPr>
          <p:nvPr/>
        </p:nvSpPr>
        <p:spPr bwMode="auto">
          <a:xfrm>
            <a:off x="9323140" y="1088795"/>
            <a:ext cx="57622" cy="176296"/>
          </a:xfrm>
          <a:custGeom>
            <a:avLst/>
            <a:gdLst>
              <a:gd name="T0" fmla="*/ 182 w 211"/>
              <a:gd name="T1" fmla="*/ 580 h 580"/>
              <a:gd name="T2" fmla="*/ 182 w 211"/>
              <a:gd name="T3" fmla="*/ 580 h 580"/>
              <a:gd name="T4" fmla="*/ 0 w 211"/>
              <a:gd name="T5" fmla="*/ 9 h 580"/>
              <a:gd name="T6" fmla="*/ 28 w 211"/>
              <a:gd name="T7" fmla="*/ 0 h 580"/>
              <a:gd name="T8" fmla="*/ 211 w 211"/>
              <a:gd name="T9" fmla="*/ 571 h 580"/>
              <a:gd name="T10" fmla="*/ 182 w 211"/>
              <a:gd name="T11" fmla="*/ 580 h 580"/>
            </a:gdLst>
            <a:ahLst/>
            <a:cxnLst>
              <a:cxn ang="0">
                <a:pos x="T0" y="T1"/>
              </a:cxn>
              <a:cxn ang="0">
                <a:pos x="T2" y="T3"/>
              </a:cxn>
              <a:cxn ang="0">
                <a:pos x="T4" y="T5"/>
              </a:cxn>
              <a:cxn ang="0">
                <a:pos x="T6" y="T7"/>
              </a:cxn>
              <a:cxn ang="0">
                <a:pos x="T8" y="T9"/>
              </a:cxn>
              <a:cxn ang="0">
                <a:pos x="T10" y="T11"/>
              </a:cxn>
            </a:cxnLst>
            <a:rect l="0" t="0" r="r" b="b"/>
            <a:pathLst>
              <a:path w="211" h="580">
                <a:moveTo>
                  <a:pt x="182" y="580"/>
                </a:moveTo>
                <a:lnTo>
                  <a:pt x="182" y="580"/>
                </a:lnTo>
                <a:lnTo>
                  <a:pt x="0" y="9"/>
                </a:lnTo>
                <a:lnTo>
                  <a:pt x="28" y="0"/>
                </a:lnTo>
                <a:lnTo>
                  <a:pt x="211" y="571"/>
                </a:lnTo>
                <a:lnTo>
                  <a:pt x="182" y="58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73" name="Freeform 383">
            <a:extLst>
              <a:ext uri="{FF2B5EF4-FFF2-40B4-BE49-F238E27FC236}">
                <a16:creationId xmlns:a16="http://schemas.microsoft.com/office/drawing/2014/main" id="{394DDD15-760C-0FB1-3D90-9E9A758C4821}"/>
              </a:ext>
            </a:extLst>
          </p:cNvPr>
          <p:cNvSpPr>
            <a:spLocks/>
          </p:cNvSpPr>
          <p:nvPr/>
        </p:nvSpPr>
        <p:spPr bwMode="auto">
          <a:xfrm>
            <a:off x="8848079" y="1348303"/>
            <a:ext cx="152378" cy="81801"/>
          </a:xfrm>
          <a:custGeom>
            <a:avLst/>
            <a:gdLst>
              <a:gd name="T0" fmla="*/ 0 w 555"/>
              <a:gd name="T1" fmla="*/ 240 h 268"/>
              <a:gd name="T2" fmla="*/ 0 w 555"/>
              <a:gd name="T3" fmla="*/ 240 h 268"/>
              <a:gd name="T4" fmla="*/ 543 w 555"/>
              <a:gd name="T5" fmla="*/ 0 h 268"/>
              <a:gd name="T6" fmla="*/ 555 w 555"/>
              <a:gd name="T7" fmla="*/ 28 h 268"/>
              <a:gd name="T8" fmla="*/ 12 w 555"/>
              <a:gd name="T9" fmla="*/ 268 h 268"/>
              <a:gd name="T10" fmla="*/ 0 w 555"/>
              <a:gd name="T11" fmla="*/ 240 h 268"/>
            </a:gdLst>
            <a:ahLst/>
            <a:cxnLst>
              <a:cxn ang="0">
                <a:pos x="T0" y="T1"/>
              </a:cxn>
              <a:cxn ang="0">
                <a:pos x="T2" y="T3"/>
              </a:cxn>
              <a:cxn ang="0">
                <a:pos x="T4" y="T5"/>
              </a:cxn>
              <a:cxn ang="0">
                <a:pos x="T6" y="T7"/>
              </a:cxn>
              <a:cxn ang="0">
                <a:pos x="T8" y="T9"/>
              </a:cxn>
              <a:cxn ang="0">
                <a:pos x="T10" y="T11"/>
              </a:cxn>
            </a:cxnLst>
            <a:rect l="0" t="0" r="r" b="b"/>
            <a:pathLst>
              <a:path w="555" h="268">
                <a:moveTo>
                  <a:pt x="0" y="240"/>
                </a:moveTo>
                <a:lnTo>
                  <a:pt x="0" y="240"/>
                </a:lnTo>
                <a:lnTo>
                  <a:pt x="543" y="0"/>
                </a:lnTo>
                <a:lnTo>
                  <a:pt x="555" y="28"/>
                </a:lnTo>
                <a:lnTo>
                  <a:pt x="12" y="268"/>
                </a:lnTo>
                <a:lnTo>
                  <a:pt x="0" y="24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74" name="Freeform 384">
            <a:extLst>
              <a:ext uri="{FF2B5EF4-FFF2-40B4-BE49-F238E27FC236}">
                <a16:creationId xmlns:a16="http://schemas.microsoft.com/office/drawing/2014/main" id="{33132C1B-06DD-F42C-6313-50A39E4DCB33}"/>
              </a:ext>
            </a:extLst>
          </p:cNvPr>
          <p:cNvSpPr>
            <a:spLocks/>
          </p:cNvSpPr>
          <p:nvPr/>
        </p:nvSpPr>
        <p:spPr bwMode="auto">
          <a:xfrm>
            <a:off x="8886494" y="1401897"/>
            <a:ext cx="108842" cy="59235"/>
          </a:xfrm>
          <a:custGeom>
            <a:avLst/>
            <a:gdLst>
              <a:gd name="T0" fmla="*/ 0 w 396"/>
              <a:gd name="T1" fmla="*/ 170 h 198"/>
              <a:gd name="T2" fmla="*/ 0 w 396"/>
              <a:gd name="T3" fmla="*/ 170 h 198"/>
              <a:gd name="T4" fmla="*/ 384 w 396"/>
              <a:gd name="T5" fmla="*/ 0 h 198"/>
              <a:gd name="T6" fmla="*/ 396 w 396"/>
              <a:gd name="T7" fmla="*/ 28 h 198"/>
              <a:gd name="T8" fmla="*/ 12 w 396"/>
              <a:gd name="T9" fmla="*/ 198 h 198"/>
              <a:gd name="T10" fmla="*/ 0 w 396"/>
              <a:gd name="T11" fmla="*/ 170 h 198"/>
            </a:gdLst>
            <a:ahLst/>
            <a:cxnLst>
              <a:cxn ang="0">
                <a:pos x="T0" y="T1"/>
              </a:cxn>
              <a:cxn ang="0">
                <a:pos x="T2" y="T3"/>
              </a:cxn>
              <a:cxn ang="0">
                <a:pos x="T4" y="T5"/>
              </a:cxn>
              <a:cxn ang="0">
                <a:pos x="T6" y="T7"/>
              </a:cxn>
              <a:cxn ang="0">
                <a:pos x="T8" y="T9"/>
              </a:cxn>
              <a:cxn ang="0">
                <a:pos x="T10" y="T11"/>
              </a:cxn>
            </a:cxnLst>
            <a:rect l="0" t="0" r="r" b="b"/>
            <a:pathLst>
              <a:path w="396" h="198">
                <a:moveTo>
                  <a:pt x="0" y="170"/>
                </a:moveTo>
                <a:lnTo>
                  <a:pt x="0" y="170"/>
                </a:lnTo>
                <a:lnTo>
                  <a:pt x="384" y="0"/>
                </a:lnTo>
                <a:lnTo>
                  <a:pt x="396" y="28"/>
                </a:lnTo>
                <a:lnTo>
                  <a:pt x="12" y="198"/>
                </a:lnTo>
                <a:lnTo>
                  <a:pt x="0" y="17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75" name="Freeform 385">
            <a:extLst>
              <a:ext uri="{FF2B5EF4-FFF2-40B4-BE49-F238E27FC236}">
                <a16:creationId xmlns:a16="http://schemas.microsoft.com/office/drawing/2014/main" id="{3E445BFF-2E06-20E1-5663-BC8CB82A6554}"/>
              </a:ext>
            </a:extLst>
          </p:cNvPr>
          <p:cNvSpPr>
            <a:spLocks/>
          </p:cNvSpPr>
          <p:nvPr/>
        </p:nvSpPr>
        <p:spPr bwMode="auto">
          <a:xfrm>
            <a:off x="8827591" y="1425873"/>
            <a:ext cx="25610" cy="181938"/>
          </a:xfrm>
          <a:custGeom>
            <a:avLst/>
            <a:gdLst>
              <a:gd name="T0" fmla="*/ 0 w 93"/>
              <a:gd name="T1" fmla="*/ 594 h 597"/>
              <a:gd name="T2" fmla="*/ 0 w 93"/>
              <a:gd name="T3" fmla="*/ 594 h 597"/>
              <a:gd name="T4" fmla="*/ 63 w 93"/>
              <a:gd name="T5" fmla="*/ 0 h 597"/>
              <a:gd name="T6" fmla="*/ 93 w 93"/>
              <a:gd name="T7" fmla="*/ 3 h 597"/>
              <a:gd name="T8" fmla="*/ 30 w 93"/>
              <a:gd name="T9" fmla="*/ 597 h 597"/>
              <a:gd name="T10" fmla="*/ 0 w 93"/>
              <a:gd name="T11" fmla="*/ 594 h 597"/>
            </a:gdLst>
            <a:ahLst/>
            <a:cxnLst>
              <a:cxn ang="0">
                <a:pos x="T0" y="T1"/>
              </a:cxn>
              <a:cxn ang="0">
                <a:pos x="T2" y="T3"/>
              </a:cxn>
              <a:cxn ang="0">
                <a:pos x="T4" y="T5"/>
              </a:cxn>
              <a:cxn ang="0">
                <a:pos x="T6" y="T7"/>
              </a:cxn>
              <a:cxn ang="0">
                <a:pos x="T8" y="T9"/>
              </a:cxn>
              <a:cxn ang="0">
                <a:pos x="T10" y="T11"/>
              </a:cxn>
            </a:cxnLst>
            <a:rect l="0" t="0" r="r" b="b"/>
            <a:pathLst>
              <a:path w="93" h="597">
                <a:moveTo>
                  <a:pt x="0" y="594"/>
                </a:moveTo>
                <a:lnTo>
                  <a:pt x="0" y="594"/>
                </a:lnTo>
                <a:lnTo>
                  <a:pt x="63" y="0"/>
                </a:lnTo>
                <a:lnTo>
                  <a:pt x="93" y="3"/>
                </a:lnTo>
                <a:lnTo>
                  <a:pt x="30" y="597"/>
                </a:lnTo>
                <a:lnTo>
                  <a:pt x="0" y="594"/>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76" name="Freeform 386">
            <a:extLst>
              <a:ext uri="{FF2B5EF4-FFF2-40B4-BE49-F238E27FC236}">
                <a16:creationId xmlns:a16="http://schemas.microsoft.com/office/drawing/2014/main" id="{EABDA78D-A184-0D76-D41E-3FFF70822E2C}"/>
              </a:ext>
            </a:extLst>
          </p:cNvPr>
          <p:cNvSpPr>
            <a:spLocks/>
          </p:cNvSpPr>
          <p:nvPr/>
        </p:nvSpPr>
        <p:spPr bwMode="auto">
          <a:xfrm>
            <a:off x="9504969" y="1016867"/>
            <a:ext cx="90915" cy="77571"/>
          </a:xfrm>
          <a:custGeom>
            <a:avLst/>
            <a:gdLst>
              <a:gd name="T0" fmla="*/ 17 w 330"/>
              <a:gd name="T1" fmla="*/ 0 h 252"/>
              <a:gd name="T2" fmla="*/ 17 w 330"/>
              <a:gd name="T3" fmla="*/ 0 h 252"/>
              <a:gd name="T4" fmla="*/ 330 w 330"/>
              <a:gd name="T5" fmla="*/ 227 h 252"/>
              <a:gd name="T6" fmla="*/ 312 w 330"/>
              <a:gd name="T7" fmla="*/ 252 h 252"/>
              <a:gd name="T8" fmla="*/ 0 w 330"/>
              <a:gd name="T9" fmla="*/ 25 h 252"/>
              <a:gd name="T10" fmla="*/ 17 w 330"/>
              <a:gd name="T11" fmla="*/ 0 h 252"/>
            </a:gdLst>
            <a:ahLst/>
            <a:cxnLst>
              <a:cxn ang="0">
                <a:pos x="T0" y="T1"/>
              </a:cxn>
              <a:cxn ang="0">
                <a:pos x="T2" y="T3"/>
              </a:cxn>
              <a:cxn ang="0">
                <a:pos x="T4" y="T5"/>
              </a:cxn>
              <a:cxn ang="0">
                <a:pos x="T6" y="T7"/>
              </a:cxn>
              <a:cxn ang="0">
                <a:pos x="T8" y="T9"/>
              </a:cxn>
              <a:cxn ang="0">
                <a:pos x="T10" y="T11"/>
              </a:cxn>
            </a:cxnLst>
            <a:rect l="0" t="0" r="r" b="b"/>
            <a:pathLst>
              <a:path w="330" h="252">
                <a:moveTo>
                  <a:pt x="17" y="0"/>
                </a:moveTo>
                <a:lnTo>
                  <a:pt x="17" y="0"/>
                </a:lnTo>
                <a:lnTo>
                  <a:pt x="330" y="227"/>
                </a:lnTo>
                <a:lnTo>
                  <a:pt x="312" y="252"/>
                </a:lnTo>
                <a:lnTo>
                  <a:pt x="0" y="25"/>
                </a:lnTo>
                <a:lnTo>
                  <a:pt x="17"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77" name="Freeform 387">
            <a:extLst>
              <a:ext uri="{FF2B5EF4-FFF2-40B4-BE49-F238E27FC236}">
                <a16:creationId xmlns:a16="http://schemas.microsoft.com/office/drawing/2014/main" id="{87E265A5-F63E-996B-752D-10F7938FA17A}"/>
              </a:ext>
            </a:extLst>
          </p:cNvPr>
          <p:cNvSpPr>
            <a:spLocks/>
          </p:cNvSpPr>
          <p:nvPr/>
        </p:nvSpPr>
        <p:spPr bwMode="auto">
          <a:xfrm>
            <a:off x="9230945" y="1028150"/>
            <a:ext cx="117805" cy="49363"/>
          </a:xfrm>
          <a:custGeom>
            <a:avLst/>
            <a:gdLst>
              <a:gd name="T0" fmla="*/ 418 w 427"/>
              <a:gd name="T1" fmla="*/ 164 h 164"/>
              <a:gd name="T2" fmla="*/ 418 w 427"/>
              <a:gd name="T3" fmla="*/ 164 h 164"/>
              <a:gd name="T4" fmla="*/ 0 w 427"/>
              <a:gd name="T5" fmla="*/ 28 h 164"/>
              <a:gd name="T6" fmla="*/ 9 w 427"/>
              <a:gd name="T7" fmla="*/ 0 h 164"/>
              <a:gd name="T8" fmla="*/ 427 w 427"/>
              <a:gd name="T9" fmla="*/ 135 h 164"/>
              <a:gd name="T10" fmla="*/ 418 w 427"/>
              <a:gd name="T11" fmla="*/ 164 h 164"/>
            </a:gdLst>
            <a:ahLst/>
            <a:cxnLst>
              <a:cxn ang="0">
                <a:pos x="T0" y="T1"/>
              </a:cxn>
              <a:cxn ang="0">
                <a:pos x="T2" y="T3"/>
              </a:cxn>
              <a:cxn ang="0">
                <a:pos x="T4" y="T5"/>
              </a:cxn>
              <a:cxn ang="0">
                <a:pos x="T6" y="T7"/>
              </a:cxn>
              <a:cxn ang="0">
                <a:pos x="T8" y="T9"/>
              </a:cxn>
              <a:cxn ang="0">
                <a:pos x="T10" y="T11"/>
              </a:cxn>
            </a:cxnLst>
            <a:rect l="0" t="0" r="r" b="b"/>
            <a:pathLst>
              <a:path w="427" h="164">
                <a:moveTo>
                  <a:pt x="418" y="164"/>
                </a:moveTo>
                <a:lnTo>
                  <a:pt x="418" y="164"/>
                </a:lnTo>
                <a:lnTo>
                  <a:pt x="0" y="28"/>
                </a:lnTo>
                <a:lnTo>
                  <a:pt x="9" y="0"/>
                </a:lnTo>
                <a:lnTo>
                  <a:pt x="427" y="135"/>
                </a:lnTo>
                <a:lnTo>
                  <a:pt x="418" y="164"/>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78" name="Freeform 388">
            <a:extLst>
              <a:ext uri="{FF2B5EF4-FFF2-40B4-BE49-F238E27FC236}">
                <a16:creationId xmlns:a16="http://schemas.microsoft.com/office/drawing/2014/main" id="{1AC8E064-B55D-3982-77FD-FBA8E60F3E17}"/>
              </a:ext>
            </a:extLst>
          </p:cNvPr>
          <p:cNvSpPr>
            <a:spLocks/>
          </p:cNvSpPr>
          <p:nvPr/>
        </p:nvSpPr>
        <p:spPr bwMode="auto">
          <a:xfrm>
            <a:off x="9218140" y="1071871"/>
            <a:ext cx="117805" cy="49363"/>
          </a:xfrm>
          <a:custGeom>
            <a:avLst/>
            <a:gdLst>
              <a:gd name="T0" fmla="*/ 417 w 426"/>
              <a:gd name="T1" fmla="*/ 164 h 164"/>
              <a:gd name="T2" fmla="*/ 417 w 426"/>
              <a:gd name="T3" fmla="*/ 164 h 164"/>
              <a:gd name="T4" fmla="*/ 0 w 426"/>
              <a:gd name="T5" fmla="*/ 29 h 164"/>
              <a:gd name="T6" fmla="*/ 9 w 426"/>
              <a:gd name="T7" fmla="*/ 0 h 164"/>
              <a:gd name="T8" fmla="*/ 426 w 426"/>
              <a:gd name="T9" fmla="*/ 135 h 164"/>
              <a:gd name="T10" fmla="*/ 417 w 426"/>
              <a:gd name="T11" fmla="*/ 164 h 164"/>
            </a:gdLst>
            <a:ahLst/>
            <a:cxnLst>
              <a:cxn ang="0">
                <a:pos x="T0" y="T1"/>
              </a:cxn>
              <a:cxn ang="0">
                <a:pos x="T2" y="T3"/>
              </a:cxn>
              <a:cxn ang="0">
                <a:pos x="T4" y="T5"/>
              </a:cxn>
              <a:cxn ang="0">
                <a:pos x="T6" y="T7"/>
              </a:cxn>
              <a:cxn ang="0">
                <a:pos x="T8" y="T9"/>
              </a:cxn>
              <a:cxn ang="0">
                <a:pos x="T10" y="T11"/>
              </a:cxn>
            </a:cxnLst>
            <a:rect l="0" t="0" r="r" b="b"/>
            <a:pathLst>
              <a:path w="426" h="164">
                <a:moveTo>
                  <a:pt x="417" y="164"/>
                </a:moveTo>
                <a:lnTo>
                  <a:pt x="417" y="164"/>
                </a:lnTo>
                <a:lnTo>
                  <a:pt x="0" y="29"/>
                </a:lnTo>
                <a:lnTo>
                  <a:pt x="9" y="0"/>
                </a:lnTo>
                <a:lnTo>
                  <a:pt x="426" y="135"/>
                </a:lnTo>
                <a:lnTo>
                  <a:pt x="417" y="164"/>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79" name="Freeform 389">
            <a:extLst>
              <a:ext uri="{FF2B5EF4-FFF2-40B4-BE49-F238E27FC236}">
                <a16:creationId xmlns:a16="http://schemas.microsoft.com/office/drawing/2014/main" id="{73C614B6-6EF6-D38D-8176-E49B27DEA3C8}"/>
              </a:ext>
            </a:extLst>
          </p:cNvPr>
          <p:cNvSpPr>
            <a:spLocks/>
          </p:cNvSpPr>
          <p:nvPr/>
        </p:nvSpPr>
        <p:spPr bwMode="auto">
          <a:xfrm>
            <a:off x="9324420" y="1016867"/>
            <a:ext cx="92195" cy="77571"/>
          </a:xfrm>
          <a:custGeom>
            <a:avLst/>
            <a:gdLst>
              <a:gd name="T0" fmla="*/ 0 w 336"/>
              <a:gd name="T1" fmla="*/ 228 h 253"/>
              <a:gd name="T2" fmla="*/ 0 w 336"/>
              <a:gd name="T3" fmla="*/ 228 h 253"/>
              <a:gd name="T4" fmla="*/ 318 w 336"/>
              <a:gd name="T5" fmla="*/ 0 h 253"/>
              <a:gd name="T6" fmla="*/ 336 w 336"/>
              <a:gd name="T7" fmla="*/ 24 h 253"/>
              <a:gd name="T8" fmla="*/ 18 w 336"/>
              <a:gd name="T9" fmla="*/ 253 h 253"/>
              <a:gd name="T10" fmla="*/ 0 w 336"/>
              <a:gd name="T11" fmla="*/ 228 h 253"/>
            </a:gdLst>
            <a:ahLst/>
            <a:cxnLst>
              <a:cxn ang="0">
                <a:pos x="T0" y="T1"/>
              </a:cxn>
              <a:cxn ang="0">
                <a:pos x="T2" y="T3"/>
              </a:cxn>
              <a:cxn ang="0">
                <a:pos x="T4" y="T5"/>
              </a:cxn>
              <a:cxn ang="0">
                <a:pos x="T6" y="T7"/>
              </a:cxn>
              <a:cxn ang="0">
                <a:pos x="T8" y="T9"/>
              </a:cxn>
              <a:cxn ang="0">
                <a:pos x="T10" y="T11"/>
              </a:cxn>
            </a:cxnLst>
            <a:rect l="0" t="0" r="r" b="b"/>
            <a:pathLst>
              <a:path w="336" h="253">
                <a:moveTo>
                  <a:pt x="0" y="228"/>
                </a:moveTo>
                <a:lnTo>
                  <a:pt x="0" y="228"/>
                </a:lnTo>
                <a:lnTo>
                  <a:pt x="318" y="0"/>
                </a:lnTo>
                <a:lnTo>
                  <a:pt x="336" y="24"/>
                </a:lnTo>
                <a:lnTo>
                  <a:pt x="18" y="253"/>
                </a:lnTo>
                <a:lnTo>
                  <a:pt x="0" y="228"/>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80" name="Freeform 390">
            <a:extLst>
              <a:ext uri="{FF2B5EF4-FFF2-40B4-BE49-F238E27FC236}">
                <a16:creationId xmlns:a16="http://schemas.microsoft.com/office/drawing/2014/main" id="{898DED54-E560-5BDF-1287-8BB12FBD8333}"/>
              </a:ext>
            </a:extLst>
          </p:cNvPr>
          <p:cNvSpPr>
            <a:spLocks/>
          </p:cNvSpPr>
          <p:nvPr/>
        </p:nvSpPr>
        <p:spPr bwMode="auto">
          <a:xfrm>
            <a:off x="9800761" y="2101438"/>
            <a:ext cx="89634" cy="93084"/>
          </a:xfrm>
          <a:custGeom>
            <a:avLst/>
            <a:gdLst>
              <a:gd name="T0" fmla="*/ 20 w 326"/>
              <a:gd name="T1" fmla="*/ 0 h 305"/>
              <a:gd name="T2" fmla="*/ 20 w 326"/>
              <a:gd name="T3" fmla="*/ 0 h 305"/>
              <a:gd name="T4" fmla="*/ 326 w 326"/>
              <a:gd name="T5" fmla="*/ 283 h 305"/>
              <a:gd name="T6" fmla="*/ 305 w 326"/>
              <a:gd name="T7" fmla="*/ 305 h 305"/>
              <a:gd name="T8" fmla="*/ 0 w 326"/>
              <a:gd name="T9" fmla="*/ 22 h 305"/>
              <a:gd name="T10" fmla="*/ 20 w 326"/>
              <a:gd name="T11" fmla="*/ 0 h 305"/>
            </a:gdLst>
            <a:ahLst/>
            <a:cxnLst>
              <a:cxn ang="0">
                <a:pos x="T0" y="T1"/>
              </a:cxn>
              <a:cxn ang="0">
                <a:pos x="T2" y="T3"/>
              </a:cxn>
              <a:cxn ang="0">
                <a:pos x="T4" y="T5"/>
              </a:cxn>
              <a:cxn ang="0">
                <a:pos x="T6" y="T7"/>
              </a:cxn>
              <a:cxn ang="0">
                <a:pos x="T8" y="T9"/>
              </a:cxn>
              <a:cxn ang="0">
                <a:pos x="T10" y="T11"/>
              </a:cxn>
            </a:cxnLst>
            <a:rect l="0" t="0" r="r" b="b"/>
            <a:pathLst>
              <a:path w="326" h="305">
                <a:moveTo>
                  <a:pt x="20" y="0"/>
                </a:moveTo>
                <a:lnTo>
                  <a:pt x="20" y="0"/>
                </a:lnTo>
                <a:lnTo>
                  <a:pt x="326" y="283"/>
                </a:lnTo>
                <a:lnTo>
                  <a:pt x="305" y="305"/>
                </a:lnTo>
                <a:lnTo>
                  <a:pt x="0" y="22"/>
                </a:lnTo>
                <a:lnTo>
                  <a:pt x="20"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81" name="Freeform 391">
            <a:extLst>
              <a:ext uri="{FF2B5EF4-FFF2-40B4-BE49-F238E27FC236}">
                <a16:creationId xmlns:a16="http://schemas.microsoft.com/office/drawing/2014/main" id="{408DC2F1-1B40-BB79-33C7-08FB3792239E}"/>
              </a:ext>
            </a:extLst>
          </p:cNvPr>
          <p:cNvSpPr>
            <a:spLocks/>
          </p:cNvSpPr>
          <p:nvPr/>
        </p:nvSpPr>
        <p:spPr bwMode="auto">
          <a:xfrm>
            <a:off x="9592042" y="1049305"/>
            <a:ext cx="106281" cy="45132"/>
          </a:xfrm>
          <a:custGeom>
            <a:avLst/>
            <a:gdLst>
              <a:gd name="T0" fmla="*/ 0 w 381"/>
              <a:gd name="T1" fmla="*/ 121 h 150"/>
              <a:gd name="T2" fmla="*/ 0 w 381"/>
              <a:gd name="T3" fmla="*/ 121 h 150"/>
              <a:gd name="T4" fmla="*/ 371 w 381"/>
              <a:gd name="T5" fmla="*/ 0 h 150"/>
              <a:gd name="T6" fmla="*/ 381 w 381"/>
              <a:gd name="T7" fmla="*/ 28 h 150"/>
              <a:gd name="T8" fmla="*/ 9 w 381"/>
              <a:gd name="T9" fmla="*/ 150 h 150"/>
              <a:gd name="T10" fmla="*/ 0 w 381"/>
              <a:gd name="T11" fmla="*/ 121 h 150"/>
            </a:gdLst>
            <a:ahLst/>
            <a:cxnLst>
              <a:cxn ang="0">
                <a:pos x="T0" y="T1"/>
              </a:cxn>
              <a:cxn ang="0">
                <a:pos x="T2" y="T3"/>
              </a:cxn>
              <a:cxn ang="0">
                <a:pos x="T4" y="T5"/>
              </a:cxn>
              <a:cxn ang="0">
                <a:pos x="T6" y="T7"/>
              </a:cxn>
              <a:cxn ang="0">
                <a:pos x="T8" y="T9"/>
              </a:cxn>
              <a:cxn ang="0">
                <a:pos x="T10" y="T11"/>
              </a:cxn>
            </a:cxnLst>
            <a:rect l="0" t="0" r="r" b="b"/>
            <a:pathLst>
              <a:path w="381" h="150">
                <a:moveTo>
                  <a:pt x="0" y="121"/>
                </a:moveTo>
                <a:lnTo>
                  <a:pt x="0" y="121"/>
                </a:lnTo>
                <a:lnTo>
                  <a:pt x="371" y="0"/>
                </a:lnTo>
                <a:lnTo>
                  <a:pt x="381" y="28"/>
                </a:lnTo>
                <a:lnTo>
                  <a:pt x="9" y="150"/>
                </a:lnTo>
                <a:lnTo>
                  <a:pt x="0" y="121"/>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82" name="Freeform 392">
            <a:extLst>
              <a:ext uri="{FF2B5EF4-FFF2-40B4-BE49-F238E27FC236}">
                <a16:creationId xmlns:a16="http://schemas.microsoft.com/office/drawing/2014/main" id="{B823014E-46DE-3303-AF1F-FADC37D42118}"/>
              </a:ext>
            </a:extLst>
          </p:cNvPr>
          <p:cNvSpPr>
            <a:spLocks noEditPoints="1"/>
          </p:cNvSpPr>
          <p:nvPr/>
        </p:nvSpPr>
        <p:spPr bwMode="auto">
          <a:xfrm>
            <a:off x="9090092" y="2059127"/>
            <a:ext cx="80671" cy="95905"/>
          </a:xfrm>
          <a:custGeom>
            <a:avLst/>
            <a:gdLst>
              <a:gd name="T0" fmla="*/ 0 w 288"/>
              <a:gd name="T1" fmla="*/ 160 h 311"/>
              <a:gd name="T2" fmla="*/ 40 w 288"/>
              <a:gd name="T3" fmla="*/ 42 h 311"/>
              <a:gd name="T4" fmla="*/ 144 w 288"/>
              <a:gd name="T5" fmla="*/ 0 h 311"/>
              <a:gd name="T6" fmla="*/ 219 w 288"/>
              <a:gd name="T7" fmla="*/ 20 h 311"/>
              <a:gd name="T8" fmla="*/ 270 w 288"/>
              <a:gd name="T9" fmla="*/ 75 h 311"/>
              <a:gd name="T10" fmla="*/ 288 w 288"/>
              <a:gd name="T11" fmla="*/ 156 h 311"/>
              <a:gd name="T12" fmla="*/ 269 w 288"/>
              <a:gd name="T13" fmla="*/ 238 h 311"/>
              <a:gd name="T14" fmla="*/ 217 w 288"/>
              <a:gd name="T15" fmla="*/ 293 h 311"/>
              <a:gd name="T16" fmla="*/ 144 w 288"/>
              <a:gd name="T17" fmla="*/ 311 h 311"/>
              <a:gd name="T18" fmla="*/ 68 w 288"/>
              <a:gd name="T19" fmla="*/ 290 h 311"/>
              <a:gd name="T20" fmla="*/ 17 w 288"/>
              <a:gd name="T21" fmla="*/ 235 h 311"/>
              <a:gd name="T22" fmla="*/ 0 w 288"/>
              <a:gd name="T23" fmla="*/ 160 h 311"/>
              <a:gd name="T24" fmla="*/ 41 w 288"/>
              <a:gd name="T25" fmla="*/ 160 h 311"/>
              <a:gd name="T26" fmla="*/ 70 w 288"/>
              <a:gd name="T27" fmla="*/ 246 h 311"/>
              <a:gd name="T28" fmla="*/ 144 w 288"/>
              <a:gd name="T29" fmla="*/ 277 h 311"/>
              <a:gd name="T30" fmla="*/ 217 w 288"/>
              <a:gd name="T31" fmla="*/ 245 h 311"/>
              <a:gd name="T32" fmla="*/ 246 w 288"/>
              <a:gd name="T33" fmla="*/ 156 h 311"/>
              <a:gd name="T34" fmla="*/ 234 w 288"/>
              <a:gd name="T35" fmla="*/ 92 h 311"/>
              <a:gd name="T36" fmla="*/ 198 w 288"/>
              <a:gd name="T37" fmla="*/ 49 h 311"/>
              <a:gd name="T38" fmla="*/ 144 w 288"/>
              <a:gd name="T39" fmla="*/ 34 h 311"/>
              <a:gd name="T40" fmla="*/ 72 w 288"/>
              <a:gd name="T41" fmla="*/ 63 h 311"/>
              <a:gd name="T42" fmla="*/ 41 w 288"/>
              <a:gd name="T43" fmla="*/ 16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311">
                <a:moveTo>
                  <a:pt x="0" y="160"/>
                </a:moveTo>
                <a:cubicBezTo>
                  <a:pt x="0" y="110"/>
                  <a:pt x="13" y="71"/>
                  <a:pt x="40" y="42"/>
                </a:cubicBezTo>
                <a:cubicBezTo>
                  <a:pt x="67" y="14"/>
                  <a:pt x="102" y="0"/>
                  <a:pt x="144" y="0"/>
                </a:cubicBezTo>
                <a:cubicBezTo>
                  <a:pt x="172" y="0"/>
                  <a:pt x="197" y="6"/>
                  <a:pt x="219" y="20"/>
                </a:cubicBezTo>
                <a:cubicBezTo>
                  <a:pt x="241" y="33"/>
                  <a:pt x="258" y="51"/>
                  <a:pt x="270" y="75"/>
                </a:cubicBezTo>
                <a:cubicBezTo>
                  <a:pt x="282" y="99"/>
                  <a:pt x="288" y="126"/>
                  <a:pt x="288" y="156"/>
                </a:cubicBezTo>
                <a:cubicBezTo>
                  <a:pt x="288" y="186"/>
                  <a:pt x="281" y="214"/>
                  <a:pt x="269" y="238"/>
                </a:cubicBezTo>
                <a:cubicBezTo>
                  <a:pt x="257" y="262"/>
                  <a:pt x="239" y="280"/>
                  <a:pt x="217" y="293"/>
                </a:cubicBezTo>
                <a:cubicBezTo>
                  <a:pt x="194" y="305"/>
                  <a:pt x="170" y="311"/>
                  <a:pt x="144" y="311"/>
                </a:cubicBezTo>
                <a:cubicBezTo>
                  <a:pt x="115" y="311"/>
                  <a:pt x="90" y="304"/>
                  <a:pt x="68" y="290"/>
                </a:cubicBezTo>
                <a:cubicBezTo>
                  <a:pt x="46" y="277"/>
                  <a:pt x="29" y="258"/>
                  <a:pt x="17" y="235"/>
                </a:cubicBezTo>
                <a:cubicBezTo>
                  <a:pt x="6" y="211"/>
                  <a:pt x="0" y="186"/>
                  <a:pt x="0" y="160"/>
                </a:cubicBezTo>
                <a:close/>
                <a:moveTo>
                  <a:pt x="41" y="160"/>
                </a:moveTo>
                <a:cubicBezTo>
                  <a:pt x="41" y="196"/>
                  <a:pt x="51" y="225"/>
                  <a:pt x="70" y="246"/>
                </a:cubicBezTo>
                <a:cubicBezTo>
                  <a:pt x="90" y="266"/>
                  <a:pt x="114" y="277"/>
                  <a:pt x="144" y="277"/>
                </a:cubicBezTo>
                <a:cubicBezTo>
                  <a:pt x="174" y="277"/>
                  <a:pt x="198" y="266"/>
                  <a:pt x="217" y="245"/>
                </a:cubicBezTo>
                <a:cubicBezTo>
                  <a:pt x="237" y="224"/>
                  <a:pt x="246" y="195"/>
                  <a:pt x="246" y="156"/>
                </a:cubicBezTo>
                <a:cubicBezTo>
                  <a:pt x="246" y="131"/>
                  <a:pt x="242" y="110"/>
                  <a:pt x="234" y="92"/>
                </a:cubicBezTo>
                <a:cubicBezTo>
                  <a:pt x="226" y="73"/>
                  <a:pt x="214" y="59"/>
                  <a:pt x="198" y="49"/>
                </a:cubicBezTo>
                <a:cubicBezTo>
                  <a:pt x="182" y="39"/>
                  <a:pt x="164" y="34"/>
                  <a:pt x="144" y="34"/>
                </a:cubicBezTo>
                <a:cubicBezTo>
                  <a:pt x="116" y="34"/>
                  <a:pt x="92" y="44"/>
                  <a:pt x="72" y="63"/>
                </a:cubicBezTo>
                <a:cubicBezTo>
                  <a:pt x="51" y="82"/>
                  <a:pt x="41" y="115"/>
                  <a:pt x="41" y="160"/>
                </a:cubicBez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83" name="Freeform 393">
            <a:extLst>
              <a:ext uri="{FF2B5EF4-FFF2-40B4-BE49-F238E27FC236}">
                <a16:creationId xmlns:a16="http://schemas.microsoft.com/office/drawing/2014/main" id="{F074C051-B33F-72E5-6641-5CAA9E9B498F}"/>
              </a:ext>
            </a:extLst>
          </p:cNvPr>
          <p:cNvSpPr>
            <a:spLocks/>
          </p:cNvSpPr>
          <p:nvPr/>
        </p:nvSpPr>
        <p:spPr bwMode="auto">
          <a:xfrm>
            <a:off x="9178445" y="2273503"/>
            <a:ext cx="10244" cy="11283"/>
          </a:xfrm>
          <a:custGeom>
            <a:avLst/>
            <a:gdLst>
              <a:gd name="T0" fmla="*/ 33 w 38"/>
              <a:gd name="T1" fmla="*/ 34 h 38"/>
              <a:gd name="T2" fmla="*/ 33 w 38"/>
              <a:gd name="T3" fmla="*/ 34 h 38"/>
              <a:gd name="T4" fmla="*/ 18 w 38"/>
              <a:gd name="T5" fmla="*/ 31 h 38"/>
              <a:gd name="T6" fmla="*/ 21 w 38"/>
              <a:gd name="T7" fmla="*/ 17 h 38"/>
              <a:gd name="T8" fmla="*/ 32 w 38"/>
              <a:gd name="T9" fmla="*/ 26 h 38"/>
              <a:gd name="T10" fmla="*/ 23 w 38"/>
              <a:gd name="T11" fmla="*/ 38 h 38"/>
              <a:gd name="T12" fmla="*/ 0 w 38"/>
              <a:gd name="T13" fmla="*/ 18 h 38"/>
              <a:gd name="T14" fmla="*/ 10 w 38"/>
              <a:gd name="T15" fmla="*/ 7 h 38"/>
              <a:gd name="T16" fmla="*/ 15 w 38"/>
              <a:gd name="T17" fmla="*/ 0 h 38"/>
              <a:gd name="T18" fmla="*/ 24 w 38"/>
              <a:gd name="T19" fmla="*/ 2 h 38"/>
              <a:gd name="T20" fmla="*/ 38 w 38"/>
              <a:gd name="T21" fmla="*/ 5 h 38"/>
              <a:gd name="T22" fmla="*/ 33 w 38"/>
              <a:gd name="T2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8">
                <a:moveTo>
                  <a:pt x="33" y="34"/>
                </a:moveTo>
                <a:lnTo>
                  <a:pt x="33" y="34"/>
                </a:lnTo>
                <a:lnTo>
                  <a:pt x="18" y="31"/>
                </a:lnTo>
                <a:lnTo>
                  <a:pt x="21" y="17"/>
                </a:lnTo>
                <a:lnTo>
                  <a:pt x="32" y="26"/>
                </a:lnTo>
                <a:lnTo>
                  <a:pt x="23" y="38"/>
                </a:lnTo>
                <a:lnTo>
                  <a:pt x="0" y="18"/>
                </a:lnTo>
                <a:lnTo>
                  <a:pt x="10" y="7"/>
                </a:lnTo>
                <a:lnTo>
                  <a:pt x="15" y="0"/>
                </a:lnTo>
                <a:lnTo>
                  <a:pt x="24" y="2"/>
                </a:lnTo>
                <a:lnTo>
                  <a:pt x="38" y="5"/>
                </a:lnTo>
                <a:lnTo>
                  <a:pt x="33" y="34"/>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84" name="Freeform 394">
            <a:extLst>
              <a:ext uri="{FF2B5EF4-FFF2-40B4-BE49-F238E27FC236}">
                <a16:creationId xmlns:a16="http://schemas.microsoft.com/office/drawing/2014/main" id="{8EFFEFFA-C13E-C184-41A1-36FEBC102633}"/>
              </a:ext>
            </a:extLst>
          </p:cNvPr>
          <p:cNvSpPr>
            <a:spLocks/>
          </p:cNvSpPr>
          <p:nvPr/>
        </p:nvSpPr>
        <p:spPr bwMode="auto">
          <a:xfrm>
            <a:off x="9073445" y="2410309"/>
            <a:ext cx="10244" cy="11283"/>
          </a:xfrm>
          <a:custGeom>
            <a:avLst/>
            <a:gdLst>
              <a:gd name="T0" fmla="*/ 8 w 36"/>
              <a:gd name="T1" fmla="*/ 37 h 37"/>
              <a:gd name="T2" fmla="*/ 8 w 36"/>
              <a:gd name="T3" fmla="*/ 37 h 37"/>
              <a:gd name="T4" fmla="*/ 3 w 36"/>
              <a:gd name="T5" fmla="*/ 23 h 37"/>
              <a:gd name="T6" fmla="*/ 17 w 36"/>
              <a:gd name="T7" fmla="*/ 18 h 37"/>
              <a:gd name="T8" fmla="*/ 15 w 36"/>
              <a:gd name="T9" fmla="*/ 33 h 37"/>
              <a:gd name="T10" fmla="*/ 0 w 36"/>
              <a:gd name="T11" fmla="*/ 30 h 37"/>
              <a:gd name="T12" fmla="*/ 5 w 36"/>
              <a:gd name="T13" fmla="*/ 0 h 37"/>
              <a:gd name="T14" fmla="*/ 20 w 36"/>
              <a:gd name="T15" fmla="*/ 3 h 37"/>
              <a:gd name="T16" fmla="*/ 29 w 36"/>
              <a:gd name="T17" fmla="*/ 5 h 37"/>
              <a:gd name="T18" fmla="*/ 31 w 36"/>
              <a:gd name="T19" fmla="*/ 13 h 37"/>
              <a:gd name="T20" fmla="*/ 36 w 36"/>
              <a:gd name="T21" fmla="*/ 27 h 37"/>
              <a:gd name="T22" fmla="*/ 8 w 36"/>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7">
                <a:moveTo>
                  <a:pt x="8" y="37"/>
                </a:moveTo>
                <a:lnTo>
                  <a:pt x="8" y="37"/>
                </a:lnTo>
                <a:lnTo>
                  <a:pt x="3" y="23"/>
                </a:lnTo>
                <a:lnTo>
                  <a:pt x="17" y="18"/>
                </a:lnTo>
                <a:lnTo>
                  <a:pt x="15" y="33"/>
                </a:lnTo>
                <a:lnTo>
                  <a:pt x="0" y="30"/>
                </a:lnTo>
                <a:lnTo>
                  <a:pt x="5" y="0"/>
                </a:lnTo>
                <a:lnTo>
                  <a:pt x="20" y="3"/>
                </a:lnTo>
                <a:lnTo>
                  <a:pt x="29" y="5"/>
                </a:lnTo>
                <a:lnTo>
                  <a:pt x="31" y="13"/>
                </a:lnTo>
                <a:lnTo>
                  <a:pt x="36" y="27"/>
                </a:lnTo>
                <a:lnTo>
                  <a:pt x="8" y="37"/>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85" name="Freeform 395">
            <a:extLst>
              <a:ext uri="{FF2B5EF4-FFF2-40B4-BE49-F238E27FC236}">
                <a16:creationId xmlns:a16="http://schemas.microsoft.com/office/drawing/2014/main" id="{72A68383-EFDD-7717-2A93-67A498AF985E}"/>
              </a:ext>
            </a:extLst>
          </p:cNvPr>
          <p:cNvSpPr>
            <a:spLocks/>
          </p:cNvSpPr>
          <p:nvPr/>
        </p:nvSpPr>
        <p:spPr bwMode="auto">
          <a:xfrm>
            <a:off x="9314176" y="2263631"/>
            <a:ext cx="65305" cy="91674"/>
          </a:xfrm>
          <a:custGeom>
            <a:avLst/>
            <a:gdLst>
              <a:gd name="T0" fmla="*/ 0 w 237"/>
              <a:gd name="T1" fmla="*/ 300 h 300"/>
              <a:gd name="T2" fmla="*/ 0 w 237"/>
              <a:gd name="T3" fmla="*/ 0 h 300"/>
              <a:gd name="T4" fmla="*/ 40 w 237"/>
              <a:gd name="T5" fmla="*/ 0 h 300"/>
              <a:gd name="T6" fmla="*/ 198 w 237"/>
              <a:gd name="T7" fmla="*/ 236 h 300"/>
              <a:gd name="T8" fmla="*/ 198 w 237"/>
              <a:gd name="T9" fmla="*/ 0 h 300"/>
              <a:gd name="T10" fmla="*/ 237 w 237"/>
              <a:gd name="T11" fmla="*/ 0 h 300"/>
              <a:gd name="T12" fmla="*/ 237 w 237"/>
              <a:gd name="T13" fmla="*/ 300 h 300"/>
              <a:gd name="T14" fmla="*/ 196 w 237"/>
              <a:gd name="T15" fmla="*/ 300 h 300"/>
              <a:gd name="T16" fmla="*/ 38 w 237"/>
              <a:gd name="T17" fmla="*/ 64 h 300"/>
              <a:gd name="T18" fmla="*/ 38 w 237"/>
              <a:gd name="T19" fmla="*/ 300 h 300"/>
              <a:gd name="T20" fmla="*/ 0 w 237"/>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300">
                <a:moveTo>
                  <a:pt x="0" y="300"/>
                </a:moveTo>
                <a:lnTo>
                  <a:pt x="0" y="0"/>
                </a:lnTo>
                <a:lnTo>
                  <a:pt x="40" y="0"/>
                </a:lnTo>
                <a:lnTo>
                  <a:pt x="198" y="236"/>
                </a:lnTo>
                <a:lnTo>
                  <a:pt x="198" y="0"/>
                </a:lnTo>
                <a:lnTo>
                  <a:pt x="237" y="0"/>
                </a:lnTo>
                <a:lnTo>
                  <a:pt x="237" y="300"/>
                </a:lnTo>
                <a:lnTo>
                  <a:pt x="196" y="300"/>
                </a:lnTo>
                <a:lnTo>
                  <a:pt x="38" y="64"/>
                </a:lnTo>
                <a:lnTo>
                  <a:pt x="38" y="300"/>
                </a:lnTo>
                <a:lnTo>
                  <a:pt x="0" y="30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86" name="Freeform 396">
            <a:extLst>
              <a:ext uri="{FF2B5EF4-FFF2-40B4-BE49-F238E27FC236}">
                <a16:creationId xmlns:a16="http://schemas.microsoft.com/office/drawing/2014/main" id="{6028C4C2-7F6F-1C24-34C6-F48B40FCF7D1}"/>
              </a:ext>
            </a:extLst>
          </p:cNvPr>
          <p:cNvSpPr>
            <a:spLocks/>
          </p:cNvSpPr>
          <p:nvPr/>
        </p:nvSpPr>
        <p:spPr bwMode="auto">
          <a:xfrm>
            <a:off x="9127225" y="2582374"/>
            <a:ext cx="11525" cy="12694"/>
          </a:xfrm>
          <a:custGeom>
            <a:avLst/>
            <a:gdLst>
              <a:gd name="T0" fmla="*/ 30 w 38"/>
              <a:gd name="T1" fmla="*/ 0 h 40"/>
              <a:gd name="T2" fmla="*/ 30 w 38"/>
              <a:gd name="T3" fmla="*/ 0 h 40"/>
              <a:gd name="T4" fmla="*/ 35 w 38"/>
              <a:gd name="T5" fmla="*/ 14 h 40"/>
              <a:gd name="T6" fmla="*/ 38 w 38"/>
              <a:gd name="T7" fmla="*/ 22 h 40"/>
              <a:gd name="T8" fmla="*/ 33 w 38"/>
              <a:gd name="T9" fmla="*/ 29 h 40"/>
              <a:gd name="T10" fmla="*/ 23 w 38"/>
              <a:gd name="T11" fmla="*/ 40 h 40"/>
              <a:gd name="T12" fmla="*/ 0 w 38"/>
              <a:gd name="T13" fmla="*/ 21 h 40"/>
              <a:gd name="T14" fmla="*/ 10 w 38"/>
              <a:gd name="T15" fmla="*/ 10 h 40"/>
              <a:gd name="T16" fmla="*/ 21 w 38"/>
              <a:gd name="T17" fmla="*/ 19 h 40"/>
              <a:gd name="T18" fmla="*/ 7 w 38"/>
              <a:gd name="T19" fmla="*/ 24 h 40"/>
              <a:gd name="T20" fmla="*/ 2 w 38"/>
              <a:gd name="T21" fmla="*/ 10 h 40"/>
              <a:gd name="T22" fmla="*/ 30 w 38"/>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40">
                <a:moveTo>
                  <a:pt x="30" y="0"/>
                </a:moveTo>
                <a:lnTo>
                  <a:pt x="30" y="0"/>
                </a:lnTo>
                <a:lnTo>
                  <a:pt x="35" y="14"/>
                </a:lnTo>
                <a:lnTo>
                  <a:pt x="38" y="22"/>
                </a:lnTo>
                <a:lnTo>
                  <a:pt x="33" y="29"/>
                </a:lnTo>
                <a:lnTo>
                  <a:pt x="23" y="40"/>
                </a:lnTo>
                <a:lnTo>
                  <a:pt x="0" y="21"/>
                </a:lnTo>
                <a:lnTo>
                  <a:pt x="10" y="10"/>
                </a:lnTo>
                <a:lnTo>
                  <a:pt x="21" y="19"/>
                </a:lnTo>
                <a:lnTo>
                  <a:pt x="7" y="24"/>
                </a:lnTo>
                <a:lnTo>
                  <a:pt x="2" y="10"/>
                </a:lnTo>
                <a:lnTo>
                  <a:pt x="30"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87" name="Freeform 397">
            <a:extLst>
              <a:ext uri="{FF2B5EF4-FFF2-40B4-BE49-F238E27FC236}">
                <a16:creationId xmlns:a16="http://schemas.microsoft.com/office/drawing/2014/main" id="{2BBCC9FF-1B9C-7E6B-FCBB-235532835A4B}"/>
              </a:ext>
            </a:extLst>
          </p:cNvPr>
          <p:cNvSpPr>
            <a:spLocks/>
          </p:cNvSpPr>
          <p:nvPr/>
        </p:nvSpPr>
        <p:spPr bwMode="auto">
          <a:xfrm>
            <a:off x="8909543" y="2377870"/>
            <a:ext cx="11525" cy="11283"/>
          </a:xfrm>
          <a:custGeom>
            <a:avLst/>
            <a:gdLst>
              <a:gd name="T0" fmla="*/ 33 w 39"/>
              <a:gd name="T1" fmla="*/ 34 h 37"/>
              <a:gd name="T2" fmla="*/ 33 w 39"/>
              <a:gd name="T3" fmla="*/ 34 h 37"/>
              <a:gd name="T4" fmla="*/ 18 w 39"/>
              <a:gd name="T5" fmla="*/ 31 h 37"/>
              <a:gd name="T6" fmla="*/ 21 w 39"/>
              <a:gd name="T7" fmla="*/ 16 h 37"/>
              <a:gd name="T8" fmla="*/ 33 w 39"/>
              <a:gd name="T9" fmla="*/ 26 h 37"/>
              <a:gd name="T10" fmla="*/ 23 w 39"/>
              <a:gd name="T11" fmla="*/ 37 h 37"/>
              <a:gd name="T12" fmla="*/ 0 w 39"/>
              <a:gd name="T13" fmla="*/ 18 h 37"/>
              <a:gd name="T14" fmla="*/ 10 w 39"/>
              <a:gd name="T15" fmla="*/ 7 h 37"/>
              <a:gd name="T16" fmla="*/ 15 w 39"/>
              <a:gd name="T17" fmla="*/ 0 h 37"/>
              <a:gd name="T18" fmla="*/ 24 w 39"/>
              <a:gd name="T19" fmla="*/ 2 h 37"/>
              <a:gd name="T20" fmla="*/ 39 w 39"/>
              <a:gd name="T21" fmla="*/ 4 h 37"/>
              <a:gd name="T22" fmla="*/ 33 w 39"/>
              <a:gd name="T2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7">
                <a:moveTo>
                  <a:pt x="33" y="34"/>
                </a:moveTo>
                <a:lnTo>
                  <a:pt x="33" y="34"/>
                </a:lnTo>
                <a:lnTo>
                  <a:pt x="18" y="31"/>
                </a:lnTo>
                <a:lnTo>
                  <a:pt x="21" y="16"/>
                </a:lnTo>
                <a:lnTo>
                  <a:pt x="33" y="26"/>
                </a:lnTo>
                <a:lnTo>
                  <a:pt x="23" y="37"/>
                </a:lnTo>
                <a:lnTo>
                  <a:pt x="0" y="18"/>
                </a:lnTo>
                <a:lnTo>
                  <a:pt x="10" y="7"/>
                </a:lnTo>
                <a:lnTo>
                  <a:pt x="15" y="0"/>
                </a:lnTo>
                <a:lnTo>
                  <a:pt x="24" y="2"/>
                </a:lnTo>
                <a:lnTo>
                  <a:pt x="39" y="4"/>
                </a:lnTo>
                <a:lnTo>
                  <a:pt x="33" y="34"/>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88" name="Freeform 398">
            <a:extLst>
              <a:ext uri="{FF2B5EF4-FFF2-40B4-BE49-F238E27FC236}">
                <a16:creationId xmlns:a16="http://schemas.microsoft.com/office/drawing/2014/main" id="{9A7F0BFB-F8AE-B583-374F-9FC225B64382}"/>
              </a:ext>
            </a:extLst>
          </p:cNvPr>
          <p:cNvSpPr>
            <a:spLocks/>
          </p:cNvSpPr>
          <p:nvPr/>
        </p:nvSpPr>
        <p:spPr bwMode="auto">
          <a:xfrm>
            <a:off x="9447347" y="2167726"/>
            <a:ext cx="11525" cy="11283"/>
          </a:xfrm>
          <a:custGeom>
            <a:avLst/>
            <a:gdLst>
              <a:gd name="T0" fmla="*/ 41 w 41"/>
              <a:gd name="T1" fmla="*/ 27 h 38"/>
              <a:gd name="T2" fmla="*/ 41 w 41"/>
              <a:gd name="T3" fmla="*/ 27 h 38"/>
              <a:gd name="T4" fmla="*/ 28 w 41"/>
              <a:gd name="T5" fmla="*/ 34 h 38"/>
              <a:gd name="T6" fmla="*/ 21 w 41"/>
              <a:gd name="T7" fmla="*/ 38 h 38"/>
              <a:gd name="T8" fmla="*/ 13 w 41"/>
              <a:gd name="T9" fmla="*/ 34 h 38"/>
              <a:gd name="T10" fmla="*/ 0 w 41"/>
              <a:gd name="T11" fmla="*/ 26 h 38"/>
              <a:gd name="T12" fmla="*/ 16 w 41"/>
              <a:gd name="T13" fmla="*/ 0 h 38"/>
              <a:gd name="T14" fmla="*/ 29 w 41"/>
              <a:gd name="T15" fmla="*/ 8 h 38"/>
              <a:gd name="T16" fmla="*/ 21 w 41"/>
              <a:gd name="T17" fmla="*/ 21 h 38"/>
              <a:gd name="T18" fmla="*/ 13 w 41"/>
              <a:gd name="T19" fmla="*/ 8 h 38"/>
              <a:gd name="T20" fmla="*/ 26 w 41"/>
              <a:gd name="T21" fmla="*/ 0 h 38"/>
              <a:gd name="T22" fmla="*/ 41 w 41"/>
              <a:gd name="T23"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8">
                <a:moveTo>
                  <a:pt x="41" y="27"/>
                </a:moveTo>
                <a:lnTo>
                  <a:pt x="41" y="27"/>
                </a:lnTo>
                <a:lnTo>
                  <a:pt x="28" y="34"/>
                </a:lnTo>
                <a:lnTo>
                  <a:pt x="21" y="38"/>
                </a:lnTo>
                <a:lnTo>
                  <a:pt x="13" y="34"/>
                </a:lnTo>
                <a:lnTo>
                  <a:pt x="0" y="26"/>
                </a:lnTo>
                <a:lnTo>
                  <a:pt x="16" y="0"/>
                </a:lnTo>
                <a:lnTo>
                  <a:pt x="29" y="8"/>
                </a:lnTo>
                <a:lnTo>
                  <a:pt x="21" y="21"/>
                </a:lnTo>
                <a:lnTo>
                  <a:pt x="13" y="8"/>
                </a:lnTo>
                <a:lnTo>
                  <a:pt x="26" y="0"/>
                </a:lnTo>
                <a:lnTo>
                  <a:pt x="41" y="27"/>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89" name="Freeform 399">
            <a:extLst>
              <a:ext uri="{FF2B5EF4-FFF2-40B4-BE49-F238E27FC236}">
                <a16:creationId xmlns:a16="http://schemas.microsoft.com/office/drawing/2014/main" id="{9313B5D9-34B4-E38F-6F49-1C16BC457D6A}"/>
              </a:ext>
            </a:extLst>
          </p:cNvPr>
          <p:cNvSpPr>
            <a:spLocks/>
          </p:cNvSpPr>
          <p:nvPr/>
        </p:nvSpPr>
        <p:spPr bwMode="auto">
          <a:xfrm>
            <a:off x="9023506" y="2719179"/>
            <a:ext cx="10244" cy="12694"/>
          </a:xfrm>
          <a:custGeom>
            <a:avLst/>
            <a:gdLst>
              <a:gd name="T0" fmla="*/ 5 w 39"/>
              <a:gd name="T1" fmla="*/ 4 h 38"/>
              <a:gd name="T2" fmla="*/ 5 w 39"/>
              <a:gd name="T3" fmla="*/ 4 h 38"/>
              <a:gd name="T4" fmla="*/ 20 w 39"/>
              <a:gd name="T5" fmla="*/ 7 h 38"/>
              <a:gd name="T6" fmla="*/ 18 w 39"/>
              <a:gd name="T7" fmla="*/ 21 h 38"/>
              <a:gd name="T8" fmla="*/ 6 w 39"/>
              <a:gd name="T9" fmla="*/ 12 h 38"/>
              <a:gd name="T10" fmla="*/ 16 w 39"/>
              <a:gd name="T11" fmla="*/ 0 h 38"/>
              <a:gd name="T12" fmla="*/ 39 w 39"/>
              <a:gd name="T13" fmla="*/ 20 h 38"/>
              <a:gd name="T14" fmla="*/ 29 w 39"/>
              <a:gd name="T15" fmla="*/ 31 h 38"/>
              <a:gd name="T16" fmla="*/ 23 w 39"/>
              <a:gd name="T17" fmla="*/ 38 h 38"/>
              <a:gd name="T18" fmla="*/ 15 w 39"/>
              <a:gd name="T19" fmla="*/ 36 h 38"/>
              <a:gd name="T20" fmla="*/ 0 w 39"/>
              <a:gd name="T21" fmla="*/ 34 h 38"/>
              <a:gd name="T22" fmla="*/ 5 w 39"/>
              <a:gd name="T23"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8">
                <a:moveTo>
                  <a:pt x="5" y="4"/>
                </a:moveTo>
                <a:lnTo>
                  <a:pt x="5" y="4"/>
                </a:lnTo>
                <a:lnTo>
                  <a:pt x="20" y="7"/>
                </a:lnTo>
                <a:lnTo>
                  <a:pt x="18" y="21"/>
                </a:lnTo>
                <a:lnTo>
                  <a:pt x="6" y="12"/>
                </a:lnTo>
                <a:lnTo>
                  <a:pt x="16" y="0"/>
                </a:lnTo>
                <a:lnTo>
                  <a:pt x="39" y="20"/>
                </a:lnTo>
                <a:lnTo>
                  <a:pt x="29" y="31"/>
                </a:lnTo>
                <a:lnTo>
                  <a:pt x="23" y="38"/>
                </a:lnTo>
                <a:lnTo>
                  <a:pt x="15" y="36"/>
                </a:lnTo>
                <a:lnTo>
                  <a:pt x="0" y="34"/>
                </a:lnTo>
                <a:lnTo>
                  <a:pt x="5" y="4"/>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90" name="Freeform 400">
            <a:extLst>
              <a:ext uri="{FF2B5EF4-FFF2-40B4-BE49-F238E27FC236}">
                <a16:creationId xmlns:a16="http://schemas.microsoft.com/office/drawing/2014/main" id="{47422614-279D-6D44-B06B-A2B07B45EC32}"/>
              </a:ext>
            </a:extLst>
          </p:cNvPr>
          <p:cNvSpPr>
            <a:spLocks/>
          </p:cNvSpPr>
          <p:nvPr/>
        </p:nvSpPr>
        <p:spPr bwMode="auto">
          <a:xfrm>
            <a:off x="8804543" y="2516086"/>
            <a:ext cx="11525" cy="12694"/>
          </a:xfrm>
          <a:custGeom>
            <a:avLst/>
            <a:gdLst>
              <a:gd name="T0" fmla="*/ 8 w 39"/>
              <a:gd name="T1" fmla="*/ 40 h 40"/>
              <a:gd name="T2" fmla="*/ 8 w 39"/>
              <a:gd name="T3" fmla="*/ 40 h 40"/>
              <a:gd name="T4" fmla="*/ 3 w 39"/>
              <a:gd name="T5" fmla="*/ 26 h 40"/>
              <a:gd name="T6" fmla="*/ 0 w 39"/>
              <a:gd name="T7" fmla="*/ 18 h 40"/>
              <a:gd name="T8" fmla="*/ 6 w 39"/>
              <a:gd name="T9" fmla="*/ 12 h 40"/>
              <a:gd name="T10" fmla="*/ 16 w 39"/>
              <a:gd name="T11" fmla="*/ 0 h 40"/>
              <a:gd name="T12" fmla="*/ 39 w 39"/>
              <a:gd name="T13" fmla="*/ 19 h 40"/>
              <a:gd name="T14" fmla="*/ 29 w 39"/>
              <a:gd name="T15" fmla="*/ 31 h 40"/>
              <a:gd name="T16" fmla="*/ 17 w 39"/>
              <a:gd name="T17" fmla="*/ 21 h 40"/>
              <a:gd name="T18" fmla="*/ 32 w 39"/>
              <a:gd name="T19" fmla="*/ 16 h 40"/>
              <a:gd name="T20" fmla="*/ 37 w 39"/>
              <a:gd name="T21" fmla="*/ 30 h 40"/>
              <a:gd name="T22" fmla="*/ 8 w 39"/>
              <a:gd name="T2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8" y="40"/>
                </a:moveTo>
                <a:lnTo>
                  <a:pt x="8" y="40"/>
                </a:lnTo>
                <a:lnTo>
                  <a:pt x="3" y="26"/>
                </a:lnTo>
                <a:lnTo>
                  <a:pt x="0" y="18"/>
                </a:lnTo>
                <a:lnTo>
                  <a:pt x="6" y="12"/>
                </a:lnTo>
                <a:lnTo>
                  <a:pt x="16" y="0"/>
                </a:lnTo>
                <a:lnTo>
                  <a:pt x="39" y="19"/>
                </a:lnTo>
                <a:lnTo>
                  <a:pt x="29" y="31"/>
                </a:lnTo>
                <a:lnTo>
                  <a:pt x="17" y="21"/>
                </a:lnTo>
                <a:lnTo>
                  <a:pt x="32" y="16"/>
                </a:lnTo>
                <a:lnTo>
                  <a:pt x="37" y="30"/>
                </a:lnTo>
                <a:lnTo>
                  <a:pt x="8" y="4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91" name="Freeform 401">
            <a:extLst>
              <a:ext uri="{FF2B5EF4-FFF2-40B4-BE49-F238E27FC236}">
                <a16:creationId xmlns:a16="http://schemas.microsoft.com/office/drawing/2014/main" id="{94325393-FC5C-E21E-F345-EA7466CB96A7}"/>
              </a:ext>
            </a:extLst>
          </p:cNvPr>
          <p:cNvSpPr>
            <a:spLocks/>
          </p:cNvSpPr>
          <p:nvPr/>
        </p:nvSpPr>
        <p:spPr bwMode="auto">
          <a:xfrm>
            <a:off x="9590761" y="2078872"/>
            <a:ext cx="10244" cy="9873"/>
          </a:xfrm>
          <a:custGeom>
            <a:avLst/>
            <a:gdLst>
              <a:gd name="T0" fmla="*/ 37 w 37"/>
              <a:gd name="T1" fmla="*/ 2 h 36"/>
              <a:gd name="T2" fmla="*/ 37 w 37"/>
              <a:gd name="T3" fmla="*/ 2 h 36"/>
              <a:gd name="T4" fmla="*/ 36 w 37"/>
              <a:gd name="T5" fmla="*/ 17 h 36"/>
              <a:gd name="T6" fmla="*/ 35 w 37"/>
              <a:gd name="T7" fmla="*/ 25 h 36"/>
              <a:gd name="T8" fmla="*/ 28 w 37"/>
              <a:gd name="T9" fmla="*/ 29 h 36"/>
              <a:gd name="T10" fmla="*/ 15 w 37"/>
              <a:gd name="T11" fmla="*/ 36 h 36"/>
              <a:gd name="T12" fmla="*/ 0 w 37"/>
              <a:gd name="T13" fmla="*/ 10 h 36"/>
              <a:gd name="T14" fmla="*/ 13 w 37"/>
              <a:gd name="T15" fmla="*/ 3 h 36"/>
              <a:gd name="T16" fmla="*/ 21 w 37"/>
              <a:gd name="T17" fmla="*/ 16 h 36"/>
              <a:gd name="T18" fmla="*/ 6 w 37"/>
              <a:gd name="T19" fmla="*/ 15 h 36"/>
              <a:gd name="T20" fmla="*/ 7 w 37"/>
              <a:gd name="T21" fmla="*/ 0 h 36"/>
              <a:gd name="T22" fmla="*/ 37 w 37"/>
              <a:gd name="T23"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6">
                <a:moveTo>
                  <a:pt x="37" y="2"/>
                </a:moveTo>
                <a:lnTo>
                  <a:pt x="37" y="2"/>
                </a:lnTo>
                <a:lnTo>
                  <a:pt x="36" y="17"/>
                </a:lnTo>
                <a:lnTo>
                  <a:pt x="35" y="25"/>
                </a:lnTo>
                <a:lnTo>
                  <a:pt x="28" y="29"/>
                </a:lnTo>
                <a:lnTo>
                  <a:pt x="15" y="36"/>
                </a:lnTo>
                <a:lnTo>
                  <a:pt x="0" y="10"/>
                </a:lnTo>
                <a:lnTo>
                  <a:pt x="13" y="3"/>
                </a:lnTo>
                <a:lnTo>
                  <a:pt x="21" y="16"/>
                </a:lnTo>
                <a:lnTo>
                  <a:pt x="6" y="15"/>
                </a:lnTo>
                <a:lnTo>
                  <a:pt x="7" y="0"/>
                </a:lnTo>
                <a:lnTo>
                  <a:pt x="37" y="2"/>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92" name="Freeform 402">
            <a:extLst>
              <a:ext uri="{FF2B5EF4-FFF2-40B4-BE49-F238E27FC236}">
                <a16:creationId xmlns:a16="http://schemas.microsoft.com/office/drawing/2014/main" id="{BDC9F11D-9FFE-4976-CE7F-C32C2FD230DE}"/>
              </a:ext>
            </a:extLst>
          </p:cNvPr>
          <p:cNvSpPr>
            <a:spLocks/>
          </p:cNvSpPr>
          <p:nvPr/>
        </p:nvSpPr>
        <p:spPr bwMode="auto">
          <a:xfrm>
            <a:off x="8859604" y="2689562"/>
            <a:ext cx="10244" cy="11283"/>
          </a:xfrm>
          <a:custGeom>
            <a:avLst/>
            <a:gdLst>
              <a:gd name="T0" fmla="*/ 28 w 37"/>
              <a:gd name="T1" fmla="*/ 0 h 37"/>
              <a:gd name="T2" fmla="*/ 28 w 37"/>
              <a:gd name="T3" fmla="*/ 0 h 37"/>
              <a:gd name="T4" fmla="*/ 33 w 37"/>
              <a:gd name="T5" fmla="*/ 15 h 37"/>
              <a:gd name="T6" fmla="*/ 19 w 37"/>
              <a:gd name="T7" fmla="*/ 20 h 37"/>
              <a:gd name="T8" fmla="*/ 22 w 37"/>
              <a:gd name="T9" fmla="*/ 5 h 37"/>
              <a:gd name="T10" fmla="*/ 37 w 37"/>
              <a:gd name="T11" fmla="*/ 7 h 37"/>
              <a:gd name="T12" fmla="*/ 32 w 37"/>
              <a:gd name="T13" fmla="*/ 37 h 37"/>
              <a:gd name="T14" fmla="*/ 17 w 37"/>
              <a:gd name="T15" fmla="*/ 34 h 37"/>
              <a:gd name="T16" fmla="*/ 8 w 37"/>
              <a:gd name="T17" fmla="*/ 33 h 37"/>
              <a:gd name="T18" fmla="*/ 5 w 37"/>
              <a:gd name="T19" fmla="*/ 25 h 37"/>
              <a:gd name="T20" fmla="*/ 0 w 37"/>
              <a:gd name="T21" fmla="*/ 10 h 37"/>
              <a:gd name="T22" fmla="*/ 28 w 37"/>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7">
                <a:moveTo>
                  <a:pt x="28" y="0"/>
                </a:moveTo>
                <a:lnTo>
                  <a:pt x="28" y="0"/>
                </a:lnTo>
                <a:lnTo>
                  <a:pt x="33" y="15"/>
                </a:lnTo>
                <a:lnTo>
                  <a:pt x="19" y="20"/>
                </a:lnTo>
                <a:lnTo>
                  <a:pt x="22" y="5"/>
                </a:lnTo>
                <a:lnTo>
                  <a:pt x="37" y="7"/>
                </a:lnTo>
                <a:lnTo>
                  <a:pt x="32" y="37"/>
                </a:lnTo>
                <a:lnTo>
                  <a:pt x="17" y="34"/>
                </a:lnTo>
                <a:lnTo>
                  <a:pt x="8" y="33"/>
                </a:lnTo>
                <a:lnTo>
                  <a:pt x="5" y="25"/>
                </a:lnTo>
                <a:lnTo>
                  <a:pt x="0" y="10"/>
                </a:lnTo>
                <a:lnTo>
                  <a:pt x="28"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93" name="Freeform 403">
            <a:extLst>
              <a:ext uri="{FF2B5EF4-FFF2-40B4-BE49-F238E27FC236}">
                <a16:creationId xmlns:a16="http://schemas.microsoft.com/office/drawing/2014/main" id="{AE377398-6FFC-C118-7FDD-93A8F9651887}"/>
              </a:ext>
            </a:extLst>
          </p:cNvPr>
          <p:cNvSpPr>
            <a:spLocks noEditPoints="1"/>
          </p:cNvSpPr>
          <p:nvPr/>
        </p:nvSpPr>
        <p:spPr bwMode="auto">
          <a:xfrm>
            <a:off x="9720091" y="2012586"/>
            <a:ext cx="79390" cy="94495"/>
          </a:xfrm>
          <a:custGeom>
            <a:avLst/>
            <a:gdLst>
              <a:gd name="T0" fmla="*/ 0 w 288"/>
              <a:gd name="T1" fmla="*/ 160 h 312"/>
              <a:gd name="T2" fmla="*/ 40 w 288"/>
              <a:gd name="T3" fmla="*/ 43 h 312"/>
              <a:gd name="T4" fmla="*/ 144 w 288"/>
              <a:gd name="T5" fmla="*/ 0 h 312"/>
              <a:gd name="T6" fmla="*/ 219 w 288"/>
              <a:gd name="T7" fmla="*/ 21 h 312"/>
              <a:gd name="T8" fmla="*/ 270 w 288"/>
              <a:gd name="T9" fmla="*/ 76 h 312"/>
              <a:gd name="T10" fmla="*/ 288 w 288"/>
              <a:gd name="T11" fmla="*/ 157 h 312"/>
              <a:gd name="T12" fmla="*/ 269 w 288"/>
              <a:gd name="T13" fmla="*/ 239 h 312"/>
              <a:gd name="T14" fmla="*/ 217 w 288"/>
              <a:gd name="T15" fmla="*/ 293 h 312"/>
              <a:gd name="T16" fmla="*/ 144 w 288"/>
              <a:gd name="T17" fmla="*/ 312 h 312"/>
              <a:gd name="T18" fmla="*/ 68 w 288"/>
              <a:gd name="T19" fmla="*/ 291 h 312"/>
              <a:gd name="T20" fmla="*/ 17 w 288"/>
              <a:gd name="T21" fmla="*/ 235 h 312"/>
              <a:gd name="T22" fmla="*/ 0 w 288"/>
              <a:gd name="T23" fmla="*/ 160 h 312"/>
              <a:gd name="T24" fmla="*/ 41 w 288"/>
              <a:gd name="T25" fmla="*/ 161 h 312"/>
              <a:gd name="T26" fmla="*/ 70 w 288"/>
              <a:gd name="T27" fmla="*/ 247 h 312"/>
              <a:gd name="T28" fmla="*/ 144 w 288"/>
              <a:gd name="T29" fmla="*/ 278 h 312"/>
              <a:gd name="T30" fmla="*/ 217 w 288"/>
              <a:gd name="T31" fmla="*/ 246 h 312"/>
              <a:gd name="T32" fmla="*/ 247 w 288"/>
              <a:gd name="T33" fmla="*/ 157 h 312"/>
              <a:gd name="T34" fmla="*/ 234 w 288"/>
              <a:gd name="T35" fmla="*/ 92 h 312"/>
              <a:gd name="T36" fmla="*/ 198 w 288"/>
              <a:gd name="T37" fmla="*/ 50 h 312"/>
              <a:gd name="T38" fmla="*/ 144 w 288"/>
              <a:gd name="T39" fmla="*/ 35 h 312"/>
              <a:gd name="T40" fmla="*/ 72 w 288"/>
              <a:gd name="T41" fmla="*/ 64 h 312"/>
              <a:gd name="T42" fmla="*/ 41 w 288"/>
              <a:gd name="T43" fmla="*/ 16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312">
                <a:moveTo>
                  <a:pt x="0" y="160"/>
                </a:moveTo>
                <a:cubicBezTo>
                  <a:pt x="0" y="110"/>
                  <a:pt x="13" y="71"/>
                  <a:pt x="40" y="43"/>
                </a:cubicBezTo>
                <a:cubicBezTo>
                  <a:pt x="67" y="15"/>
                  <a:pt x="102" y="0"/>
                  <a:pt x="144" y="0"/>
                </a:cubicBezTo>
                <a:cubicBezTo>
                  <a:pt x="172" y="0"/>
                  <a:pt x="197" y="7"/>
                  <a:pt x="219" y="21"/>
                </a:cubicBezTo>
                <a:cubicBezTo>
                  <a:pt x="241" y="34"/>
                  <a:pt x="258" y="52"/>
                  <a:pt x="270" y="76"/>
                </a:cubicBezTo>
                <a:cubicBezTo>
                  <a:pt x="282" y="100"/>
                  <a:pt x="288" y="127"/>
                  <a:pt x="288" y="157"/>
                </a:cubicBezTo>
                <a:cubicBezTo>
                  <a:pt x="288" y="187"/>
                  <a:pt x="282" y="215"/>
                  <a:pt x="269" y="239"/>
                </a:cubicBezTo>
                <a:cubicBezTo>
                  <a:pt x="257" y="263"/>
                  <a:pt x="239" y="281"/>
                  <a:pt x="217" y="293"/>
                </a:cubicBezTo>
                <a:cubicBezTo>
                  <a:pt x="194" y="306"/>
                  <a:pt x="170" y="312"/>
                  <a:pt x="144" y="312"/>
                </a:cubicBezTo>
                <a:cubicBezTo>
                  <a:pt x="115" y="312"/>
                  <a:pt x="90" y="305"/>
                  <a:pt x="68" y="291"/>
                </a:cubicBezTo>
                <a:cubicBezTo>
                  <a:pt x="46" y="277"/>
                  <a:pt x="29" y="259"/>
                  <a:pt x="17" y="235"/>
                </a:cubicBezTo>
                <a:cubicBezTo>
                  <a:pt x="6" y="212"/>
                  <a:pt x="0" y="187"/>
                  <a:pt x="0" y="160"/>
                </a:cubicBezTo>
                <a:close/>
                <a:moveTo>
                  <a:pt x="41" y="161"/>
                </a:moveTo>
                <a:cubicBezTo>
                  <a:pt x="41" y="197"/>
                  <a:pt x="51" y="226"/>
                  <a:pt x="70" y="247"/>
                </a:cubicBezTo>
                <a:cubicBezTo>
                  <a:pt x="90" y="267"/>
                  <a:pt x="114" y="278"/>
                  <a:pt x="144" y="278"/>
                </a:cubicBezTo>
                <a:cubicBezTo>
                  <a:pt x="174" y="278"/>
                  <a:pt x="198" y="267"/>
                  <a:pt x="217" y="246"/>
                </a:cubicBezTo>
                <a:cubicBezTo>
                  <a:pt x="237" y="225"/>
                  <a:pt x="247" y="195"/>
                  <a:pt x="247" y="157"/>
                </a:cubicBezTo>
                <a:cubicBezTo>
                  <a:pt x="247" y="132"/>
                  <a:pt x="242" y="110"/>
                  <a:pt x="234" y="92"/>
                </a:cubicBezTo>
                <a:cubicBezTo>
                  <a:pt x="226" y="74"/>
                  <a:pt x="214" y="60"/>
                  <a:pt x="198" y="50"/>
                </a:cubicBezTo>
                <a:cubicBezTo>
                  <a:pt x="182" y="40"/>
                  <a:pt x="164" y="35"/>
                  <a:pt x="144" y="35"/>
                </a:cubicBezTo>
                <a:cubicBezTo>
                  <a:pt x="116" y="35"/>
                  <a:pt x="92" y="44"/>
                  <a:pt x="72" y="64"/>
                </a:cubicBezTo>
                <a:cubicBezTo>
                  <a:pt x="51" y="83"/>
                  <a:pt x="41" y="115"/>
                  <a:pt x="41" y="161"/>
                </a:cubicBez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94" name="Freeform 404">
            <a:extLst>
              <a:ext uri="{FF2B5EF4-FFF2-40B4-BE49-F238E27FC236}">
                <a16:creationId xmlns:a16="http://schemas.microsoft.com/office/drawing/2014/main" id="{BE5D5B09-A2E5-9205-2CC4-FFEF1DBFF7E5}"/>
              </a:ext>
            </a:extLst>
          </p:cNvPr>
          <p:cNvSpPr>
            <a:spLocks/>
          </p:cNvSpPr>
          <p:nvPr/>
        </p:nvSpPr>
        <p:spPr bwMode="auto">
          <a:xfrm>
            <a:off x="9305213" y="1894115"/>
            <a:ext cx="11525" cy="12694"/>
          </a:xfrm>
          <a:custGeom>
            <a:avLst/>
            <a:gdLst>
              <a:gd name="T0" fmla="*/ 29 w 39"/>
              <a:gd name="T1" fmla="*/ 0 h 39"/>
              <a:gd name="T2" fmla="*/ 29 w 39"/>
              <a:gd name="T3" fmla="*/ 0 h 39"/>
              <a:gd name="T4" fmla="*/ 33 w 39"/>
              <a:gd name="T5" fmla="*/ 15 h 39"/>
              <a:gd name="T6" fmla="*/ 18 w 39"/>
              <a:gd name="T7" fmla="*/ 18 h 39"/>
              <a:gd name="T8" fmla="*/ 26 w 39"/>
              <a:gd name="T9" fmla="*/ 6 h 39"/>
              <a:gd name="T10" fmla="*/ 39 w 39"/>
              <a:gd name="T11" fmla="*/ 14 h 39"/>
              <a:gd name="T12" fmla="*/ 22 w 39"/>
              <a:gd name="T13" fmla="*/ 39 h 39"/>
              <a:gd name="T14" fmla="*/ 10 w 39"/>
              <a:gd name="T15" fmla="*/ 31 h 39"/>
              <a:gd name="T16" fmla="*/ 5 w 39"/>
              <a:gd name="T17" fmla="*/ 28 h 39"/>
              <a:gd name="T18" fmla="*/ 3 w 39"/>
              <a:gd name="T19" fmla="*/ 22 h 39"/>
              <a:gd name="T20" fmla="*/ 0 w 39"/>
              <a:gd name="T21" fmla="*/ 7 h 39"/>
              <a:gd name="T22" fmla="*/ 29 w 39"/>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9">
                <a:moveTo>
                  <a:pt x="29" y="0"/>
                </a:moveTo>
                <a:lnTo>
                  <a:pt x="29" y="0"/>
                </a:lnTo>
                <a:lnTo>
                  <a:pt x="33" y="15"/>
                </a:lnTo>
                <a:lnTo>
                  <a:pt x="18" y="18"/>
                </a:lnTo>
                <a:lnTo>
                  <a:pt x="26" y="6"/>
                </a:lnTo>
                <a:lnTo>
                  <a:pt x="39" y="14"/>
                </a:lnTo>
                <a:lnTo>
                  <a:pt x="22" y="39"/>
                </a:lnTo>
                <a:lnTo>
                  <a:pt x="10" y="31"/>
                </a:lnTo>
                <a:lnTo>
                  <a:pt x="5" y="28"/>
                </a:lnTo>
                <a:lnTo>
                  <a:pt x="3" y="22"/>
                </a:lnTo>
                <a:lnTo>
                  <a:pt x="0" y="7"/>
                </a:lnTo>
                <a:lnTo>
                  <a:pt x="29"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95" name="Freeform 405">
            <a:extLst>
              <a:ext uri="{FF2B5EF4-FFF2-40B4-BE49-F238E27FC236}">
                <a16:creationId xmlns:a16="http://schemas.microsoft.com/office/drawing/2014/main" id="{CECDCE6A-C5F0-46B0-D3A4-1CCF3409C4D0}"/>
              </a:ext>
            </a:extLst>
          </p:cNvPr>
          <p:cNvSpPr>
            <a:spLocks noEditPoints="1"/>
          </p:cNvSpPr>
          <p:nvPr/>
        </p:nvSpPr>
        <p:spPr bwMode="auto">
          <a:xfrm>
            <a:off x="9415335" y="1954760"/>
            <a:ext cx="79390" cy="94495"/>
          </a:xfrm>
          <a:custGeom>
            <a:avLst/>
            <a:gdLst>
              <a:gd name="T0" fmla="*/ 0 w 288"/>
              <a:gd name="T1" fmla="*/ 160 h 311"/>
              <a:gd name="T2" fmla="*/ 40 w 288"/>
              <a:gd name="T3" fmla="*/ 43 h 311"/>
              <a:gd name="T4" fmla="*/ 144 w 288"/>
              <a:gd name="T5" fmla="*/ 0 h 311"/>
              <a:gd name="T6" fmla="*/ 219 w 288"/>
              <a:gd name="T7" fmla="*/ 20 h 311"/>
              <a:gd name="T8" fmla="*/ 270 w 288"/>
              <a:gd name="T9" fmla="*/ 76 h 311"/>
              <a:gd name="T10" fmla="*/ 288 w 288"/>
              <a:gd name="T11" fmla="*/ 156 h 311"/>
              <a:gd name="T12" fmla="*/ 269 w 288"/>
              <a:gd name="T13" fmla="*/ 238 h 311"/>
              <a:gd name="T14" fmla="*/ 217 w 288"/>
              <a:gd name="T15" fmla="*/ 293 h 311"/>
              <a:gd name="T16" fmla="*/ 144 w 288"/>
              <a:gd name="T17" fmla="*/ 311 h 311"/>
              <a:gd name="T18" fmla="*/ 68 w 288"/>
              <a:gd name="T19" fmla="*/ 291 h 311"/>
              <a:gd name="T20" fmla="*/ 17 w 288"/>
              <a:gd name="T21" fmla="*/ 235 h 311"/>
              <a:gd name="T22" fmla="*/ 0 w 288"/>
              <a:gd name="T23" fmla="*/ 160 h 311"/>
              <a:gd name="T24" fmla="*/ 41 w 288"/>
              <a:gd name="T25" fmla="*/ 160 h 311"/>
              <a:gd name="T26" fmla="*/ 70 w 288"/>
              <a:gd name="T27" fmla="*/ 246 h 311"/>
              <a:gd name="T28" fmla="*/ 144 w 288"/>
              <a:gd name="T29" fmla="*/ 277 h 311"/>
              <a:gd name="T30" fmla="*/ 217 w 288"/>
              <a:gd name="T31" fmla="*/ 246 h 311"/>
              <a:gd name="T32" fmla="*/ 246 w 288"/>
              <a:gd name="T33" fmla="*/ 156 h 311"/>
              <a:gd name="T34" fmla="*/ 234 w 288"/>
              <a:gd name="T35" fmla="*/ 92 h 311"/>
              <a:gd name="T36" fmla="*/ 198 w 288"/>
              <a:gd name="T37" fmla="*/ 50 h 311"/>
              <a:gd name="T38" fmla="*/ 144 w 288"/>
              <a:gd name="T39" fmla="*/ 34 h 311"/>
              <a:gd name="T40" fmla="*/ 71 w 288"/>
              <a:gd name="T41" fmla="*/ 63 h 311"/>
              <a:gd name="T42" fmla="*/ 41 w 288"/>
              <a:gd name="T43" fmla="*/ 16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311">
                <a:moveTo>
                  <a:pt x="0" y="160"/>
                </a:moveTo>
                <a:cubicBezTo>
                  <a:pt x="0" y="110"/>
                  <a:pt x="13" y="71"/>
                  <a:pt x="40" y="43"/>
                </a:cubicBezTo>
                <a:cubicBezTo>
                  <a:pt x="67" y="14"/>
                  <a:pt x="101" y="0"/>
                  <a:pt x="144" y="0"/>
                </a:cubicBezTo>
                <a:cubicBezTo>
                  <a:pt x="171" y="0"/>
                  <a:pt x="196" y="7"/>
                  <a:pt x="219" y="20"/>
                </a:cubicBezTo>
                <a:cubicBezTo>
                  <a:pt x="241" y="33"/>
                  <a:pt x="258" y="52"/>
                  <a:pt x="270" y="76"/>
                </a:cubicBezTo>
                <a:cubicBezTo>
                  <a:pt x="282" y="99"/>
                  <a:pt x="288" y="126"/>
                  <a:pt x="288" y="156"/>
                </a:cubicBezTo>
                <a:cubicBezTo>
                  <a:pt x="288" y="187"/>
                  <a:pt x="281" y="214"/>
                  <a:pt x="269" y="238"/>
                </a:cubicBezTo>
                <a:cubicBezTo>
                  <a:pt x="257" y="262"/>
                  <a:pt x="239" y="281"/>
                  <a:pt x="217" y="293"/>
                </a:cubicBezTo>
                <a:cubicBezTo>
                  <a:pt x="194" y="305"/>
                  <a:pt x="170" y="311"/>
                  <a:pt x="144" y="311"/>
                </a:cubicBezTo>
                <a:cubicBezTo>
                  <a:pt x="115" y="311"/>
                  <a:pt x="90" y="304"/>
                  <a:pt x="68" y="291"/>
                </a:cubicBezTo>
                <a:cubicBezTo>
                  <a:pt x="46" y="277"/>
                  <a:pt x="29" y="258"/>
                  <a:pt x="17" y="235"/>
                </a:cubicBezTo>
                <a:cubicBezTo>
                  <a:pt x="6" y="211"/>
                  <a:pt x="0" y="186"/>
                  <a:pt x="0" y="160"/>
                </a:cubicBezTo>
                <a:close/>
                <a:moveTo>
                  <a:pt x="41" y="160"/>
                </a:moveTo>
                <a:cubicBezTo>
                  <a:pt x="41" y="197"/>
                  <a:pt x="51" y="225"/>
                  <a:pt x="70" y="246"/>
                </a:cubicBezTo>
                <a:cubicBezTo>
                  <a:pt x="90" y="267"/>
                  <a:pt x="114" y="277"/>
                  <a:pt x="144" y="277"/>
                </a:cubicBezTo>
                <a:cubicBezTo>
                  <a:pt x="173" y="277"/>
                  <a:pt x="198" y="267"/>
                  <a:pt x="217" y="246"/>
                </a:cubicBezTo>
                <a:cubicBezTo>
                  <a:pt x="237" y="225"/>
                  <a:pt x="246" y="195"/>
                  <a:pt x="246" y="156"/>
                </a:cubicBezTo>
                <a:cubicBezTo>
                  <a:pt x="246" y="131"/>
                  <a:pt x="242" y="110"/>
                  <a:pt x="234" y="92"/>
                </a:cubicBezTo>
                <a:cubicBezTo>
                  <a:pt x="226" y="74"/>
                  <a:pt x="213" y="60"/>
                  <a:pt x="198" y="50"/>
                </a:cubicBezTo>
                <a:cubicBezTo>
                  <a:pt x="182" y="39"/>
                  <a:pt x="164" y="34"/>
                  <a:pt x="144" y="34"/>
                </a:cubicBezTo>
                <a:cubicBezTo>
                  <a:pt x="116" y="34"/>
                  <a:pt x="92" y="44"/>
                  <a:pt x="71" y="63"/>
                </a:cubicBezTo>
                <a:cubicBezTo>
                  <a:pt x="51" y="83"/>
                  <a:pt x="41" y="115"/>
                  <a:pt x="41" y="160"/>
                </a:cubicBez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96" name="Freeform 406">
            <a:extLst>
              <a:ext uri="{FF2B5EF4-FFF2-40B4-BE49-F238E27FC236}">
                <a16:creationId xmlns:a16="http://schemas.microsoft.com/office/drawing/2014/main" id="{9C0EC8DD-A035-4EB2-2D3F-B2576BDCE1C7}"/>
              </a:ext>
            </a:extLst>
          </p:cNvPr>
          <p:cNvSpPr>
            <a:spLocks/>
          </p:cNvSpPr>
          <p:nvPr/>
        </p:nvSpPr>
        <p:spPr bwMode="auto">
          <a:xfrm>
            <a:off x="9612530" y="1675508"/>
            <a:ext cx="65305" cy="91674"/>
          </a:xfrm>
          <a:custGeom>
            <a:avLst/>
            <a:gdLst>
              <a:gd name="T0" fmla="*/ 0 w 237"/>
              <a:gd name="T1" fmla="*/ 301 h 301"/>
              <a:gd name="T2" fmla="*/ 0 w 237"/>
              <a:gd name="T3" fmla="*/ 0 h 301"/>
              <a:gd name="T4" fmla="*/ 41 w 237"/>
              <a:gd name="T5" fmla="*/ 0 h 301"/>
              <a:gd name="T6" fmla="*/ 199 w 237"/>
              <a:gd name="T7" fmla="*/ 236 h 301"/>
              <a:gd name="T8" fmla="*/ 199 w 237"/>
              <a:gd name="T9" fmla="*/ 0 h 301"/>
              <a:gd name="T10" fmla="*/ 237 w 237"/>
              <a:gd name="T11" fmla="*/ 0 h 301"/>
              <a:gd name="T12" fmla="*/ 237 w 237"/>
              <a:gd name="T13" fmla="*/ 301 h 301"/>
              <a:gd name="T14" fmla="*/ 196 w 237"/>
              <a:gd name="T15" fmla="*/ 301 h 301"/>
              <a:gd name="T16" fmla="*/ 39 w 237"/>
              <a:gd name="T17" fmla="*/ 65 h 301"/>
              <a:gd name="T18" fmla="*/ 39 w 237"/>
              <a:gd name="T19" fmla="*/ 301 h 301"/>
              <a:gd name="T20" fmla="*/ 0 w 237"/>
              <a:gd name="T2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301">
                <a:moveTo>
                  <a:pt x="0" y="301"/>
                </a:moveTo>
                <a:lnTo>
                  <a:pt x="0" y="0"/>
                </a:lnTo>
                <a:lnTo>
                  <a:pt x="41" y="0"/>
                </a:lnTo>
                <a:lnTo>
                  <a:pt x="199" y="236"/>
                </a:lnTo>
                <a:lnTo>
                  <a:pt x="199" y="0"/>
                </a:lnTo>
                <a:lnTo>
                  <a:pt x="237" y="0"/>
                </a:lnTo>
                <a:lnTo>
                  <a:pt x="237" y="301"/>
                </a:lnTo>
                <a:lnTo>
                  <a:pt x="196" y="301"/>
                </a:lnTo>
                <a:lnTo>
                  <a:pt x="39" y="65"/>
                </a:lnTo>
                <a:lnTo>
                  <a:pt x="39" y="301"/>
                </a:lnTo>
                <a:lnTo>
                  <a:pt x="0" y="301"/>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97" name="Freeform 407">
            <a:extLst>
              <a:ext uri="{FF2B5EF4-FFF2-40B4-BE49-F238E27FC236}">
                <a16:creationId xmlns:a16="http://schemas.microsoft.com/office/drawing/2014/main" id="{C1F9E3FA-5BF7-E389-5164-014F2DCBDDD1}"/>
              </a:ext>
            </a:extLst>
          </p:cNvPr>
          <p:cNvSpPr>
            <a:spLocks/>
          </p:cNvSpPr>
          <p:nvPr/>
        </p:nvSpPr>
        <p:spPr bwMode="auto">
          <a:xfrm>
            <a:off x="9241189" y="1675508"/>
            <a:ext cx="65305" cy="91674"/>
          </a:xfrm>
          <a:custGeom>
            <a:avLst/>
            <a:gdLst>
              <a:gd name="T0" fmla="*/ 0 w 237"/>
              <a:gd name="T1" fmla="*/ 301 h 301"/>
              <a:gd name="T2" fmla="*/ 0 w 237"/>
              <a:gd name="T3" fmla="*/ 0 h 301"/>
              <a:gd name="T4" fmla="*/ 41 w 237"/>
              <a:gd name="T5" fmla="*/ 0 h 301"/>
              <a:gd name="T6" fmla="*/ 199 w 237"/>
              <a:gd name="T7" fmla="*/ 236 h 301"/>
              <a:gd name="T8" fmla="*/ 199 w 237"/>
              <a:gd name="T9" fmla="*/ 0 h 301"/>
              <a:gd name="T10" fmla="*/ 237 w 237"/>
              <a:gd name="T11" fmla="*/ 0 h 301"/>
              <a:gd name="T12" fmla="*/ 237 w 237"/>
              <a:gd name="T13" fmla="*/ 301 h 301"/>
              <a:gd name="T14" fmla="*/ 196 w 237"/>
              <a:gd name="T15" fmla="*/ 301 h 301"/>
              <a:gd name="T16" fmla="*/ 38 w 237"/>
              <a:gd name="T17" fmla="*/ 65 h 301"/>
              <a:gd name="T18" fmla="*/ 38 w 237"/>
              <a:gd name="T19" fmla="*/ 301 h 301"/>
              <a:gd name="T20" fmla="*/ 0 w 237"/>
              <a:gd name="T2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301">
                <a:moveTo>
                  <a:pt x="0" y="301"/>
                </a:moveTo>
                <a:lnTo>
                  <a:pt x="0" y="0"/>
                </a:lnTo>
                <a:lnTo>
                  <a:pt x="41" y="0"/>
                </a:lnTo>
                <a:lnTo>
                  <a:pt x="199" y="236"/>
                </a:lnTo>
                <a:lnTo>
                  <a:pt x="199" y="0"/>
                </a:lnTo>
                <a:lnTo>
                  <a:pt x="237" y="0"/>
                </a:lnTo>
                <a:lnTo>
                  <a:pt x="237" y="301"/>
                </a:lnTo>
                <a:lnTo>
                  <a:pt x="196" y="301"/>
                </a:lnTo>
                <a:lnTo>
                  <a:pt x="38" y="65"/>
                </a:lnTo>
                <a:lnTo>
                  <a:pt x="38" y="301"/>
                </a:lnTo>
                <a:lnTo>
                  <a:pt x="0" y="301"/>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98" name="Freeform 408">
            <a:extLst>
              <a:ext uri="{FF2B5EF4-FFF2-40B4-BE49-F238E27FC236}">
                <a16:creationId xmlns:a16="http://schemas.microsoft.com/office/drawing/2014/main" id="{23121DAE-E583-6853-DE52-4BDB8E290F58}"/>
              </a:ext>
            </a:extLst>
          </p:cNvPr>
          <p:cNvSpPr>
            <a:spLocks/>
          </p:cNvSpPr>
          <p:nvPr/>
        </p:nvSpPr>
        <p:spPr bwMode="auto">
          <a:xfrm>
            <a:off x="9799481" y="1636017"/>
            <a:ext cx="10244" cy="11283"/>
          </a:xfrm>
          <a:custGeom>
            <a:avLst/>
            <a:gdLst>
              <a:gd name="T0" fmla="*/ 30 w 37"/>
              <a:gd name="T1" fmla="*/ 0 h 36"/>
              <a:gd name="T2" fmla="*/ 30 w 37"/>
              <a:gd name="T3" fmla="*/ 0 h 36"/>
              <a:gd name="T4" fmla="*/ 32 w 37"/>
              <a:gd name="T5" fmla="*/ 15 h 36"/>
              <a:gd name="T6" fmla="*/ 17 w 37"/>
              <a:gd name="T7" fmla="*/ 16 h 36"/>
              <a:gd name="T8" fmla="*/ 23 w 37"/>
              <a:gd name="T9" fmla="*/ 3 h 36"/>
              <a:gd name="T10" fmla="*/ 37 w 37"/>
              <a:gd name="T11" fmla="*/ 9 h 36"/>
              <a:gd name="T12" fmla="*/ 24 w 37"/>
              <a:gd name="T13" fmla="*/ 36 h 36"/>
              <a:gd name="T14" fmla="*/ 11 w 37"/>
              <a:gd name="T15" fmla="*/ 30 h 36"/>
              <a:gd name="T16" fmla="*/ 3 w 37"/>
              <a:gd name="T17" fmla="*/ 26 h 36"/>
              <a:gd name="T18" fmla="*/ 2 w 37"/>
              <a:gd name="T19" fmla="*/ 18 h 36"/>
              <a:gd name="T20" fmla="*/ 0 w 37"/>
              <a:gd name="T21" fmla="*/ 3 h 36"/>
              <a:gd name="T22" fmla="*/ 30 w 37"/>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6">
                <a:moveTo>
                  <a:pt x="30" y="0"/>
                </a:moveTo>
                <a:lnTo>
                  <a:pt x="30" y="0"/>
                </a:lnTo>
                <a:lnTo>
                  <a:pt x="32" y="15"/>
                </a:lnTo>
                <a:lnTo>
                  <a:pt x="17" y="16"/>
                </a:lnTo>
                <a:lnTo>
                  <a:pt x="23" y="3"/>
                </a:lnTo>
                <a:lnTo>
                  <a:pt x="37" y="9"/>
                </a:lnTo>
                <a:lnTo>
                  <a:pt x="24" y="36"/>
                </a:lnTo>
                <a:lnTo>
                  <a:pt x="11" y="30"/>
                </a:lnTo>
                <a:lnTo>
                  <a:pt x="3" y="26"/>
                </a:lnTo>
                <a:lnTo>
                  <a:pt x="2" y="18"/>
                </a:lnTo>
                <a:lnTo>
                  <a:pt x="0" y="3"/>
                </a:lnTo>
                <a:lnTo>
                  <a:pt x="30"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299" name="Freeform 409">
            <a:extLst>
              <a:ext uri="{FF2B5EF4-FFF2-40B4-BE49-F238E27FC236}">
                <a16:creationId xmlns:a16="http://schemas.microsoft.com/office/drawing/2014/main" id="{190F306A-6C44-FE84-C4DB-9D8F629F30D6}"/>
              </a:ext>
            </a:extLst>
          </p:cNvPr>
          <p:cNvSpPr>
            <a:spLocks/>
          </p:cNvSpPr>
          <p:nvPr/>
        </p:nvSpPr>
        <p:spPr bwMode="auto">
          <a:xfrm>
            <a:off x="9538262" y="1573961"/>
            <a:ext cx="10244" cy="12694"/>
          </a:xfrm>
          <a:custGeom>
            <a:avLst/>
            <a:gdLst>
              <a:gd name="T0" fmla="*/ 39 w 40"/>
              <a:gd name="T1" fmla="*/ 15 h 41"/>
              <a:gd name="T2" fmla="*/ 39 w 40"/>
              <a:gd name="T3" fmla="*/ 15 h 41"/>
              <a:gd name="T4" fmla="*/ 31 w 40"/>
              <a:gd name="T5" fmla="*/ 28 h 41"/>
              <a:gd name="T6" fmla="*/ 18 w 40"/>
              <a:gd name="T7" fmla="*/ 20 h 41"/>
              <a:gd name="T8" fmla="*/ 30 w 40"/>
              <a:gd name="T9" fmla="*/ 11 h 41"/>
              <a:gd name="T10" fmla="*/ 40 w 40"/>
              <a:gd name="T11" fmla="*/ 23 h 41"/>
              <a:gd name="T12" fmla="*/ 16 w 40"/>
              <a:gd name="T13" fmla="*/ 41 h 41"/>
              <a:gd name="T14" fmla="*/ 7 w 40"/>
              <a:gd name="T15" fmla="*/ 30 h 41"/>
              <a:gd name="T16" fmla="*/ 0 w 40"/>
              <a:gd name="T17" fmla="*/ 22 h 41"/>
              <a:gd name="T18" fmla="*/ 5 w 40"/>
              <a:gd name="T19" fmla="*/ 13 h 41"/>
              <a:gd name="T20" fmla="*/ 13 w 40"/>
              <a:gd name="T21" fmla="*/ 0 h 41"/>
              <a:gd name="T22" fmla="*/ 39 w 40"/>
              <a:gd name="T2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41">
                <a:moveTo>
                  <a:pt x="39" y="15"/>
                </a:moveTo>
                <a:lnTo>
                  <a:pt x="39" y="15"/>
                </a:lnTo>
                <a:lnTo>
                  <a:pt x="31" y="28"/>
                </a:lnTo>
                <a:lnTo>
                  <a:pt x="18" y="20"/>
                </a:lnTo>
                <a:lnTo>
                  <a:pt x="30" y="11"/>
                </a:lnTo>
                <a:lnTo>
                  <a:pt x="40" y="23"/>
                </a:lnTo>
                <a:lnTo>
                  <a:pt x="16" y="41"/>
                </a:lnTo>
                <a:lnTo>
                  <a:pt x="7" y="30"/>
                </a:lnTo>
                <a:lnTo>
                  <a:pt x="0" y="22"/>
                </a:lnTo>
                <a:lnTo>
                  <a:pt x="5" y="13"/>
                </a:lnTo>
                <a:lnTo>
                  <a:pt x="13" y="0"/>
                </a:lnTo>
                <a:lnTo>
                  <a:pt x="39" y="15"/>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00" name="Freeform 410">
            <a:extLst>
              <a:ext uri="{FF2B5EF4-FFF2-40B4-BE49-F238E27FC236}">
                <a16:creationId xmlns:a16="http://schemas.microsoft.com/office/drawing/2014/main" id="{5D138325-1B06-6AF7-49B2-E3737770915B}"/>
              </a:ext>
            </a:extLst>
          </p:cNvPr>
          <p:cNvSpPr>
            <a:spLocks/>
          </p:cNvSpPr>
          <p:nvPr/>
        </p:nvSpPr>
        <p:spPr bwMode="auto">
          <a:xfrm>
            <a:off x="9371799" y="1573961"/>
            <a:ext cx="10244" cy="12694"/>
          </a:xfrm>
          <a:custGeom>
            <a:avLst/>
            <a:gdLst>
              <a:gd name="T0" fmla="*/ 26 w 39"/>
              <a:gd name="T1" fmla="*/ 0 h 41"/>
              <a:gd name="T2" fmla="*/ 26 w 39"/>
              <a:gd name="T3" fmla="*/ 0 h 41"/>
              <a:gd name="T4" fmla="*/ 34 w 39"/>
              <a:gd name="T5" fmla="*/ 13 h 41"/>
              <a:gd name="T6" fmla="*/ 39 w 39"/>
              <a:gd name="T7" fmla="*/ 22 h 41"/>
              <a:gd name="T8" fmla="*/ 33 w 39"/>
              <a:gd name="T9" fmla="*/ 30 h 41"/>
              <a:gd name="T10" fmla="*/ 23 w 39"/>
              <a:gd name="T11" fmla="*/ 41 h 41"/>
              <a:gd name="T12" fmla="*/ 0 w 39"/>
              <a:gd name="T13" fmla="*/ 23 h 41"/>
              <a:gd name="T14" fmla="*/ 9 w 39"/>
              <a:gd name="T15" fmla="*/ 11 h 41"/>
              <a:gd name="T16" fmla="*/ 21 w 39"/>
              <a:gd name="T17" fmla="*/ 20 h 41"/>
              <a:gd name="T18" fmla="*/ 8 w 39"/>
              <a:gd name="T19" fmla="*/ 28 h 41"/>
              <a:gd name="T20" fmla="*/ 0 w 39"/>
              <a:gd name="T21" fmla="*/ 15 h 41"/>
              <a:gd name="T22" fmla="*/ 26 w 39"/>
              <a:gd name="T2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1">
                <a:moveTo>
                  <a:pt x="26" y="0"/>
                </a:moveTo>
                <a:lnTo>
                  <a:pt x="26" y="0"/>
                </a:lnTo>
                <a:lnTo>
                  <a:pt x="34" y="13"/>
                </a:lnTo>
                <a:lnTo>
                  <a:pt x="39" y="22"/>
                </a:lnTo>
                <a:lnTo>
                  <a:pt x="33" y="30"/>
                </a:lnTo>
                <a:lnTo>
                  <a:pt x="23" y="41"/>
                </a:lnTo>
                <a:lnTo>
                  <a:pt x="0" y="23"/>
                </a:lnTo>
                <a:lnTo>
                  <a:pt x="9" y="11"/>
                </a:lnTo>
                <a:lnTo>
                  <a:pt x="21" y="20"/>
                </a:lnTo>
                <a:lnTo>
                  <a:pt x="8" y="28"/>
                </a:lnTo>
                <a:lnTo>
                  <a:pt x="0" y="15"/>
                </a:lnTo>
                <a:lnTo>
                  <a:pt x="26"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01" name="Freeform 411">
            <a:extLst>
              <a:ext uri="{FF2B5EF4-FFF2-40B4-BE49-F238E27FC236}">
                <a16:creationId xmlns:a16="http://schemas.microsoft.com/office/drawing/2014/main" id="{D1466E8D-9A3C-66C8-D3AF-A69A0312B36C}"/>
              </a:ext>
            </a:extLst>
          </p:cNvPr>
          <p:cNvSpPr>
            <a:spLocks/>
          </p:cNvSpPr>
          <p:nvPr/>
        </p:nvSpPr>
        <p:spPr bwMode="auto">
          <a:xfrm>
            <a:off x="9110579" y="1636017"/>
            <a:ext cx="10244" cy="11283"/>
          </a:xfrm>
          <a:custGeom>
            <a:avLst/>
            <a:gdLst>
              <a:gd name="T0" fmla="*/ 36 w 36"/>
              <a:gd name="T1" fmla="*/ 3 h 36"/>
              <a:gd name="T2" fmla="*/ 36 w 36"/>
              <a:gd name="T3" fmla="*/ 3 h 36"/>
              <a:gd name="T4" fmla="*/ 34 w 36"/>
              <a:gd name="T5" fmla="*/ 18 h 36"/>
              <a:gd name="T6" fmla="*/ 33 w 36"/>
              <a:gd name="T7" fmla="*/ 26 h 36"/>
              <a:gd name="T8" fmla="*/ 26 w 36"/>
              <a:gd name="T9" fmla="*/ 30 h 36"/>
              <a:gd name="T10" fmla="*/ 12 w 36"/>
              <a:gd name="T11" fmla="*/ 36 h 36"/>
              <a:gd name="T12" fmla="*/ 0 w 36"/>
              <a:gd name="T13" fmla="*/ 9 h 36"/>
              <a:gd name="T14" fmla="*/ 13 w 36"/>
              <a:gd name="T15" fmla="*/ 3 h 36"/>
              <a:gd name="T16" fmla="*/ 19 w 36"/>
              <a:gd name="T17" fmla="*/ 16 h 36"/>
              <a:gd name="T18" fmla="*/ 4 w 36"/>
              <a:gd name="T19" fmla="*/ 15 h 36"/>
              <a:gd name="T20" fmla="*/ 6 w 36"/>
              <a:gd name="T21" fmla="*/ 0 h 36"/>
              <a:gd name="T22" fmla="*/ 36 w 36"/>
              <a:gd name="T23"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36" y="3"/>
                </a:moveTo>
                <a:lnTo>
                  <a:pt x="36" y="3"/>
                </a:lnTo>
                <a:lnTo>
                  <a:pt x="34" y="18"/>
                </a:lnTo>
                <a:lnTo>
                  <a:pt x="33" y="26"/>
                </a:lnTo>
                <a:lnTo>
                  <a:pt x="26" y="30"/>
                </a:lnTo>
                <a:lnTo>
                  <a:pt x="12" y="36"/>
                </a:lnTo>
                <a:lnTo>
                  <a:pt x="0" y="9"/>
                </a:lnTo>
                <a:lnTo>
                  <a:pt x="13" y="3"/>
                </a:lnTo>
                <a:lnTo>
                  <a:pt x="19" y="16"/>
                </a:lnTo>
                <a:lnTo>
                  <a:pt x="4" y="15"/>
                </a:lnTo>
                <a:lnTo>
                  <a:pt x="6" y="0"/>
                </a:lnTo>
                <a:lnTo>
                  <a:pt x="36" y="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02" name="Freeform 412">
            <a:extLst>
              <a:ext uri="{FF2B5EF4-FFF2-40B4-BE49-F238E27FC236}">
                <a16:creationId xmlns:a16="http://schemas.microsoft.com/office/drawing/2014/main" id="{F9FA41DA-7262-1CFA-01FE-16871324743C}"/>
              </a:ext>
            </a:extLst>
          </p:cNvPr>
          <p:cNvSpPr>
            <a:spLocks/>
          </p:cNvSpPr>
          <p:nvPr/>
        </p:nvSpPr>
        <p:spPr bwMode="auto">
          <a:xfrm>
            <a:off x="9949298" y="1709356"/>
            <a:ext cx="11525" cy="11283"/>
          </a:xfrm>
          <a:custGeom>
            <a:avLst/>
            <a:gdLst>
              <a:gd name="T0" fmla="*/ 13 w 41"/>
              <a:gd name="T1" fmla="*/ 1 h 38"/>
              <a:gd name="T2" fmla="*/ 13 w 41"/>
              <a:gd name="T3" fmla="*/ 1 h 38"/>
              <a:gd name="T4" fmla="*/ 26 w 41"/>
              <a:gd name="T5" fmla="*/ 7 h 38"/>
              <a:gd name="T6" fmla="*/ 20 w 41"/>
              <a:gd name="T7" fmla="*/ 21 h 38"/>
              <a:gd name="T8" fmla="*/ 11 w 41"/>
              <a:gd name="T9" fmla="*/ 9 h 38"/>
              <a:gd name="T10" fmla="*/ 23 w 41"/>
              <a:gd name="T11" fmla="*/ 0 h 38"/>
              <a:gd name="T12" fmla="*/ 41 w 41"/>
              <a:gd name="T13" fmla="*/ 24 h 38"/>
              <a:gd name="T14" fmla="*/ 29 w 41"/>
              <a:gd name="T15" fmla="*/ 33 h 38"/>
              <a:gd name="T16" fmla="*/ 22 w 41"/>
              <a:gd name="T17" fmla="*/ 38 h 38"/>
              <a:gd name="T18" fmla="*/ 14 w 41"/>
              <a:gd name="T19" fmla="*/ 35 h 38"/>
              <a:gd name="T20" fmla="*/ 0 w 41"/>
              <a:gd name="T21" fmla="*/ 28 h 38"/>
              <a:gd name="T22" fmla="*/ 13 w 41"/>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8">
                <a:moveTo>
                  <a:pt x="13" y="1"/>
                </a:moveTo>
                <a:lnTo>
                  <a:pt x="13" y="1"/>
                </a:lnTo>
                <a:lnTo>
                  <a:pt x="26" y="7"/>
                </a:lnTo>
                <a:lnTo>
                  <a:pt x="20" y="21"/>
                </a:lnTo>
                <a:lnTo>
                  <a:pt x="11" y="9"/>
                </a:lnTo>
                <a:lnTo>
                  <a:pt x="23" y="0"/>
                </a:lnTo>
                <a:lnTo>
                  <a:pt x="41" y="24"/>
                </a:lnTo>
                <a:lnTo>
                  <a:pt x="29" y="33"/>
                </a:lnTo>
                <a:lnTo>
                  <a:pt x="22" y="38"/>
                </a:lnTo>
                <a:lnTo>
                  <a:pt x="14" y="35"/>
                </a:lnTo>
                <a:lnTo>
                  <a:pt x="0" y="28"/>
                </a:lnTo>
                <a:lnTo>
                  <a:pt x="13" y="1"/>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03" name="Freeform 413">
            <a:extLst>
              <a:ext uri="{FF2B5EF4-FFF2-40B4-BE49-F238E27FC236}">
                <a16:creationId xmlns:a16="http://schemas.microsoft.com/office/drawing/2014/main" id="{621DBC67-489E-3120-2DCE-42B6E9A3CDFA}"/>
              </a:ext>
            </a:extLst>
          </p:cNvPr>
          <p:cNvSpPr>
            <a:spLocks/>
          </p:cNvSpPr>
          <p:nvPr/>
        </p:nvSpPr>
        <p:spPr bwMode="auto">
          <a:xfrm>
            <a:off x="9781554" y="1452670"/>
            <a:ext cx="10244" cy="11283"/>
          </a:xfrm>
          <a:custGeom>
            <a:avLst/>
            <a:gdLst>
              <a:gd name="T0" fmla="*/ 3 w 37"/>
              <a:gd name="T1" fmla="*/ 38 h 38"/>
              <a:gd name="T2" fmla="*/ 3 w 37"/>
              <a:gd name="T3" fmla="*/ 38 h 38"/>
              <a:gd name="T4" fmla="*/ 1 w 37"/>
              <a:gd name="T5" fmla="*/ 23 h 38"/>
              <a:gd name="T6" fmla="*/ 0 w 37"/>
              <a:gd name="T7" fmla="*/ 14 h 38"/>
              <a:gd name="T8" fmla="*/ 7 w 37"/>
              <a:gd name="T9" fmla="*/ 9 h 38"/>
              <a:gd name="T10" fmla="*/ 19 w 37"/>
              <a:gd name="T11" fmla="*/ 0 h 38"/>
              <a:gd name="T12" fmla="*/ 37 w 37"/>
              <a:gd name="T13" fmla="*/ 25 h 38"/>
              <a:gd name="T14" fmla="*/ 25 w 37"/>
              <a:gd name="T15" fmla="*/ 34 h 38"/>
              <a:gd name="T16" fmla="*/ 16 w 37"/>
              <a:gd name="T17" fmla="*/ 21 h 38"/>
              <a:gd name="T18" fmla="*/ 31 w 37"/>
              <a:gd name="T19" fmla="*/ 20 h 38"/>
              <a:gd name="T20" fmla="*/ 32 w 37"/>
              <a:gd name="T21" fmla="*/ 35 h 38"/>
              <a:gd name="T22" fmla="*/ 3 w 37"/>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8">
                <a:moveTo>
                  <a:pt x="3" y="38"/>
                </a:moveTo>
                <a:lnTo>
                  <a:pt x="3" y="38"/>
                </a:lnTo>
                <a:lnTo>
                  <a:pt x="1" y="23"/>
                </a:lnTo>
                <a:lnTo>
                  <a:pt x="0" y="14"/>
                </a:lnTo>
                <a:lnTo>
                  <a:pt x="7" y="9"/>
                </a:lnTo>
                <a:lnTo>
                  <a:pt x="19" y="0"/>
                </a:lnTo>
                <a:lnTo>
                  <a:pt x="37" y="25"/>
                </a:lnTo>
                <a:lnTo>
                  <a:pt x="25" y="34"/>
                </a:lnTo>
                <a:lnTo>
                  <a:pt x="16" y="21"/>
                </a:lnTo>
                <a:lnTo>
                  <a:pt x="31" y="20"/>
                </a:lnTo>
                <a:lnTo>
                  <a:pt x="32" y="35"/>
                </a:lnTo>
                <a:lnTo>
                  <a:pt x="3" y="38"/>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04" name="Freeform 414">
            <a:extLst>
              <a:ext uri="{FF2B5EF4-FFF2-40B4-BE49-F238E27FC236}">
                <a16:creationId xmlns:a16="http://schemas.microsoft.com/office/drawing/2014/main" id="{B58A2073-0A62-80FF-085D-E7ACED7F75B4}"/>
              </a:ext>
            </a:extLst>
          </p:cNvPr>
          <p:cNvSpPr>
            <a:spLocks/>
          </p:cNvSpPr>
          <p:nvPr/>
        </p:nvSpPr>
        <p:spPr bwMode="auto">
          <a:xfrm>
            <a:off x="9618932" y="1416000"/>
            <a:ext cx="11525" cy="11283"/>
          </a:xfrm>
          <a:custGeom>
            <a:avLst/>
            <a:gdLst>
              <a:gd name="T0" fmla="*/ 0 w 38"/>
              <a:gd name="T1" fmla="*/ 22 h 37"/>
              <a:gd name="T2" fmla="*/ 0 w 38"/>
              <a:gd name="T3" fmla="*/ 22 h 37"/>
              <a:gd name="T4" fmla="*/ 7 w 38"/>
              <a:gd name="T5" fmla="*/ 9 h 37"/>
              <a:gd name="T6" fmla="*/ 13 w 38"/>
              <a:gd name="T7" fmla="*/ 0 h 37"/>
              <a:gd name="T8" fmla="*/ 24 w 38"/>
              <a:gd name="T9" fmla="*/ 2 h 37"/>
              <a:gd name="T10" fmla="*/ 38 w 38"/>
              <a:gd name="T11" fmla="*/ 5 h 37"/>
              <a:gd name="T12" fmla="*/ 32 w 38"/>
              <a:gd name="T13" fmla="*/ 34 h 37"/>
              <a:gd name="T14" fmla="*/ 17 w 38"/>
              <a:gd name="T15" fmla="*/ 31 h 37"/>
              <a:gd name="T16" fmla="*/ 20 w 38"/>
              <a:gd name="T17" fmla="*/ 17 h 37"/>
              <a:gd name="T18" fmla="*/ 33 w 38"/>
              <a:gd name="T19" fmla="*/ 24 h 37"/>
              <a:gd name="T20" fmla="*/ 26 w 38"/>
              <a:gd name="T21" fmla="*/ 37 h 37"/>
              <a:gd name="T22" fmla="*/ 0 w 38"/>
              <a:gd name="T23"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7">
                <a:moveTo>
                  <a:pt x="0" y="22"/>
                </a:moveTo>
                <a:lnTo>
                  <a:pt x="0" y="22"/>
                </a:lnTo>
                <a:lnTo>
                  <a:pt x="7" y="9"/>
                </a:lnTo>
                <a:lnTo>
                  <a:pt x="13" y="0"/>
                </a:lnTo>
                <a:lnTo>
                  <a:pt x="24" y="2"/>
                </a:lnTo>
                <a:lnTo>
                  <a:pt x="38" y="5"/>
                </a:lnTo>
                <a:lnTo>
                  <a:pt x="32" y="34"/>
                </a:lnTo>
                <a:lnTo>
                  <a:pt x="17" y="31"/>
                </a:lnTo>
                <a:lnTo>
                  <a:pt x="20" y="17"/>
                </a:lnTo>
                <a:lnTo>
                  <a:pt x="33" y="24"/>
                </a:lnTo>
                <a:lnTo>
                  <a:pt x="26" y="37"/>
                </a:lnTo>
                <a:lnTo>
                  <a:pt x="0" y="22"/>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05" name="Freeform 415">
            <a:extLst>
              <a:ext uri="{FF2B5EF4-FFF2-40B4-BE49-F238E27FC236}">
                <a16:creationId xmlns:a16="http://schemas.microsoft.com/office/drawing/2014/main" id="{5403F4C3-18C3-B251-0012-776A00082947}"/>
              </a:ext>
            </a:extLst>
          </p:cNvPr>
          <p:cNvSpPr>
            <a:spLocks/>
          </p:cNvSpPr>
          <p:nvPr/>
        </p:nvSpPr>
        <p:spPr bwMode="auto">
          <a:xfrm>
            <a:off x="9289847" y="1416000"/>
            <a:ext cx="10244" cy="11283"/>
          </a:xfrm>
          <a:custGeom>
            <a:avLst/>
            <a:gdLst>
              <a:gd name="T0" fmla="*/ 12 w 38"/>
              <a:gd name="T1" fmla="*/ 37 h 37"/>
              <a:gd name="T2" fmla="*/ 12 w 38"/>
              <a:gd name="T3" fmla="*/ 37 h 37"/>
              <a:gd name="T4" fmla="*/ 5 w 38"/>
              <a:gd name="T5" fmla="*/ 24 h 37"/>
              <a:gd name="T6" fmla="*/ 18 w 38"/>
              <a:gd name="T7" fmla="*/ 17 h 37"/>
              <a:gd name="T8" fmla="*/ 21 w 38"/>
              <a:gd name="T9" fmla="*/ 31 h 37"/>
              <a:gd name="T10" fmla="*/ 6 w 38"/>
              <a:gd name="T11" fmla="*/ 34 h 37"/>
              <a:gd name="T12" fmla="*/ 0 w 38"/>
              <a:gd name="T13" fmla="*/ 5 h 37"/>
              <a:gd name="T14" fmla="*/ 15 w 38"/>
              <a:gd name="T15" fmla="*/ 2 h 37"/>
              <a:gd name="T16" fmla="*/ 25 w 38"/>
              <a:gd name="T17" fmla="*/ 0 h 37"/>
              <a:gd name="T18" fmla="*/ 31 w 38"/>
              <a:gd name="T19" fmla="*/ 9 h 37"/>
              <a:gd name="T20" fmla="*/ 38 w 38"/>
              <a:gd name="T21" fmla="*/ 22 h 37"/>
              <a:gd name="T22" fmla="*/ 12 w 38"/>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7">
                <a:moveTo>
                  <a:pt x="12" y="37"/>
                </a:moveTo>
                <a:lnTo>
                  <a:pt x="12" y="37"/>
                </a:lnTo>
                <a:lnTo>
                  <a:pt x="5" y="24"/>
                </a:lnTo>
                <a:lnTo>
                  <a:pt x="18" y="17"/>
                </a:lnTo>
                <a:lnTo>
                  <a:pt x="21" y="31"/>
                </a:lnTo>
                <a:lnTo>
                  <a:pt x="6" y="34"/>
                </a:lnTo>
                <a:lnTo>
                  <a:pt x="0" y="5"/>
                </a:lnTo>
                <a:lnTo>
                  <a:pt x="15" y="2"/>
                </a:lnTo>
                <a:lnTo>
                  <a:pt x="25" y="0"/>
                </a:lnTo>
                <a:lnTo>
                  <a:pt x="31" y="9"/>
                </a:lnTo>
                <a:lnTo>
                  <a:pt x="38" y="22"/>
                </a:lnTo>
                <a:lnTo>
                  <a:pt x="12" y="37"/>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06" name="Freeform 416">
            <a:extLst>
              <a:ext uri="{FF2B5EF4-FFF2-40B4-BE49-F238E27FC236}">
                <a16:creationId xmlns:a16="http://schemas.microsoft.com/office/drawing/2014/main" id="{54B877BC-9042-97A9-381E-132186CFFE28}"/>
              </a:ext>
            </a:extLst>
          </p:cNvPr>
          <p:cNvSpPr>
            <a:spLocks/>
          </p:cNvSpPr>
          <p:nvPr/>
        </p:nvSpPr>
        <p:spPr bwMode="auto">
          <a:xfrm>
            <a:off x="9129786" y="1454081"/>
            <a:ext cx="8964" cy="9873"/>
          </a:xfrm>
          <a:custGeom>
            <a:avLst/>
            <a:gdLst>
              <a:gd name="T0" fmla="*/ 0 w 34"/>
              <a:gd name="T1" fmla="*/ 31 h 34"/>
              <a:gd name="T2" fmla="*/ 0 w 34"/>
              <a:gd name="T3" fmla="*/ 31 h 34"/>
              <a:gd name="T4" fmla="*/ 1 w 34"/>
              <a:gd name="T5" fmla="*/ 16 h 34"/>
              <a:gd name="T6" fmla="*/ 2 w 34"/>
              <a:gd name="T7" fmla="*/ 5 h 34"/>
              <a:gd name="T8" fmla="*/ 13 w 34"/>
              <a:gd name="T9" fmla="*/ 3 h 34"/>
              <a:gd name="T10" fmla="*/ 28 w 34"/>
              <a:gd name="T11" fmla="*/ 0 h 34"/>
              <a:gd name="T12" fmla="*/ 34 w 34"/>
              <a:gd name="T13" fmla="*/ 29 h 34"/>
              <a:gd name="T14" fmla="*/ 19 w 34"/>
              <a:gd name="T15" fmla="*/ 32 h 34"/>
              <a:gd name="T16" fmla="*/ 16 w 34"/>
              <a:gd name="T17" fmla="*/ 17 h 34"/>
              <a:gd name="T18" fmla="*/ 31 w 34"/>
              <a:gd name="T19" fmla="*/ 19 h 34"/>
              <a:gd name="T20" fmla="*/ 30 w 34"/>
              <a:gd name="T21" fmla="*/ 34 h 34"/>
              <a:gd name="T22" fmla="*/ 0 w 34"/>
              <a:gd name="T23"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0" y="31"/>
                </a:moveTo>
                <a:lnTo>
                  <a:pt x="0" y="31"/>
                </a:lnTo>
                <a:lnTo>
                  <a:pt x="1" y="16"/>
                </a:lnTo>
                <a:lnTo>
                  <a:pt x="2" y="5"/>
                </a:lnTo>
                <a:lnTo>
                  <a:pt x="13" y="3"/>
                </a:lnTo>
                <a:lnTo>
                  <a:pt x="28" y="0"/>
                </a:lnTo>
                <a:lnTo>
                  <a:pt x="34" y="29"/>
                </a:lnTo>
                <a:lnTo>
                  <a:pt x="19" y="32"/>
                </a:lnTo>
                <a:lnTo>
                  <a:pt x="16" y="17"/>
                </a:lnTo>
                <a:lnTo>
                  <a:pt x="31" y="19"/>
                </a:lnTo>
                <a:lnTo>
                  <a:pt x="30" y="34"/>
                </a:lnTo>
                <a:lnTo>
                  <a:pt x="0" y="31"/>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07" name="Freeform 417">
            <a:extLst>
              <a:ext uri="{FF2B5EF4-FFF2-40B4-BE49-F238E27FC236}">
                <a16:creationId xmlns:a16="http://schemas.microsoft.com/office/drawing/2014/main" id="{399BEEF1-4FBD-E5C3-D892-6755361B8198}"/>
              </a:ext>
            </a:extLst>
          </p:cNvPr>
          <p:cNvSpPr>
            <a:spLocks/>
          </p:cNvSpPr>
          <p:nvPr/>
        </p:nvSpPr>
        <p:spPr bwMode="auto">
          <a:xfrm>
            <a:off x="8958201" y="1709356"/>
            <a:ext cx="11525" cy="11283"/>
          </a:xfrm>
          <a:custGeom>
            <a:avLst/>
            <a:gdLst>
              <a:gd name="T0" fmla="*/ 41 w 41"/>
              <a:gd name="T1" fmla="*/ 28 h 38"/>
              <a:gd name="T2" fmla="*/ 41 w 41"/>
              <a:gd name="T3" fmla="*/ 28 h 38"/>
              <a:gd name="T4" fmla="*/ 27 w 41"/>
              <a:gd name="T5" fmla="*/ 35 h 38"/>
              <a:gd name="T6" fmla="*/ 19 w 41"/>
              <a:gd name="T7" fmla="*/ 38 h 38"/>
              <a:gd name="T8" fmla="*/ 12 w 41"/>
              <a:gd name="T9" fmla="*/ 33 h 38"/>
              <a:gd name="T10" fmla="*/ 0 w 41"/>
              <a:gd name="T11" fmla="*/ 24 h 38"/>
              <a:gd name="T12" fmla="*/ 18 w 41"/>
              <a:gd name="T13" fmla="*/ 0 h 38"/>
              <a:gd name="T14" fmla="*/ 30 w 41"/>
              <a:gd name="T15" fmla="*/ 9 h 38"/>
              <a:gd name="T16" fmla="*/ 21 w 41"/>
              <a:gd name="T17" fmla="*/ 21 h 38"/>
              <a:gd name="T18" fmla="*/ 15 w 41"/>
              <a:gd name="T19" fmla="*/ 7 h 38"/>
              <a:gd name="T20" fmla="*/ 29 w 41"/>
              <a:gd name="T21" fmla="*/ 1 h 38"/>
              <a:gd name="T22" fmla="*/ 41 w 41"/>
              <a:gd name="T2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8">
                <a:moveTo>
                  <a:pt x="41" y="28"/>
                </a:moveTo>
                <a:lnTo>
                  <a:pt x="41" y="28"/>
                </a:lnTo>
                <a:lnTo>
                  <a:pt x="27" y="35"/>
                </a:lnTo>
                <a:lnTo>
                  <a:pt x="19" y="38"/>
                </a:lnTo>
                <a:lnTo>
                  <a:pt x="12" y="33"/>
                </a:lnTo>
                <a:lnTo>
                  <a:pt x="0" y="24"/>
                </a:lnTo>
                <a:lnTo>
                  <a:pt x="18" y="0"/>
                </a:lnTo>
                <a:lnTo>
                  <a:pt x="30" y="9"/>
                </a:lnTo>
                <a:lnTo>
                  <a:pt x="21" y="21"/>
                </a:lnTo>
                <a:lnTo>
                  <a:pt x="15" y="7"/>
                </a:lnTo>
                <a:lnTo>
                  <a:pt x="29" y="1"/>
                </a:lnTo>
                <a:lnTo>
                  <a:pt x="41" y="28"/>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08" name="Freeform 418">
            <a:extLst>
              <a:ext uri="{FF2B5EF4-FFF2-40B4-BE49-F238E27FC236}">
                <a16:creationId xmlns:a16="http://schemas.microsoft.com/office/drawing/2014/main" id="{459F0E8D-3382-F7C9-1D16-3E6CF420376C}"/>
              </a:ext>
            </a:extLst>
          </p:cNvPr>
          <p:cNvSpPr>
            <a:spLocks/>
          </p:cNvSpPr>
          <p:nvPr/>
        </p:nvSpPr>
        <p:spPr bwMode="auto">
          <a:xfrm>
            <a:off x="10082468" y="1602169"/>
            <a:ext cx="10244" cy="11283"/>
          </a:xfrm>
          <a:custGeom>
            <a:avLst/>
            <a:gdLst>
              <a:gd name="T0" fmla="*/ 34 w 37"/>
              <a:gd name="T1" fmla="*/ 0 h 38"/>
              <a:gd name="T2" fmla="*/ 34 w 37"/>
              <a:gd name="T3" fmla="*/ 0 h 38"/>
              <a:gd name="T4" fmla="*/ 36 w 37"/>
              <a:gd name="T5" fmla="*/ 15 h 38"/>
              <a:gd name="T6" fmla="*/ 37 w 37"/>
              <a:gd name="T7" fmla="*/ 24 h 38"/>
              <a:gd name="T8" fmla="*/ 30 w 37"/>
              <a:gd name="T9" fmla="*/ 29 h 38"/>
              <a:gd name="T10" fmla="*/ 18 w 37"/>
              <a:gd name="T11" fmla="*/ 38 h 38"/>
              <a:gd name="T12" fmla="*/ 0 w 37"/>
              <a:gd name="T13" fmla="*/ 14 h 38"/>
              <a:gd name="T14" fmla="*/ 12 w 37"/>
              <a:gd name="T15" fmla="*/ 5 h 38"/>
              <a:gd name="T16" fmla="*/ 21 w 37"/>
              <a:gd name="T17" fmla="*/ 17 h 38"/>
              <a:gd name="T18" fmla="*/ 6 w 37"/>
              <a:gd name="T19" fmla="*/ 18 h 38"/>
              <a:gd name="T20" fmla="*/ 4 w 37"/>
              <a:gd name="T21" fmla="*/ 3 h 38"/>
              <a:gd name="T22" fmla="*/ 34 w 37"/>
              <a:gd name="T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8">
                <a:moveTo>
                  <a:pt x="34" y="0"/>
                </a:moveTo>
                <a:lnTo>
                  <a:pt x="34" y="0"/>
                </a:lnTo>
                <a:lnTo>
                  <a:pt x="36" y="15"/>
                </a:lnTo>
                <a:lnTo>
                  <a:pt x="37" y="24"/>
                </a:lnTo>
                <a:lnTo>
                  <a:pt x="30" y="29"/>
                </a:lnTo>
                <a:lnTo>
                  <a:pt x="18" y="38"/>
                </a:lnTo>
                <a:lnTo>
                  <a:pt x="0" y="14"/>
                </a:lnTo>
                <a:lnTo>
                  <a:pt x="12" y="5"/>
                </a:lnTo>
                <a:lnTo>
                  <a:pt x="21" y="17"/>
                </a:lnTo>
                <a:lnTo>
                  <a:pt x="6" y="18"/>
                </a:lnTo>
                <a:lnTo>
                  <a:pt x="4" y="3"/>
                </a:lnTo>
                <a:lnTo>
                  <a:pt x="34"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09" name="Freeform 419">
            <a:extLst>
              <a:ext uri="{FF2B5EF4-FFF2-40B4-BE49-F238E27FC236}">
                <a16:creationId xmlns:a16="http://schemas.microsoft.com/office/drawing/2014/main" id="{889E99C9-3716-4F7B-20C0-CC32F61ABD74}"/>
              </a:ext>
            </a:extLst>
          </p:cNvPr>
          <p:cNvSpPr>
            <a:spLocks/>
          </p:cNvSpPr>
          <p:nvPr/>
        </p:nvSpPr>
        <p:spPr bwMode="auto">
          <a:xfrm>
            <a:off x="9914725" y="1348303"/>
            <a:ext cx="11525" cy="11283"/>
          </a:xfrm>
          <a:custGeom>
            <a:avLst/>
            <a:gdLst>
              <a:gd name="T0" fmla="*/ 29 w 41"/>
              <a:gd name="T1" fmla="*/ 37 h 38"/>
              <a:gd name="T2" fmla="*/ 29 w 41"/>
              <a:gd name="T3" fmla="*/ 37 h 38"/>
              <a:gd name="T4" fmla="*/ 15 w 41"/>
              <a:gd name="T5" fmla="*/ 31 h 38"/>
              <a:gd name="T6" fmla="*/ 21 w 41"/>
              <a:gd name="T7" fmla="*/ 17 h 38"/>
              <a:gd name="T8" fmla="*/ 30 w 41"/>
              <a:gd name="T9" fmla="*/ 29 h 38"/>
              <a:gd name="T10" fmla="*/ 18 w 41"/>
              <a:gd name="T11" fmla="*/ 38 h 38"/>
              <a:gd name="T12" fmla="*/ 0 w 41"/>
              <a:gd name="T13" fmla="*/ 14 h 38"/>
              <a:gd name="T14" fmla="*/ 13 w 41"/>
              <a:gd name="T15" fmla="*/ 5 h 38"/>
              <a:gd name="T16" fmla="*/ 20 w 41"/>
              <a:gd name="T17" fmla="*/ 0 h 38"/>
              <a:gd name="T18" fmla="*/ 27 w 41"/>
              <a:gd name="T19" fmla="*/ 3 h 38"/>
              <a:gd name="T20" fmla="*/ 41 w 41"/>
              <a:gd name="T21" fmla="*/ 9 h 38"/>
              <a:gd name="T22" fmla="*/ 29 w 41"/>
              <a:gd name="T23"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8">
                <a:moveTo>
                  <a:pt x="29" y="37"/>
                </a:moveTo>
                <a:lnTo>
                  <a:pt x="29" y="37"/>
                </a:lnTo>
                <a:lnTo>
                  <a:pt x="15" y="31"/>
                </a:lnTo>
                <a:lnTo>
                  <a:pt x="21" y="17"/>
                </a:lnTo>
                <a:lnTo>
                  <a:pt x="30" y="29"/>
                </a:lnTo>
                <a:lnTo>
                  <a:pt x="18" y="38"/>
                </a:lnTo>
                <a:lnTo>
                  <a:pt x="0" y="14"/>
                </a:lnTo>
                <a:lnTo>
                  <a:pt x="13" y="5"/>
                </a:lnTo>
                <a:lnTo>
                  <a:pt x="20" y="0"/>
                </a:lnTo>
                <a:lnTo>
                  <a:pt x="27" y="3"/>
                </a:lnTo>
                <a:lnTo>
                  <a:pt x="41" y="9"/>
                </a:lnTo>
                <a:lnTo>
                  <a:pt x="29" y="37"/>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10" name="Freeform 420">
            <a:extLst>
              <a:ext uri="{FF2B5EF4-FFF2-40B4-BE49-F238E27FC236}">
                <a16:creationId xmlns:a16="http://schemas.microsoft.com/office/drawing/2014/main" id="{EF814B4E-10E3-A0E7-3C36-069F8D85541A}"/>
              </a:ext>
            </a:extLst>
          </p:cNvPr>
          <p:cNvSpPr>
            <a:spLocks/>
          </p:cNvSpPr>
          <p:nvPr/>
        </p:nvSpPr>
        <p:spPr bwMode="auto">
          <a:xfrm>
            <a:off x="9538262" y="1258039"/>
            <a:ext cx="10244" cy="11283"/>
          </a:xfrm>
          <a:custGeom>
            <a:avLst/>
            <a:gdLst>
              <a:gd name="T0" fmla="*/ 0 w 34"/>
              <a:gd name="T1" fmla="*/ 4 h 34"/>
              <a:gd name="T2" fmla="*/ 0 w 34"/>
              <a:gd name="T3" fmla="*/ 4 h 34"/>
              <a:gd name="T4" fmla="*/ 15 w 34"/>
              <a:gd name="T5" fmla="*/ 4 h 34"/>
              <a:gd name="T6" fmla="*/ 15 w 34"/>
              <a:gd name="T7" fmla="*/ 19 h 34"/>
              <a:gd name="T8" fmla="*/ 1 w 34"/>
              <a:gd name="T9" fmla="*/ 14 h 34"/>
              <a:gd name="T10" fmla="*/ 6 w 34"/>
              <a:gd name="T11" fmla="*/ 0 h 34"/>
              <a:gd name="T12" fmla="*/ 34 w 34"/>
              <a:gd name="T13" fmla="*/ 9 h 34"/>
              <a:gd name="T14" fmla="*/ 30 w 34"/>
              <a:gd name="T15" fmla="*/ 23 h 34"/>
              <a:gd name="T16" fmla="*/ 26 w 34"/>
              <a:gd name="T17" fmla="*/ 34 h 34"/>
              <a:gd name="T18" fmla="*/ 15 w 34"/>
              <a:gd name="T19" fmla="*/ 34 h 34"/>
              <a:gd name="T20" fmla="*/ 0 w 34"/>
              <a:gd name="T21" fmla="*/ 34 h 34"/>
              <a:gd name="T22" fmla="*/ 0 w 34"/>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0" y="4"/>
                </a:moveTo>
                <a:lnTo>
                  <a:pt x="0" y="4"/>
                </a:lnTo>
                <a:lnTo>
                  <a:pt x="15" y="4"/>
                </a:lnTo>
                <a:lnTo>
                  <a:pt x="15" y="19"/>
                </a:lnTo>
                <a:lnTo>
                  <a:pt x="1" y="14"/>
                </a:lnTo>
                <a:lnTo>
                  <a:pt x="6" y="0"/>
                </a:lnTo>
                <a:lnTo>
                  <a:pt x="34" y="9"/>
                </a:lnTo>
                <a:lnTo>
                  <a:pt x="30" y="23"/>
                </a:lnTo>
                <a:lnTo>
                  <a:pt x="26" y="34"/>
                </a:lnTo>
                <a:lnTo>
                  <a:pt x="15" y="34"/>
                </a:lnTo>
                <a:lnTo>
                  <a:pt x="0" y="34"/>
                </a:lnTo>
                <a:lnTo>
                  <a:pt x="0" y="4"/>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11" name="Freeform 421">
            <a:extLst>
              <a:ext uri="{FF2B5EF4-FFF2-40B4-BE49-F238E27FC236}">
                <a16:creationId xmlns:a16="http://schemas.microsoft.com/office/drawing/2014/main" id="{146325FD-8090-7362-4AD6-77F314F2995A}"/>
              </a:ext>
            </a:extLst>
          </p:cNvPr>
          <p:cNvSpPr>
            <a:spLocks/>
          </p:cNvSpPr>
          <p:nvPr/>
        </p:nvSpPr>
        <p:spPr bwMode="auto">
          <a:xfrm>
            <a:off x="9371799" y="1259450"/>
            <a:ext cx="8964" cy="11283"/>
          </a:xfrm>
          <a:custGeom>
            <a:avLst/>
            <a:gdLst>
              <a:gd name="T0" fmla="*/ 36 w 36"/>
              <a:gd name="T1" fmla="*/ 30 h 35"/>
              <a:gd name="T2" fmla="*/ 36 w 36"/>
              <a:gd name="T3" fmla="*/ 30 h 35"/>
              <a:gd name="T4" fmla="*/ 21 w 36"/>
              <a:gd name="T5" fmla="*/ 30 h 35"/>
              <a:gd name="T6" fmla="*/ 21 w 36"/>
              <a:gd name="T7" fmla="*/ 15 h 35"/>
              <a:gd name="T8" fmla="*/ 34 w 36"/>
              <a:gd name="T9" fmla="*/ 22 h 35"/>
              <a:gd name="T10" fmla="*/ 26 w 36"/>
              <a:gd name="T11" fmla="*/ 35 h 35"/>
              <a:gd name="T12" fmla="*/ 0 w 36"/>
              <a:gd name="T13" fmla="*/ 20 h 35"/>
              <a:gd name="T14" fmla="*/ 8 w 36"/>
              <a:gd name="T15" fmla="*/ 7 h 35"/>
              <a:gd name="T16" fmla="*/ 12 w 36"/>
              <a:gd name="T17" fmla="*/ 0 h 35"/>
              <a:gd name="T18" fmla="*/ 21 w 36"/>
              <a:gd name="T19" fmla="*/ 0 h 35"/>
              <a:gd name="T20" fmla="*/ 36 w 36"/>
              <a:gd name="T21" fmla="*/ 0 h 35"/>
              <a:gd name="T22" fmla="*/ 36 w 36"/>
              <a:gd name="T23"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5">
                <a:moveTo>
                  <a:pt x="36" y="30"/>
                </a:moveTo>
                <a:lnTo>
                  <a:pt x="36" y="30"/>
                </a:lnTo>
                <a:lnTo>
                  <a:pt x="21" y="30"/>
                </a:lnTo>
                <a:lnTo>
                  <a:pt x="21" y="15"/>
                </a:lnTo>
                <a:lnTo>
                  <a:pt x="34" y="22"/>
                </a:lnTo>
                <a:lnTo>
                  <a:pt x="26" y="35"/>
                </a:lnTo>
                <a:lnTo>
                  <a:pt x="0" y="20"/>
                </a:lnTo>
                <a:lnTo>
                  <a:pt x="8" y="7"/>
                </a:lnTo>
                <a:lnTo>
                  <a:pt x="12" y="0"/>
                </a:lnTo>
                <a:lnTo>
                  <a:pt x="21" y="0"/>
                </a:lnTo>
                <a:lnTo>
                  <a:pt x="36" y="0"/>
                </a:lnTo>
                <a:lnTo>
                  <a:pt x="36" y="3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12" name="Freeform 422">
            <a:extLst>
              <a:ext uri="{FF2B5EF4-FFF2-40B4-BE49-F238E27FC236}">
                <a16:creationId xmlns:a16="http://schemas.microsoft.com/office/drawing/2014/main" id="{82F6F00F-8C1C-ADF5-867B-1BEC293DCADF}"/>
              </a:ext>
            </a:extLst>
          </p:cNvPr>
          <p:cNvSpPr>
            <a:spLocks/>
          </p:cNvSpPr>
          <p:nvPr/>
        </p:nvSpPr>
        <p:spPr bwMode="auto">
          <a:xfrm>
            <a:off x="8994055" y="1348303"/>
            <a:ext cx="11525" cy="11283"/>
          </a:xfrm>
          <a:custGeom>
            <a:avLst/>
            <a:gdLst>
              <a:gd name="T0" fmla="*/ 23 w 41"/>
              <a:gd name="T1" fmla="*/ 38 h 38"/>
              <a:gd name="T2" fmla="*/ 23 w 41"/>
              <a:gd name="T3" fmla="*/ 38 h 38"/>
              <a:gd name="T4" fmla="*/ 11 w 41"/>
              <a:gd name="T5" fmla="*/ 29 h 38"/>
              <a:gd name="T6" fmla="*/ 20 w 41"/>
              <a:gd name="T7" fmla="*/ 17 h 38"/>
              <a:gd name="T8" fmla="*/ 26 w 41"/>
              <a:gd name="T9" fmla="*/ 31 h 38"/>
              <a:gd name="T10" fmla="*/ 12 w 41"/>
              <a:gd name="T11" fmla="*/ 37 h 38"/>
              <a:gd name="T12" fmla="*/ 0 w 41"/>
              <a:gd name="T13" fmla="*/ 9 h 38"/>
              <a:gd name="T14" fmla="*/ 14 w 41"/>
              <a:gd name="T15" fmla="*/ 3 h 38"/>
              <a:gd name="T16" fmla="*/ 22 w 41"/>
              <a:gd name="T17" fmla="*/ 0 h 38"/>
              <a:gd name="T18" fmla="*/ 29 w 41"/>
              <a:gd name="T19" fmla="*/ 5 h 38"/>
              <a:gd name="T20" fmla="*/ 41 w 41"/>
              <a:gd name="T21" fmla="*/ 14 h 38"/>
              <a:gd name="T22" fmla="*/ 23 w 41"/>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8">
                <a:moveTo>
                  <a:pt x="23" y="38"/>
                </a:moveTo>
                <a:lnTo>
                  <a:pt x="23" y="38"/>
                </a:lnTo>
                <a:lnTo>
                  <a:pt x="11" y="29"/>
                </a:lnTo>
                <a:lnTo>
                  <a:pt x="20" y="17"/>
                </a:lnTo>
                <a:lnTo>
                  <a:pt x="26" y="31"/>
                </a:lnTo>
                <a:lnTo>
                  <a:pt x="12" y="37"/>
                </a:lnTo>
                <a:lnTo>
                  <a:pt x="0" y="9"/>
                </a:lnTo>
                <a:lnTo>
                  <a:pt x="14" y="3"/>
                </a:lnTo>
                <a:lnTo>
                  <a:pt x="22" y="0"/>
                </a:lnTo>
                <a:lnTo>
                  <a:pt x="29" y="5"/>
                </a:lnTo>
                <a:lnTo>
                  <a:pt x="41" y="14"/>
                </a:lnTo>
                <a:lnTo>
                  <a:pt x="23" y="38"/>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13" name="Freeform 423">
            <a:extLst>
              <a:ext uri="{FF2B5EF4-FFF2-40B4-BE49-F238E27FC236}">
                <a16:creationId xmlns:a16="http://schemas.microsoft.com/office/drawing/2014/main" id="{80194104-9158-6E56-7462-B630EE0F2B95}"/>
              </a:ext>
            </a:extLst>
          </p:cNvPr>
          <p:cNvSpPr>
            <a:spLocks/>
          </p:cNvSpPr>
          <p:nvPr/>
        </p:nvSpPr>
        <p:spPr bwMode="auto">
          <a:xfrm>
            <a:off x="8827591" y="1602169"/>
            <a:ext cx="10244" cy="11283"/>
          </a:xfrm>
          <a:custGeom>
            <a:avLst/>
            <a:gdLst>
              <a:gd name="T0" fmla="*/ 32 w 36"/>
              <a:gd name="T1" fmla="*/ 3 h 38"/>
              <a:gd name="T2" fmla="*/ 32 w 36"/>
              <a:gd name="T3" fmla="*/ 3 h 38"/>
              <a:gd name="T4" fmla="*/ 30 w 36"/>
              <a:gd name="T5" fmla="*/ 18 h 38"/>
              <a:gd name="T6" fmla="*/ 15 w 36"/>
              <a:gd name="T7" fmla="*/ 17 h 38"/>
              <a:gd name="T8" fmla="*/ 24 w 36"/>
              <a:gd name="T9" fmla="*/ 5 h 38"/>
              <a:gd name="T10" fmla="*/ 36 w 36"/>
              <a:gd name="T11" fmla="*/ 14 h 38"/>
              <a:gd name="T12" fmla="*/ 19 w 36"/>
              <a:gd name="T13" fmla="*/ 38 h 38"/>
              <a:gd name="T14" fmla="*/ 6 w 36"/>
              <a:gd name="T15" fmla="*/ 29 h 38"/>
              <a:gd name="T16" fmla="*/ 0 w 36"/>
              <a:gd name="T17" fmla="*/ 24 h 38"/>
              <a:gd name="T18" fmla="*/ 0 w 36"/>
              <a:gd name="T19" fmla="*/ 15 h 38"/>
              <a:gd name="T20" fmla="*/ 2 w 36"/>
              <a:gd name="T21" fmla="*/ 0 h 38"/>
              <a:gd name="T22" fmla="*/ 32 w 36"/>
              <a:gd name="T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8">
                <a:moveTo>
                  <a:pt x="32" y="3"/>
                </a:moveTo>
                <a:lnTo>
                  <a:pt x="32" y="3"/>
                </a:lnTo>
                <a:lnTo>
                  <a:pt x="30" y="18"/>
                </a:lnTo>
                <a:lnTo>
                  <a:pt x="15" y="17"/>
                </a:lnTo>
                <a:lnTo>
                  <a:pt x="24" y="5"/>
                </a:lnTo>
                <a:lnTo>
                  <a:pt x="36" y="14"/>
                </a:lnTo>
                <a:lnTo>
                  <a:pt x="19" y="38"/>
                </a:lnTo>
                <a:lnTo>
                  <a:pt x="6" y="29"/>
                </a:lnTo>
                <a:lnTo>
                  <a:pt x="0" y="24"/>
                </a:lnTo>
                <a:lnTo>
                  <a:pt x="0" y="15"/>
                </a:lnTo>
                <a:lnTo>
                  <a:pt x="2" y="0"/>
                </a:lnTo>
                <a:lnTo>
                  <a:pt x="32" y="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14" name="Freeform 424">
            <a:extLst>
              <a:ext uri="{FF2B5EF4-FFF2-40B4-BE49-F238E27FC236}">
                <a16:creationId xmlns:a16="http://schemas.microsoft.com/office/drawing/2014/main" id="{647006B4-F036-0DE2-5165-C9A4EE9112A5}"/>
              </a:ext>
            </a:extLst>
          </p:cNvPr>
          <p:cNvSpPr>
            <a:spLocks/>
          </p:cNvSpPr>
          <p:nvPr/>
        </p:nvSpPr>
        <p:spPr bwMode="auto">
          <a:xfrm>
            <a:off x="10067102" y="1420232"/>
            <a:ext cx="10244" cy="11283"/>
          </a:xfrm>
          <a:custGeom>
            <a:avLst/>
            <a:gdLst>
              <a:gd name="T0" fmla="*/ 12 w 36"/>
              <a:gd name="T1" fmla="*/ 0 h 36"/>
              <a:gd name="T2" fmla="*/ 12 w 36"/>
              <a:gd name="T3" fmla="*/ 0 h 36"/>
              <a:gd name="T4" fmla="*/ 26 w 36"/>
              <a:gd name="T5" fmla="*/ 6 h 36"/>
              <a:gd name="T6" fmla="*/ 34 w 36"/>
              <a:gd name="T7" fmla="*/ 10 h 36"/>
              <a:gd name="T8" fmla="*/ 35 w 36"/>
              <a:gd name="T9" fmla="*/ 18 h 36"/>
              <a:gd name="T10" fmla="*/ 36 w 36"/>
              <a:gd name="T11" fmla="*/ 33 h 36"/>
              <a:gd name="T12" fmla="*/ 6 w 36"/>
              <a:gd name="T13" fmla="*/ 36 h 36"/>
              <a:gd name="T14" fmla="*/ 5 w 36"/>
              <a:gd name="T15" fmla="*/ 21 h 36"/>
              <a:gd name="T16" fmla="*/ 20 w 36"/>
              <a:gd name="T17" fmla="*/ 20 h 36"/>
              <a:gd name="T18" fmla="*/ 14 w 36"/>
              <a:gd name="T19" fmla="*/ 34 h 36"/>
              <a:gd name="T20" fmla="*/ 0 w 36"/>
              <a:gd name="T21" fmla="*/ 28 h 36"/>
              <a:gd name="T22" fmla="*/ 12 w 36"/>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12" y="0"/>
                </a:moveTo>
                <a:lnTo>
                  <a:pt x="12" y="0"/>
                </a:lnTo>
                <a:lnTo>
                  <a:pt x="26" y="6"/>
                </a:lnTo>
                <a:lnTo>
                  <a:pt x="34" y="10"/>
                </a:lnTo>
                <a:lnTo>
                  <a:pt x="35" y="18"/>
                </a:lnTo>
                <a:lnTo>
                  <a:pt x="36" y="33"/>
                </a:lnTo>
                <a:lnTo>
                  <a:pt x="6" y="36"/>
                </a:lnTo>
                <a:lnTo>
                  <a:pt x="5" y="21"/>
                </a:lnTo>
                <a:lnTo>
                  <a:pt x="20" y="20"/>
                </a:lnTo>
                <a:lnTo>
                  <a:pt x="14" y="34"/>
                </a:lnTo>
                <a:lnTo>
                  <a:pt x="0" y="28"/>
                </a:lnTo>
                <a:lnTo>
                  <a:pt x="12"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15" name="Freeform 425">
            <a:extLst>
              <a:ext uri="{FF2B5EF4-FFF2-40B4-BE49-F238E27FC236}">
                <a16:creationId xmlns:a16="http://schemas.microsoft.com/office/drawing/2014/main" id="{008D1B13-F770-B045-23D8-B9B1C04D3C45}"/>
              </a:ext>
            </a:extLst>
          </p:cNvPr>
          <p:cNvSpPr>
            <a:spLocks/>
          </p:cNvSpPr>
          <p:nvPr/>
        </p:nvSpPr>
        <p:spPr bwMode="auto">
          <a:xfrm>
            <a:off x="9321859" y="1083154"/>
            <a:ext cx="10244" cy="12694"/>
          </a:xfrm>
          <a:custGeom>
            <a:avLst/>
            <a:gdLst>
              <a:gd name="T0" fmla="*/ 39 w 39"/>
              <a:gd name="T1" fmla="*/ 24 h 39"/>
              <a:gd name="T2" fmla="*/ 39 w 39"/>
              <a:gd name="T3" fmla="*/ 24 h 39"/>
              <a:gd name="T4" fmla="*/ 27 w 39"/>
              <a:gd name="T5" fmla="*/ 33 h 39"/>
              <a:gd name="T6" fmla="*/ 18 w 39"/>
              <a:gd name="T7" fmla="*/ 21 h 39"/>
              <a:gd name="T8" fmla="*/ 32 w 39"/>
              <a:gd name="T9" fmla="*/ 16 h 39"/>
              <a:gd name="T10" fmla="*/ 37 w 39"/>
              <a:gd name="T11" fmla="*/ 30 h 39"/>
              <a:gd name="T12" fmla="*/ 8 w 39"/>
              <a:gd name="T13" fmla="*/ 39 h 39"/>
              <a:gd name="T14" fmla="*/ 4 w 39"/>
              <a:gd name="T15" fmla="*/ 25 h 39"/>
              <a:gd name="T16" fmla="*/ 0 w 39"/>
              <a:gd name="T17" fmla="*/ 15 h 39"/>
              <a:gd name="T18" fmla="*/ 9 w 39"/>
              <a:gd name="T19" fmla="*/ 8 h 39"/>
              <a:gd name="T20" fmla="*/ 21 w 39"/>
              <a:gd name="T21" fmla="*/ 0 h 39"/>
              <a:gd name="T22" fmla="*/ 39 w 39"/>
              <a:gd name="T23"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9">
                <a:moveTo>
                  <a:pt x="39" y="24"/>
                </a:moveTo>
                <a:lnTo>
                  <a:pt x="39" y="24"/>
                </a:lnTo>
                <a:lnTo>
                  <a:pt x="27" y="33"/>
                </a:lnTo>
                <a:lnTo>
                  <a:pt x="18" y="21"/>
                </a:lnTo>
                <a:lnTo>
                  <a:pt x="32" y="16"/>
                </a:lnTo>
                <a:lnTo>
                  <a:pt x="37" y="30"/>
                </a:lnTo>
                <a:lnTo>
                  <a:pt x="8" y="39"/>
                </a:lnTo>
                <a:lnTo>
                  <a:pt x="4" y="25"/>
                </a:lnTo>
                <a:lnTo>
                  <a:pt x="0" y="15"/>
                </a:lnTo>
                <a:lnTo>
                  <a:pt x="9" y="8"/>
                </a:lnTo>
                <a:lnTo>
                  <a:pt x="21" y="0"/>
                </a:lnTo>
                <a:lnTo>
                  <a:pt x="39" y="24"/>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16" name="Freeform 426">
            <a:extLst>
              <a:ext uri="{FF2B5EF4-FFF2-40B4-BE49-F238E27FC236}">
                <a16:creationId xmlns:a16="http://schemas.microsoft.com/office/drawing/2014/main" id="{D0595AFC-4FEA-4DCC-61C7-F83E2E139841}"/>
              </a:ext>
            </a:extLst>
          </p:cNvPr>
          <p:cNvSpPr>
            <a:spLocks/>
          </p:cNvSpPr>
          <p:nvPr/>
        </p:nvSpPr>
        <p:spPr bwMode="auto">
          <a:xfrm>
            <a:off x="8844238" y="1420232"/>
            <a:ext cx="10244" cy="11283"/>
          </a:xfrm>
          <a:custGeom>
            <a:avLst/>
            <a:gdLst>
              <a:gd name="T0" fmla="*/ 0 w 36"/>
              <a:gd name="T1" fmla="*/ 33 h 36"/>
              <a:gd name="T2" fmla="*/ 0 w 36"/>
              <a:gd name="T3" fmla="*/ 33 h 36"/>
              <a:gd name="T4" fmla="*/ 1 w 36"/>
              <a:gd name="T5" fmla="*/ 18 h 36"/>
              <a:gd name="T6" fmla="*/ 2 w 36"/>
              <a:gd name="T7" fmla="*/ 10 h 36"/>
              <a:gd name="T8" fmla="*/ 10 w 36"/>
              <a:gd name="T9" fmla="*/ 6 h 36"/>
              <a:gd name="T10" fmla="*/ 24 w 36"/>
              <a:gd name="T11" fmla="*/ 0 h 36"/>
              <a:gd name="T12" fmla="*/ 36 w 36"/>
              <a:gd name="T13" fmla="*/ 27 h 36"/>
              <a:gd name="T14" fmla="*/ 22 w 36"/>
              <a:gd name="T15" fmla="*/ 34 h 36"/>
              <a:gd name="T16" fmla="*/ 16 w 36"/>
              <a:gd name="T17" fmla="*/ 20 h 36"/>
              <a:gd name="T18" fmla="*/ 31 w 36"/>
              <a:gd name="T19" fmla="*/ 21 h 36"/>
              <a:gd name="T20" fmla="*/ 30 w 36"/>
              <a:gd name="T21" fmla="*/ 36 h 36"/>
              <a:gd name="T22" fmla="*/ 0 w 36"/>
              <a:gd name="T23"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0" y="33"/>
                </a:moveTo>
                <a:lnTo>
                  <a:pt x="0" y="33"/>
                </a:lnTo>
                <a:lnTo>
                  <a:pt x="1" y="18"/>
                </a:lnTo>
                <a:lnTo>
                  <a:pt x="2" y="10"/>
                </a:lnTo>
                <a:lnTo>
                  <a:pt x="10" y="6"/>
                </a:lnTo>
                <a:lnTo>
                  <a:pt x="24" y="0"/>
                </a:lnTo>
                <a:lnTo>
                  <a:pt x="36" y="27"/>
                </a:lnTo>
                <a:lnTo>
                  <a:pt x="22" y="34"/>
                </a:lnTo>
                <a:lnTo>
                  <a:pt x="16" y="20"/>
                </a:lnTo>
                <a:lnTo>
                  <a:pt x="31" y="21"/>
                </a:lnTo>
                <a:lnTo>
                  <a:pt x="30" y="36"/>
                </a:lnTo>
                <a:lnTo>
                  <a:pt x="0" y="3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17" name="Freeform 427">
            <a:extLst>
              <a:ext uri="{FF2B5EF4-FFF2-40B4-BE49-F238E27FC236}">
                <a16:creationId xmlns:a16="http://schemas.microsoft.com/office/drawing/2014/main" id="{86CBA6AE-D721-6E12-7369-EB1F4E8EA060}"/>
              </a:ext>
            </a:extLst>
          </p:cNvPr>
          <p:cNvSpPr>
            <a:spLocks/>
          </p:cNvSpPr>
          <p:nvPr/>
        </p:nvSpPr>
        <p:spPr bwMode="auto">
          <a:xfrm>
            <a:off x="9428140" y="936476"/>
            <a:ext cx="65305" cy="91674"/>
          </a:xfrm>
          <a:custGeom>
            <a:avLst/>
            <a:gdLst>
              <a:gd name="T0" fmla="*/ 0 w 237"/>
              <a:gd name="T1" fmla="*/ 300 h 300"/>
              <a:gd name="T2" fmla="*/ 0 w 237"/>
              <a:gd name="T3" fmla="*/ 0 h 300"/>
              <a:gd name="T4" fmla="*/ 41 w 237"/>
              <a:gd name="T5" fmla="*/ 0 h 300"/>
              <a:gd name="T6" fmla="*/ 199 w 237"/>
              <a:gd name="T7" fmla="*/ 236 h 300"/>
              <a:gd name="T8" fmla="*/ 199 w 237"/>
              <a:gd name="T9" fmla="*/ 0 h 300"/>
              <a:gd name="T10" fmla="*/ 237 w 237"/>
              <a:gd name="T11" fmla="*/ 0 h 300"/>
              <a:gd name="T12" fmla="*/ 237 w 237"/>
              <a:gd name="T13" fmla="*/ 300 h 300"/>
              <a:gd name="T14" fmla="*/ 196 w 237"/>
              <a:gd name="T15" fmla="*/ 300 h 300"/>
              <a:gd name="T16" fmla="*/ 38 w 237"/>
              <a:gd name="T17" fmla="*/ 64 h 300"/>
              <a:gd name="T18" fmla="*/ 38 w 237"/>
              <a:gd name="T19" fmla="*/ 300 h 300"/>
              <a:gd name="T20" fmla="*/ 0 w 237"/>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300">
                <a:moveTo>
                  <a:pt x="0" y="300"/>
                </a:moveTo>
                <a:lnTo>
                  <a:pt x="0" y="0"/>
                </a:lnTo>
                <a:lnTo>
                  <a:pt x="41" y="0"/>
                </a:lnTo>
                <a:lnTo>
                  <a:pt x="199" y="236"/>
                </a:lnTo>
                <a:lnTo>
                  <a:pt x="199" y="0"/>
                </a:lnTo>
                <a:lnTo>
                  <a:pt x="237" y="0"/>
                </a:lnTo>
                <a:lnTo>
                  <a:pt x="237" y="300"/>
                </a:lnTo>
                <a:lnTo>
                  <a:pt x="196" y="300"/>
                </a:lnTo>
                <a:lnTo>
                  <a:pt x="38" y="64"/>
                </a:lnTo>
                <a:lnTo>
                  <a:pt x="38" y="300"/>
                </a:lnTo>
                <a:lnTo>
                  <a:pt x="0" y="30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18" name="Freeform 428">
            <a:extLst>
              <a:ext uri="{FF2B5EF4-FFF2-40B4-BE49-F238E27FC236}">
                <a16:creationId xmlns:a16="http://schemas.microsoft.com/office/drawing/2014/main" id="{4C0B5E39-80C8-A548-7EEB-B00C93C68C23}"/>
              </a:ext>
            </a:extLst>
          </p:cNvPr>
          <p:cNvSpPr>
            <a:spLocks/>
          </p:cNvSpPr>
          <p:nvPr/>
        </p:nvSpPr>
        <p:spPr bwMode="auto">
          <a:xfrm>
            <a:off x="9428140" y="818005"/>
            <a:ext cx="65305" cy="91674"/>
          </a:xfrm>
          <a:custGeom>
            <a:avLst/>
            <a:gdLst>
              <a:gd name="T0" fmla="*/ 0 w 235"/>
              <a:gd name="T1" fmla="*/ 301 h 301"/>
              <a:gd name="T2" fmla="*/ 0 w 235"/>
              <a:gd name="T3" fmla="*/ 0 h 301"/>
              <a:gd name="T4" fmla="*/ 39 w 235"/>
              <a:gd name="T5" fmla="*/ 0 h 301"/>
              <a:gd name="T6" fmla="*/ 39 w 235"/>
              <a:gd name="T7" fmla="*/ 124 h 301"/>
              <a:gd name="T8" fmla="*/ 196 w 235"/>
              <a:gd name="T9" fmla="*/ 124 h 301"/>
              <a:gd name="T10" fmla="*/ 196 w 235"/>
              <a:gd name="T11" fmla="*/ 0 h 301"/>
              <a:gd name="T12" fmla="*/ 235 w 235"/>
              <a:gd name="T13" fmla="*/ 0 h 301"/>
              <a:gd name="T14" fmla="*/ 235 w 235"/>
              <a:gd name="T15" fmla="*/ 301 h 301"/>
              <a:gd name="T16" fmla="*/ 196 w 235"/>
              <a:gd name="T17" fmla="*/ 301 h 301"/>
              <a:gd name="T18" fmla="*/ 196 w 235"/>
              <a:gd name="T19" fmla="*/ 159 h 301"/>
              <a:gd name="T20" fmla="*/ 39 w 235"/>
              <a:gd name="T21" fmla="*/ 159 h 301"/>
              <a:gd name="T22" fmla="*/ 39 w 235"/>
              <a:gd name="T23" fmla="*/ 301 h 301"/>
              <a:gd name="T24" fmla="*/ 0 w 235"/>
              <a:gd name="T2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301">
                <a:moveTo>
                  <a:pt x="0" y="301"/>
                </a:moveTo>
                <a:lnTo>
                  <a:pt x="0" y="0"/>
                </a:lnTo>
                <a:lnTo>
                  <a:pt x="39" y="0"/>
                </a:lnTo>
                <a:lnTo>
                  <a:pt x="39" y="124"/>
                </a:lnTo>
                <a:lnTo>
                  <a:pt x="196" y="124"/>
                </a:lnTo>
                <a:lnTo>
                  <a:pt x="196" y="0"/>
                </a:lnTo>
                <a:lnTo>
                  <a:pt x="235" y="0"/>
                </a:lnTo>
                <a:lnTo>
                  <a:pt x="235" y="301"/>
                </a:lnTo>
                <a:lnTo>
                  <a:pt x="196" y="301"/>
                </a:lnTo>
                <a:lnTo>
                  <a:pt x="196" y="159"/>
                </a:lnTo>
                <a:lnTo>
                  <a:pt x="39" y="159"/>
                </a:lnTo>
                <a:lnTo>
                  <a:pt x="39" y="301"/>
                </a:lnTo>
                <a:lnTo>
                  <a:pt x="0" y="301"/>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19" name="Freeform 429">
            <a:extLst>
              <a:ext uri="{FF2B5EF4-FFF2-40B4-BE49-F238E27FC236}">
                <a16:creationId xmlns:a16="http://schemas.microsoft.com/office/drawing/2014/main" id="{5911BCB2-8A24-7603-ADED-A5919BD82AC1}"/>
              </a:ext>
            </a:extLst>
          </p:cNvPr>
          <p:cNvSpPr>
            <a:spLocks noEditPoints="1"/>
          </p:cNvSpPr>
          <p:nvPr/>
        </p:nvSpPr>
        <p:spPr bwMode="auto">
          <a:xfrm>
            <a:off x="9129786" y="985839"/>
            <a:ext cx="80671" cy="94495"/>
          </a:xfrm>
          <a:custGeom>
            <a:avLst/>
            <a:gdLst>
              <a:gd name="T0" fmla="*/ 0 w 288"/>
              <a:gd name="T1" fmla="*/ 159 h 311"/>
              <a:gd name="T2" fmla="*/ 40 w 288"/>
              <a:gd name="T3" fmla="*/ 42 h 311"/>
              <a:gd name="T4" fmla="*/ 144 w 288"/>
              <a:gd name="T5" fmla="*/ 0 h 311"/>
              <a:gd name="T6" fmla="*/ 219 w 288"/>
              <a:gd name="T7" fmla="*/ 20 h 311"/>
              <a:gd name="T8" fmla="*/ 270 w 288"/>
              <a:gd name="T9" fmla="*/ 75 h 311"/>
              <a:gd name="T10" fmla="*/ 288 w 288"/>
              <a:gd name="T11" fmla="*/ 156 h 311"/>
              <a:gd name="T12" fmla="*/ 269 w 288"/>
              <a:gd name="T13" fmla="*/ 238 h 311"/>
              <a:gd name="T14" fmla="*/ 217 w 288"/>
              <a:gd name="T15" fmla="*/ 293 h 311"/>
              <a:gd name="T16" fmla="*/ 144 w 288"/>
              <a:gd name="T17" fmla="*/ 311 h 311"/>
              <a:gd name="T18" fmla="*/ 68 w 288"/>
              <a:gd name="T19" fmla="*/ 290 h 311"/>
              <a:gd name="T20" fmla="*/ 17 w 288"/>
              <a:gd name="T21" fmla="*/ 234 h 311"/>
              <a:gd name="T22" fmla="*/ 0 w 288"/>
              <a:gd name="T23" fmla="*/ 159 h 311"/>
              <a:gd name="T24" fmla="*/ 41 w 288"/>
              <a:gd name="T25" fmla="*/ 160 h 311"/>
              <a:gd name="T26" fmla="*/ 70 w 288"/>
              <a:gd name="T27" fmla="*/ 246 h 311"/>
              <a:gd name="T28" fmla="*/ 144 w 288"/>
              <a:gd name="T29" fmla="*/ 277 h 311"/>
              <a:gd name="T30" fmla="*/ 217 w 288"/>
              <a:gd name="T31" fmla="*/ 245 h 311"/>
              <a:gd name="T32" fmla="*/ 246 w 288"/>
              <a:gd name="T33" fmla="*/ 156 h 311"/>
              <a:gd name="T34" fmla="*/ 234 w 288"/>
              <a:gd name="T35" fmla="*/ 91 h 311"/>
              <a:gd name="T36" fmla="*/ 198 w 288"/>
              <a:gd name="T37" fmla="*/ 49 h 311"/>
              <a:gd name="T38" fmla="*/ 144 w 288"/>
              <a:gd name="T39" fmla="*/ 34 h 311"/>
              <a:gd name="T40" fmla="*/ 71 w 288"/>
              <a:gd name="T41" fmla="*/ 63 h 311"/>
              <a:gd name="T42" fmla="*/ 41 w 288"/>
              <a:gd name="T43" fmla="*/ 16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311">
                <a:moveTo>
                  <a:pt x="0" y="159"/>
                </a:moveTo>
                <a:cubicBezTo>
                  <a:pt x="0" y="109"/>
                  <a:pt x="13" y="70"/>
                  <a:pt x="40" y="42"/>
                </a:cubicBezTo>
                <a:cubicBezTo>
                  <a:pt x="67" y="14"/>
                  <a:pt x="101" y="0"/>
                  <a:pt x="144" y="0"/>
                </a:cubicBezTo>
                <a:cubicBezTo>
                  <a:pt x="171" y="0"/>
                  <a:pt x="196" y="6"/>
                  <a:pt x="219" y="20"/>
                </a:cubicBezTo>
                <a:cubicBezTo>
                  <a:pt x="241" y="33"/>
                  <a:pt x="258" y="51"/>
                  <a:pt x="270" y="75"/>
                </a:cubicBezTo>
                <a:cubicBezTo>
                  <a:pt x="282" y="99"/>
                  <a:pt x="288" y="126"/>
                  <a:pt x="288" y="156"/>
                </a:cubicBezTo>
                <a:cubicBezTo>
                  <a:pt x="288" y="186"/>
                  <a:pt x="281" y="214"/>
                  <a:pt x="269" y="238"/>
                </a:cubicBezTo>
                <a:cubicBezTo>
                  <a:pt x="257" y="262"/>
                  <a:pt x="239" y="280"/>
                  <a:pt x="217" y="293"/>
                </a:cubicBezTo>
                <a:cubicBezTo>
                  <a:pt x="194" y="305"/>
                  <a:pt x="170" y="311"/>
                  <a:pt x="144" y="311"/>
                </a:cubicBezTo>
                <a:cubicBezTo>
                  <a:pt x="115" y="311"/>
                  <a:pt x="90" y="304"/>
                  <a:pt x="68" y="290"/>
                </a:cubicBezTo>
                <a:cubicBezTo>
                  <a:pt x="45" y="276"/>
                  <a:pt x="29" y="258"/>
                  <a:pt x="17" y="234"/>
                </a:cubicBezTo>
                <a:cubicBezTo>
                  <a:pt x="5" y="211"/>
                  <a:pt x="0" y="186"/>
                  <a:pt x="0" y="159"/>
                </a:cubicBezTo>
                <a:close/>
                <a:moveTo>
                  <a:pt x="41" y="160"/>
                </a:moveTo>
                <a:cubicBezTo>
                  <a:pt x="41" y="196"/>
                  <a:pt x="51" y="225"/>
                  <a:pt x="70" y="246"/>
                </a:cubicBezTo>
                <a:cubicBezTo>
                  <a:pt x="90" y="266"/>
                  <a:pt x="114" y="277"/>
                  <a:pt x="144" y="277"/>
                </a:cubicBezTo>
                <a:cubicBezTo>
                  <a:pt x="173" y="277"/>
                  <a:pt x="198" y="266"/>
                  <a:pt x="217" y="245"/>
                </a:cubicBezTo>
                <a:cubicBezTo>
                  <a:pt x="237" y="224"/>
                  <a:pt x="246" y="194"/>
                  <a:pt x="246" y="156"/>
                </a:cubicBezTo>
                <a:cubicBezTo>
                  <a:pt x="246" y="131"/>
                  <a:pt x="242" y="110"/>
                  <a:pt x="234" y="91"/>
                </a:cubicBezTo>
                <a:cubicBezTo>
                  <a:pt x="225" y="73"/>
                  <a:pt x="213" y="59"/>
                  <a:pt x="198" y="49"/>
                </a:cubicBezTo>
                <a:cubicBezTo>
                  <a:pt x="182" y="39"/>
                  <a:pt x="164" y="34"/>
                  <a:pt x="144" y="34"/>
                </a:cubicBezTo>
                <a:cubicBezTo>
                  <a:pt x="116" y="34"/>
                  <a:pt x="92" y="43"/>
                  <a:pt x="71" y="63"/>
                </a:cubicBezTo>
                <a:cubicBezTo>
                  <a:pt x="51" y="82"/>
                  <a:pt x="41" y="115"/>
                  <a:pt x="41" y="160"/>
                </a:cubicBez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20" name="Freeform 430">
            <a:extLst>
              <a:ext uri="{FF2B5EF4-FFF2-40B4-BE49-F238E27FC236}">
                <a16:creationId xmlns:a16="http://schemas.microsoft.com/office/drawing/2014/main" id="{92EFD499-DE76-76BF-B90F-D43ECEBC0D39}"/>
              </a:ext>
            </a:extLst>
          </p:cNvPr>
          <p:cNvSpPr>
            <a:spLocks noEditPoints="1"/>
          </p:cNvSpPr>
          <p:nvPr/>
        </p:nvSpPr>
        <p:spPr bwMode="auto">
          <a:xfrm>
            <a:off x="9711127" y="984428"/>
            <a:ext cx="79390" cy="95905"/>
          </a:xfrm>
          <a:custGeom>
            <a:avLst/>
            <a:gdLst>
              <a:gd name="T0" fmla="*/ 0 w 288"/>
              <a:gd name="T1" fmla="*/ 159 h 311"/>
              <a:gd name="T2" fmla="*/ 41 w 288"/>
              <a:gd name="T3" fmla="*/ 42 h 311"/>
              <a:gd name="T4" fmla="*/ 144 w 288"/>
              <a:gd name="T5" fmla="*/ 0 h 311"/>
              <a:gd name="T6" fmla="*/ 219 w 288"/>
              <a:gd name="T7" fmla="*/ 20 h 311"/>
              <a:gd name="T8" fmla="*/ 270 w 288"/>
              <a:gd name="T9" fmla="*/ 75 h 311"/>
              <a:gd name="T10" fmla="*/ 288 w 288"/>
              <a:gd name="T11" fmla="*/ 156 h 311"/>
              <a:gd name="T12" fmla="*/ 270 w 288"/>
              <a:gd name="T13" fmla="*/ 238 h 311"/>
              <a:gd name="T14" fmla="*/ 218 w 288"/>
              <a:gd name="T15" fmla="*/ 293 h 311"/>
              <a:gd name="T16" fmla="*/ 144 w 288"/>
              <a:gd name="T17" fmla="*/ 311 h 311"/>
              <a:gd name="T18" fmla="*/ 68 w 288"/>
              <a:gd name="T19" fmla="*/ 290 h 311"/>
              <a:gd name="T20" fmla="*/ 18 w 288"/>
              <a:gd name="T21" fmla="*/ 234 h 311"/>
              <a:gd name="T22" fmla="*/ 0 w 288"/>
              <a:gd name="T23" fmla="*/ 159 h 311"/>
              <a:gd name="T24" fmla="*/ 42 w 288"/>
              <a:gd name="T25" fmla="*/ 160 h 311"/>
              <a:gd name="T26" fmla="*/ 71 w 288"/>
              <a:gd name="T27" fmla="*/ 246 h 311"/>
              <a:gd name="T28" fmla="*/ 144 w 288"/>
              <a:gd name="T29" fmla="*/ 277 h 311"/>
              <a:gd name="T30" fmla="*/ 218 w 288"/>
              <a:gd name="T31" fmla="*/ 245 h 311"/>
              <a:gd name="T32" fmla="*/ 247 w 288"/>
              <a:gd name="T33" fmla="*/ 156 h 311"/>
              <a:gd name="T34" fmla="*/ 234 w 288"/>
              <a:gd name="T35" fmla="*/ 92 h 311"/>
              <a:gd name="T36" fmla="*/ 198 w 288"/>
              <a:gd name="T37" fmla="*/ 49 h 311"/>
              <a:gd name="T38" fmla="*/ 145 w 288"/>
              <a:gd name="T39" fmla="*/ 34 h 311"/>
              <a:gd name="T40" fmla="*/ 72 w 288"/>
              <a:gd name="T41" fmla="*/ 63 h 311"/>
              <a:gd name="T42" fmla="*/ 42 w 288"/>
              <a:gd name="T43" fmla="*/ 16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311">
                <a:moveTo>
                  <a:pt x="0" y="159"/>
                </a:moveTo>
                <a:cubicBezTo>
                  <a:pt x="0" y="109"/>
                  <a:pt x="14" y="70"/>
                  <a:pt x="41" y="42"/>
                </a:cubicBezTo>
                <a:cubicBezTo>
                  <a:pt x="68" y="14"/>
                  <a:pt x="102" y="0"/>
                  <a:pt x="144" y="0"/>
                </a:cubicBezTo>
                <a:cubicBezTo>
                  <a:pt x="172" y="0"/>
                  <a:pt x="197" y="6"/>
                  <a:pt x="219" y="20"/>
                </a:cubicBezTo>
                <a:cubicBezTo>
                  <a:pt x="242" y="33"/>
                  <a:pt x="259" y="51"/>
                  <a:pt x="270" y="75"/>
                </a:cubicBezTo>
                <a:cubicBezTo>
                  <a:pt x="282" y="99"/>
                  <a:pt x="288" y="126"/>
                  <a:pt x="288" y="156"/>
                </a:cubicBezTo>
                <a:cubicBezTo>
                  <a:pt x="288" y="186"/>
                  <a:pt x="282" y="214"/>
                  <a:pt x="270" y="238"/>
                </a:cubicBezTo>
                <a:cubicBezTo>
                  <a:pt x="257" y="262"/>
                  <a:pt x="240" y="280"/>
                  <a:pt x="218" y="293"/>
                </a:cubicBezTo>
                <a:cubicBezTo>
                  <a:pt x="195" y="305"/>
                  <a:pt x="171" y="311"/>
                  <a:pt x="144" y="311"/>
                </a:cubicBezTo>
                <a:cubicBezTo>
                  <a:pt x="116" y="311"/>
                  <a:pt x="91" y="304"/>
                  <a:pt x="68" y="290"/>
                </a:cubicBezTo>
                <a:cubicBezTo>
                  <a:pt x="46" y="277"/>
                  <a:pt x="29" y="258"/>
                  <a:pt x="18" y="234"/>
                </a:cubicBezTo>
                <a:cubicBezTo>
                  <a:pt x="6" y="211"/>
                  <a:pt x="0" y="186"/>
                  <a:pt x="0" y="159"/>
                </a:cubicBezTo>
                <a:close/>
                <a:moveTo>
                  <a:pt x="42" y="160"/>
                </a:moveTo>
                <a:cubicBezTo>
                  <a:pt x="42" y="196"/>
                  <a:pt x="51" y="225"/>
                  <a:pt x="71" y="246"/>
                </a:cubicBezTo>
                <a:cubicBezTo>
                  <a:pt x="90" y="266"/>
                  <a:pt x="115" y="277"/>
                  <a:pt x="144" y="277"/>
                </a:cubicBezTo>
                <a:cubicBezTo>
                  <a:pt x="174" y="277"/>
                  <a:pt x="199" y="266"/>
                  <a:pt x="218" y="245"/>
                </a:cubicBezTo>
                <a:cubicBezTo>
                  <a:pt x="237" y="224"/>
                  <a:pt x="247" y="194"/>
                  <a:pt x="247" y="156"/>
                </a:cubicBezTo>
                <a:cubicBezTo>
                  <a:pt x="247" y="131"/>
                  <a:pt x="243" y="110"/>
                  <a:pt x="234" y="92"/>
                </a:cubicBezTo>
                <a:cubicBezTo>
                  <a:pt x="226" y="73"/>
                  <a:pt x="214" y="59"/>
                  <a:pt x="198" y="49"/>
                </a:cubicBezTo>
                <a:cubicBezTo>
                  <a:pt x="182" y="39"/>
                  <a:pt x="165" y="34"/>
                  <a:pt x="145" y="34"/>
                </a:cubicBezTo>
                <a:cubicBezTo>
                  <a:pt x="117" y="34"/>
                  <a:pt x="93" y="44"/>
                  <a:pt x="72" y="63"/>
                </a:cubicBezTo>
                <a:cubicBezTo>
                  <a:pt x="52" y="82"/>
                  <a:pt x="42" y="115"/>
                  <a:pt x="42" y="160"/>
                </a:cubicBez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21" name="Freeform 431">
            <a:extLst>
              <a:ext uri="{FF2B5EF4-FFF2-40B4-BE49-F238E27FC236}">
                <a16:creationId xmlns:a16="http://schemas.microsoft.com/office/drawing/2014/main" id="{56832C46-8089-9E88-9E53-307D78AF10AD}"/>
              </a:ext>
            </a:extLst>
          </p:cNvPr>
          <p:cNvSpPr>
            <a:spLocks/>
          </p:cNvSpPr>
          <p:nvPr/>
        </p:nvSpPr>
        <p:spPr bwMode="auto">
          <a:xfrm>
            <a:off x="9799481" y="985839"/>
            <a:ext cx="65305" cy="93084"/>
          </a:xfrm>
          <a:custGeom>
            <a:avLst/>
            <a:gdLst>
              <a:gd name="T0" fmla="*/ 0 w 236"/>
              <a:gd name="T1" fmla="*/ 301 h 301"/>
              <a:gd name="T2" fmla="*/ 0 w 236"/>
              <a:gd name="T3" fmla="*/ 0 h 301"/>
              <a:gd name="T4" fmla="*/ 40 w 236"/>
              <a:gd name="T5" fmla="*/ 0 h 301"/>
              <a:gd name="T6" fmla="*/ 40 w 236"/>
              <a:gd name="T7" fmla="*/ 124 h 301"/>
              <a:gd name="T8" fmla="*/ 196 w 236"/>
              <a:gd name="T9" fmla="*/ 124 h 301"/>
              <a:gd name="T10" fmla="*/ 196 w 236"/>
              <a:gd name="T11" fmla="*/ 0 h 301"/>
              <a:gd name="T12" fmla="*/ 236 w 236"/>
              <a:gd name="T13" fmla="*/ 0 h 301"/>
              <a:gd name="T14" fmla="*/ 236 w 236"/>
              <a:gd name="T15" fmla="*/ 301 h 301"/>
              <a:gd name="T16" fmla="*/ 196 w 236"/>
              <a:gd name="T17" fmla="*/ 301 h 301"/>
              <a:gd name="T18" fmla="*/ 196 w 236"/>
              <a:gd name="T19" fmla="*/ 159 h 301"/>
              <a:gd name="T20" fmla="*/ 40 w 236"/>
              <a:gd name="T21" fmla="*/ 159 h 301"/>
              <a:gd name="T22" fmla="*/ 40 w 236"/>
              <a:gd name="T23" fmla="*/ 301 h 301"/>
              <a:gd name="T24" fmla="*/ 0 w 236"/>
              <a:gd name="T2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 h="301">
                <a:moveTo>
                  <a:pt x="0" y="301"/>
                </a:moveTo>
                <a:lnTo>
                  <a:pt x="0" y="0"/>
                </a:lnTo>
                <a:lnTo>
                  <a:pt x="40" y="0"/>
                </a:lnTo>
                <a:lnTo>
                  <a:pt x="40" y="124"/>
                </a:lnTo>
                <a:lnTo>
                  <a:pt x="196" y="124"/>
                </a:lnTo>
                <a:lnTo>
                  <a:pt x="196" y="0"/>
                </a:lnTo>
                <a:lnTo>
                  <a:pt x="236" y="0"/>
                </a:lnTo>
                <a:lnTo>
                  <a:pt x="236" y="301"/>
                </a:lnTo>
                <a:lnTo>
                  <a:pt x="196" y="301"/>
                </a:lnTo>
                <a:lnTo>
                  <a:pt x="196" y="159"/>
                </a:lnTo>
                <a:lnTo>
                  <a:pt x="40" y="159"/>
                </a:lnTo>
                <a:lnTo>
                  <a:pt x="40" y="301"/>
                </a:lnTo>
                <a:lnTo>
                  <a:pt x="0" y="301"/>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1400">
              <a:latin typeface="Arial" panose="020B0604020202020204" pitchFamily="34" charset="0"/>
              <a:ea typeface="Roboto" panose="02000000000000000000" pitchFamily="2" charset="0"/>
              <a:cs typeface="Arial" panose="020B0604020202020204" pitchFamily="34" charset="0"/>
            </a:endParaRPr>
          </a:p>
        </p:txBody>
      </p:sp>
      <p:sp>
        <p:nvSpPr>
          <p:cNvPr id="322" name="TextBox 321">
            <a:extLst>
              <a:ext uri="{FF2B5EF4-FFF2-40B4-BE49-F238E27FC236}">
                <a16:creationId xmlns:a16="http://schemas.microsoft.com/office/drawing/2014/main" id="{4C96B645-3EF6-49A0-4B49-531E237AE315}"/>
              </a:ext>
            </a:extLst>
          </p:cNvPr>
          <p:cNvSpPr txBox="1"/>
          <p:nvPr/>
        </p:nvSpPr>
        <p:spPr>
          <a:xfrm>
            <a:off x="8475730" y="2821124"/>
            <a:ext cx="1516762" cy="954107"/>
          </a:xfrm>
          <a:prstGeom prst="rect">
            <a:avLst/>
          </a:prstGeom>
          <a:noFill/>
          <a:ln>
            <a:noFill/>
          </a:ln>
        </p:spPr>
        <p:txBody>
          <a:bodyPr wrap="none" rtlCol="0">
            <a:spAutoFit/>
          </a:bodyPr>
          <a:lstStyle/>
          <a:p>
            <a:r>
              <a:rPr lang="it-IT" sz="1400" b="1">
                <a:latin typeface="Arial" panose="020B0604020202020204" pitchFamily="34" charset="0"/>
                <a:ea typeface="Roboto" panose="02000000000000000000" pitchFamily="2" charset="0"/>
                <a:cs typeface="Arial" panose="020B0604020202020204" pitchFamily="34" charset="0"/>
              </a:rPr>
              <a:t>CPG52421</a:t>
            </a:r>
            <a:r>
              <a:rPr lang="it-IT" sz="1400">
                <a:latin typeface="Arial" panose="020B0604020202020204" pitchFamily="34" charset="0"/>
                <a:ea typeface="Roboto" panose="02000000000000000000" pitchFamily="2" charset="0"/>
                <a:cs typeface="Arial" panose="020B0604020202020204" pitchFamily="34" charset="0"/>
              </a:rPr>
              <a:t> </a:t>
            </a:r>
          </a:p>
          <a:p>
            <a:r>
              <a:rPr lang="it-IT" sz="1400">
                <a:latin typeface="Arial" panose="020B0604020202020204" pitchFamily="34" charset="0"/>
                <a:ea typeface="Roboto" panose="02000000000000000000" pitchFamily="2" charset="0"/>
                <a:cs typeface="Arial" panose="020B0604020202020204" pitchFamily="34" charset="0"/>
              </a:rPr>
              <a:t>(7-hydroxylation)</a:t>
            </a:r>
          </a:p>
          <a:p>
            <a:r>
              <a:rPr lang="it-IT" sz="1400">
                <a:latin typeface="Arial" panose="020B0604020202020204" pitchFamily="34" charset="0"/>
                <a:ea typeface="Roboto" panose="02000000000000000000" pitchFamily="2" charset="0"/>
                <a:cs typeface="Arial" panose="020B0604020202020204" pitchFamily="34" charset="0"/>
              </a:rPr>
              <a:t>t½ 482h</a:t>
            </a:r>
            <a:endParaRPr lang="en-US" sz="1400">
              <a:latin typeface="Arial" panose="020B0604020202020204" pitchFamily="34" charset="0"/>
              <a:ea typeface="Roboto" panose="02000000000000000000" pitchFamily="2" charset="0"/>
              <a:cs typeface="Arial" panose="020B0604020202020204" pitchFamily="34" charset="0"/>
            </a:endParaRPr>
          </a:p>
          <a:p>
            <a:endParaRPr lang="en-US" sz="1400">
              <a:latin typeface="Arial" panose="020B0604020202020204" pitchFamily="34" charset="0"/>
              <a:ea typeface="Roboto" panose="02000000000000000000" pitchFamily="2" charset="0"/>
              <a:cs typeface="Arial" panose="020B0604020202020204" pitchFamily="34" charset="0"/>
            </a:endParaRPr>
          </a:p>
        </p:txBody>
      </p:sp>
      <p:cxnSp>
        <p:nvCxnSpPr>
          <p:cNvPr id="323" name="Straight Arrow Connector 322">
            <a:extLst>
              <a:ext uri="{FF2B5EF4-FFF2-40B4-BE49-F238E27FC236}">
                <a16:creationId xmlns:a16="http://schemas.microsoft.com/office/drawing/2014/main" id="{EC820891-84D8-0C9C-6752-E497569A0FC1}"/>
              </a:ext>
            </a:extLst>
          </p:cNvPr>
          <p:cNvCxnSpPr>
            <a:cxnSpLocks/>
          </p:cNvCxnSpPr>
          <p:nvPr/>
        </p:nvCxnSpPr>
        <p:spPr>
          <a:xfrm flipV="1">
            <a:off x="7993918" y="1775591"/>
            <a:ext cx="34371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A4BF3F81-1611-EAB3-99E6-4720926AB15A}"/>
              </a:ext>
            </a:extLst>
          </p:cNvPr>
          <p:cNvCxnSpPr>
            <a:cxnSpLocks/>
          </p:cNvCxnSpPr>
          <p:nvPr/>
        </p:nvCxnSpPr>
        <p:spPr>
          <a:xfrm flipH="1" flipV="1">
            <a:off x="5892030" y="1712863"/>
            <a:ext cx="34371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5" name="TextBox 324">
            <a:extLst>
              <a:ext uri="{FF2B5EF4-FFF2-40B4-BE49-F238E27FC236}">
                <a16:creationId xmlns:a16="http://schemas.microsoft.com/office/drawing/2014/main" id="{7225585E-9286-BF33-A4DA-FAEEAC0D305C}"/>
              </a:ext>
            </a:extLst>
          </p:cNvPr>
          <p:cNvSpPr txBox="1"/>
          <p:nvPr/>
        </p:nvSpPr>
        <p:spPr>
          <a:xfrm>
            <a:off x="5637817" y="1285330"/>
            <a:ext cx="883575" cy="307777"/>
          </a:xfrm>
          <a:prstGeom prst="rect">
            <a:avLst/>
          </a:prstGeom>
          <a:noFill/>
          <a:ln>
            <a:noFill/>
          </a:ln>
        </p:spPr>
        <p:txBody>
          <a:bodyPr wrap="none" rtlCol="0">
            <a:spAutoFit/>
          </a:bodyPr>
          <a:lstStyle/>
          <a:p>
            <a:r>
              <a:rPr lang="it-IT" sz="1400" b="1">
                <a:latin typeface="Arial" panose="020B0604020202020204" pitchFamily="34" charset="0"/>
                <a:ea typeface="Roboto" panose="02000000000000000000" pitchFamily="2" charset="0"/>
                <a:cs typeface="Arial" panose="020B0604020202020204" pitchFamily="34" charset="0"/>
              </a:rPr>
              <a:t>CYP3A4</a:t>
            </a:r>
            <a:endParaRPr lang="en-US" sz="1400" b="1">
              <a:latin typeface="Arial" panose="020B0604020202020204" pitchFamily="34" charset="0"/>
              <a:ea typeface="Roboto" panose="02000000000000000000" pitchFamily="2" charset="0"/>
              <a:cs typeface="Arial" panose="020B0604020202020204" pitchFamily="34" charset="0"/>
            </a:endParaRPr>
          </a:p>
        </p:txBody>
      </p:sp>
      <p:sp>
        <p:nvSpPr>
          <p:cNvPr id="326" name="TextBox 325">
            <a:extLst>
              <a:ext uri="{FF2B5EF4-FFF2-40B4-BE49-F238E27FC236}">
                <a16:creationId xmlns:a16="http://schemas.microsoft.com/office/drawing/2014/main" id="{FBBE144E-253A-705E-D1DD-94EAA5EE1903}"/>
              </a:ext>
            </a:extLst>
          </p:cNvPr>
          <p:cNvSpPr txBox="1"/>
          <p:nvPr/>
        </p:nvSpPr>
        <p:spPr>
          <a:xfrm>
            <a:off x="7829678" y="1310222"/>
            <a:ext cx="883575" cy="307777"/>
          </a:xfrm>
          <a:prstGeom prst="rect">
            <a:avLst/>
          </a:prstGeom>
          <a:noFill/>
          <a:ln>
            <a:noFill/>
          </a:ln>
        </p:spPr>
        <p:txBody>
          <a:bodyPr wrap="none" rtlCol="0">
            <a:spAutoFit/>
          </a:bodyPr>
          <a:lstStyle/>
          <a:p>
            <a:r>
              <a:rPr lang="it-IT" sz="1400" b="1">
                <a:latin typeface="Arial" panose="020B0604020202020204" pitchFamily="34" charset="0"/>
                <a:ea typeface="Roboto" panose="02000000000000000000" pitchFamily="2" charset="0"/>
                <a:cs typeface="Arial" panose="020B0604020202020204" pitchFamily="34" charset="0"/>
              </a:rPr>
              <a:t>CYP3A4</a:t>
            </a:r>
            <a:endParaRPr lang="en-US" sz="1400" b="1">
              <a:latin typeface="Arial" panose="020B0604020202020204" pitchFamily="34" charset="0"/>
              <a:ea typeface="Roboto" panose="02000000000000000000" pitchFamily="2" charset="0"/>
              <a:cs typeface="Arial" panose="020B0604020202020204" pitchFamily="34" charset="0"/>
            </a:endParaRPr>
          </a:p>
        </p:txBody>
      </p:sp>
      <p:sp>
        <p:nvSpPr>
          <p:cNvPr id="327" name="Rectangle 435">
            <a:extLst>
              <a:ext uri="{FF2B5EF4-FFF2-40B4-BE49-F238E27FC236}">
                <a16:creationId xmlns:a16="http://schemas.microsoft.com/office/drawing/2014/main" id="{95853D9E-9C93-FCC2-0104-AF8EABEA4893}"/>
              </a:ext>
            </a:extLst>
          </p:cNvPr>
          <p:cNvSpPr>
            <a:spLocks noChangeArrowheads="1"/>
          </p:cNvSpPr>
          <p:nvPr/>
        </p:nvSpPr>
        <p:spPr bwMode="auto">
          <a:xfrm>
            <a:off x="11160089" y="2886373"/>
            <a:ext cx="1588"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28" name="Rectangle 437">
            <a:extLst>
              <a:ext uri="{FF2B5EF4-FFF2-40B4-BE49-F238E27FC236}">
                <a16:creationId xmlns:a16="http://schemas.microsoft.com/office/drawing/2014/main" id="{36B9E00E-6CA4-208A-5CE5-9A0E03679B12}"/>
              </a:ext>
            </a:extLst>
          </p:cNvPr>
          <p:cNvSpPr>
            <a:spLocks noChangeArrowheads="1"/>
          </p:cNvSpPr>
          <p:nvPr/>
        </p:nvSpPr>
        <p:spPr bwMode="auto">
          <a:xfrm>
            <a:off x="5742412" y="6049833"/>
            <a:ext cx="801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effectLst/>
                <a:ea typeface="Roboto" panose="02000000000000000000" pitchFamily="2" charset="0"/>
                <a:cs typeface="Arial" panose="020B0604020202020204" pitchFamily="34" charset="0"/>
              </a:rPr>
              <a:t>0</a:t>
            </a:r>
            <a:endParaRPr kumimoji="0" lang="en-US" altLang="en-US" sz="1800" b="0" i="0" u="none" strike="noStrike" cap="none" normalizeH="0" baseline="0">
              <a:ln>
                <a:noFill/>
              </a:ln>
              <a:effectLst/>
              <a:ea typeface="Roboto" panose="02000000000000000000" pitchFamily="2" charset="0"/>
              <a:cs typeface="Arial" panose="020B0604020202020204" pitchFamily="34" charset="0"/>
            </a:endParaRPr>
          </a:p>
        </p:txBody>
      </p:sp>
      <p:sp>
        <p:nvSpPr>
          <p:cNvPr id="329" name="Rectangle 438">
            <a:extLst>
              <a:ext uri="{FF2B5EF4-FFF2-40B4-BE49-F238E27FC236}">
                <a16:creationId xmlns:a16="http://schemas.microsoft.com/office/drawing/2014/main" id="{1A3C27F1-5075-0D75-64F4-B51CDEC2A625}"/>
              </a:ext>
            </a:extLst>
          </p:cNvPr>
          <p:cNvSpPr>
            <a:spLocks noChangeArrowheads="1"/>
          </p:cNvSpPr>
          <p:nvPr/>
        </p:nvSpPr>
        <p:spPr bwMode="auto">
          <a:xfrm>
            <a:off x="6056737" y="6049833"/>
            <a:ext cx="1603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effectLst/>
                <a:ea typeface="Roboto" panose="02000000000000000000" pitchFamily="2" charset="0"/>
                <a:cs typeface="Arial" panose="020B0604020202020204" pitchFamily="34" charset="0"/>
              </a:rPr>
              <a:t>20</a:t>
            </a:r>
            <a:endParaRPr kumimoji="0" lang="en-US" altLang="en-US" sz="1800" b="0" i="0" u="none" strike="noStrike" cap="none" normalizeH="0" baseline="0">
              <a:ln>
                <a:noFill/>
              </a:ln>
              <a:effectLst/>
              <a:ea typeface="Roboto" panose="02000000000000000000" pitchFamily="2" charset="0"/>
              <a:cs typeface="Arial" panose="020B0604020202020204" pitchFamily="34" charset="0"/>
            </a:endParaRPr>
          </a:p>
        </p:txBody>
      </p:sp>
      <p:sp>
        <p:nvSpPr>
          <p:cNvPr id="330" name="Rectangle 439">
            <a:extLst>
              <a:ext uri="{FF2B5EF4-FFF2-40B4-BE49-F238E27FC236}">
                <a16:creationId xmlns:a16="http://schemas.microsoft.com/office/drawing/2014/main" id="{4CFD7E01-EF33-E1B9-2A49-C13605D137E2}"/>
              </a:ext>
            </a:extLst>
          </p:cNvPr>
          <p:cNvSpPr>
            <a:spLocks noChangeArrowheads="1"/>
          </p:cNvSpPr>
          <p:nvPr/>
        </p:nvSpPr>
        <p:spPr bwMode="auto">
          <a:xfrm>
            <a:off x="6410750" y="6049833"/>
            <a:ext cx="1603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effectLst/>
                <a:ea typeface="Roboto" panose="02000000000000000000" pitchFamily="2" charset="0"/>
                <a:cs typeface="Arial" panose="020B0604020202020204" pitchFamily="34" charset="0"/>
              </a:rPr>
              <a:t>40</a:t>
            </a:r>
            <a:endParaRPr kumimoji="0" lang="en-US" altLang="en-US" sz="1800" b="0" i="0" u="none" strike="noStrike" cap="none" normalizeH="0" baseline="0">
              <a:ln>
                <a:noFill/>
              </a:ln>
              <a:effectLst/>
              <a:ea typeface="Roboto" panose="02000000000000000000" pitchFamily="2" charset="0"/>
              <a:cs typeface="Arial" panose="020B0604020202020204" pitchFamily="34" charset="0"/>
            </a:endParaRPr>
          </a:p>
        </p:txBody>
      </p:sp>
      <p:sp>
        <p:nvSpPr>
          <p:cNvPr id="331" name="Rectangle 440">
            <a:extLst>
              <a:ext uri="{FF2B5EF4-FFF2-40B4-BE49-F238E27FC236}">
                <a16:creationId xmlns:a16="http://schemas.microsoft.com/office/drawing/2014/main" id="{704AE9D2-04F5-14F0-5F51-8D9CB3D5B88B}"/>
              </a:ext>
            </a:extLst>
          </p:cNvPr>
          <p:cNvSpPr>
            <a:spLocks noChangeArrowheads="1"/>
          </p:cNvSpPr>
          <p:nvPr/>
        </p:nvSpPr>
        <p:spPr bwMode="auto">
          <a:xfrm>
            <a:off x="6763175" y="6049833"/>
            <a:ext cx="1603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effectLst/>
                <a:ea typeface="Roboto" panose="02000000000000000000" pitchFamily="2" charset="0"/>
                <a:cs typeface="Arial" panose="020B0604020202020204" pitchFamily="34" charset="0"/>
              </a:rPr>
              <a:t>60</a:t>
            </a:r>
            <a:endParaRPr kumimoji="0" lang="en-US" altLang="en-US" sz="1800" b="0" i="0" u="none" strike="noStrike" cap="none" normalizeH="0" baseline="0">
              <a:ln>
                <a:noFill/>
              </a:ln>
              <a:effectLst/>
              <a:ea typeface="Roboto" panose="02000000000000000000" pitchFamily="2" charset="0"/>
              <a:cs typeface="Arial" panose="020B0604020202020204" pitchFamily="34" charset="0"/>
            </a:endParaRPr>
          </a:p>
        </p:txBody>
      </p:sp>
      <p:sp>
        <p:nvSpPr>
          <p:cNvPr id="332" name="Rectangle 441">
            <a:extLst>
              <a:ext uri="{FF2B5EF4-FFF2-40B4-BE49-F238E27FC236}">
                <a16:creationId xmlns:a16="http://schemas.microsoft.com/office/drawing/2014/main" id="{D29C8C7F-F9BF-ACE4-C245-B5E686A2FC65}"/>
              </a:ext>
            </a:extLst>
          </p:cNvPr>
          <p:cNvSpPr>
            <a:spLocks noChangeArrowheads="1"/>
          </p:cNvSpPr>
          <p:nvPr/>
        </p:nvSpPr>
        <p:spPr bwMode="auto">
          <a:xfrm>
            <a:off x="7117187" y="6049833"/>
            <a:ext cx="1603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effectLst/>
                <a:ea typeface="Roboto" panose="02000000000000000000" pitchFamily="2" charset="0"/>
                <a:cs typeface="Arial" panose="020B0604020202020204" pitchFamily="34" charset="0"/>
              </a:rPr>
              <a:t>80</a:t>
            </a:r>
            <a:endParaRPr kumimoji="0" lang="en-US" altLang="en-US" sz="1800" b="0" i="0" u="none" strike="noStrike" cap="none" normalizeH="0" baseline="0">
              <a:ln>
                <a:noFill/>
              </a:ln>
              <a:effectLst/>
              <a:ea typeface="Roboto" panose="02000000000000000000" pitchFamily="2" charset="0"/>
              <a:cs typeface="Arial" panose="020B0604020202020204" pitchFamily="34" charset="0"/>
            </a:endParaRPr>
          </a:p>
        </p:txBody>
      </p:sp>
      <p:sp>
        <p:nvSpPr>
          <p:cNvPr id="333" name="Rectangle 442">
            <a:extLst>
              <a:ext uri="{FF2B5EF4-FFF2-40B4-BE49-F238E27FC236}">
                <a16:creationId xmlns:a16="http://schemas.microsoft.com/office/drawing/2014/main" id="{187B80B6-D75C-0975-2002-48EA0AE56B35}"/>
              </a:ext>
            </a:extLst>
          </p:cNvPr>
          <p:cNvSpPr>
            <a:spLocks noChangeArrowheads="1"/>
          </p:cNvSpPr>
          <p:nvPr/>
        </p:nvSpPr>
        <p:spPr bwMode="auto">
          <a:xfrm>
            <a:off x="7431512" y="6049833"/>
            <a:ext cx="2404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effectLst/>
                <a:ea typeface="Roboto" panose="02000000000000000000" pitchFamily="2" charset="0"/>
                <a:cs typeface="Arial" panose="020B0604020202020204" pitchFamily="34" charset="0"/>
              </a:rPr>
              <a:t>100</a:t>
            </a:r>
            <a:endParaRPr kumimoji="0" lang="en-US" altLang="en-US" sz="1800" b="0" i="0" u="none" strike="noStrike" cap="none" normalizeH="0" baseline="0">
              <a:ln>
                <a:noFill/>
              </a:ln>
              <a:effectLst/>
              <a:ea typeface="Roboto" panose="02000000000000000000" pitchFamily="2" charset="0"/>
              <a:cs typeface="Arial" panose="020B0604020202020204" pitchFamily="34" charset="0"/>
            </a:endParaRPr>
          </a:p>
        </p:txBody>
      </p:sp>
      <p:sp>
        <p:nvSpPr>
          <p:cNvPr id="334" name="Rectangle 443">
            <a:extLst>
              <a:ext uri="{FF2B5EF4-FFF2-40B4-BE49-F238E27FC236}">
                <a16:creationId xmlns:a16="http://schemas.microsoft.com/office/drawing/2014/main" id="{6E4DE899-5543-6B85-F376-6603E84F43C5}"/>
              </a:ext>
            </a:extLst>
          </p:cNvPr>
          <p:cNvSpPr>
            <a:spLocks noChangeArrowheads="1"/>
          </p:cNvSpPr>
          <p:nvPr/>
        </p:nvSpPr>
        <p:spPr bwMode="auto">
          <a:xfrm>
            <a:off x="7785525" y="6049833"/>
            <a:ext cx="2404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effectLst/>
                <a:ea typeface="Roboto" panose="02000000000000000000" pitchFamily="2" charset="0"/>
                <a:cs typeface="Arial" panose="020B0604020202020204" pitchFamily="34" charset="0"/>
              </a:rPr>
              <a:t>120</a:t>
            </a:r>
            <a:endParaRPr kumimoji="0" lang="en-US" altLang="en-US" sz="1800" b="0" i="0" u="none" strike="noStrike" cap="none" normalizeH="0" baseline="0">
              <a:ln>
                <a:noFill/>
              </a:ln>
              <a:effectLst/>
              <a:ea typeface="Roboto" panose="02000000000000000000" pitchFamily="2" charset="0"/>
              <a:cs typeface="Arial" panose="020B0604020202020204" pitchFamily="34" charset="0"/>
            </a:endParaRPr>
          </a:p>
        </p:txBody>
      </p:sp>
      <p:sp>
        <p:nvSpPr>
          <p:cNvPr id="335" name="Rectangle 444">
            <a:extLst>
              <a:ext uri="{FF2B5EF4-FFF2-40B4-BE49-F238E27FC236}">
                <a16:creationId xmlns:a16="http://schemas.microsoft.com/office/drawing/2014/main" id="{D6C63BD4-3C81-F571-F2C3-FC2A2A7FDFAD}"/>
              </a:ext>
            </a:extLst>
          </p:cNvPr>
          <p:cNvSpPr>
            <a:spLocks noChangeArrowheads="1"/>
          </p:cNvSpPr>
          <p:nvPr/>
        </p:nvSpPr>
        <p:spPr bwMode="auto">
          <a:xfrm>
            <a:off x="8139537" y="6049833"/>
            <a:ext cx="2404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effectLst/>
                <a:ea typeface="Roboto" panose="02000000000000000000" pitchFamily="2" charset="0"/>
                <a:cs typeface="Arial" panose="020B0604020202020204" pitchFamily="34" charset="0"/>
              </a:rPr>
              <a:t>140</a:t>
            </a:r>
            <a:endParaRPr kumimoji="0" lang="en-US" altLang="en-US" sz="1800" b="0" i="0" u="none" strike="noStrike" cap="none" normalizeH="0" baseline="0">
              <a:ln>
                <a:noFill/>
              </a:ln>
              <a:effectLst/>
              <a:ea typeface="Roboto" panose="02000000000000000000" pitchFamily="2" charset="0"/>
              <a:cs typeface="Arial" panose="020B0604020202020204" pitchFamily="34" charset="0"/>
            </a:endParaRPr>
          </a:p>
        </p:txBody>
      </p:sp>
      <p:sp>
        <p:nvSpPr>
          <p:cNvPr id="336" name="Rectangle 445">
            <a:extLst>
              <a:ext uri="{FF2B5EF4-FFF2-40B4-BE49-F238E27FC236}">
                <a16:creationId xmlns:a16="http://schemas.microsoft.com/office/drawing/2014/main" id="{4F07711F-6CD5-F1D0-CF7E-000CBF87409B}"/>
              </a:ext>
            </a:extLst>
          </p:cNvPr>
          <p:cNvSpPr>
            <a:spLocks noChangeArrowheads="1"/>
          </p:cNvSpPr>
          <p:nvPr/>
        </p:nvSpPr>
        <p:spPr bwMode="auto">
          <a:xfrm>
            <a:off x="8493550" y="6049833"/>
            <a:ext cx="2404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effectLst/>
                <a:ea typeface="Roboto" panose="02000000000000000000" pitchFamily="2" charset="0"/>
                <a:cs typeface="Arial" panose="020B0604020202020204" pitchFamily="34" charset="0"/>
              </a:rPr>
              <a:t>160</a:t>
            </a:r>
            <a:endParaRPr kumimoji="0" lang="en-US" altLang="en-US" sz="1800" b="0" i="0" u="none" strike="noStrike" cap="none" normalizeH="0" baseline="0">
              <a:ln>
                <a:noFill/>
              </a:ln>
              <a:effectLst/>
              <a:ea typeface="Roboto" panose="02000000000000000000" pitchFamily="2" charset="0"/>
              <a:cs typeface="Arial" panose="020B0604020202020204" pitchFamily="34" charset="0"/>
            </a:endParaRPr>
          </a:p>
        </p:txBody>
      </p:sp>
      <p:sp>
        <p:nvSpPr>
          <p:cNvPr id="337" name="Freeform 446">
            <a:extLst>
              <a:ext uri="{FF2B5EF4-FFF2-40B4-BE49-F238E27FC236}">
                <a16:creationId xmlns:a16="http://schemas.microsoft.com/office/drawing/2014/main" id="{AD00F529-189C-6607-74A4-7DF263160D53}"/>
              </a:ext>
            </a:extLst>
          </p:cNvPr>
          <p:cNvSpPr>
            <a:spLocks noEditPoints="1"/>
          </p:cNvSpPr>
          <p:nvPr/>
        </p:nvSpPr>
        <p:spPr bwMode="auto">
          <a:xfrm>
            <a:off x="5772575" y="5943470"/>
            <a:ext cx="2849563" cy="79375"/>
          </a:xfrm>
          <a:custGeom>
            <a:avLst/>
            <a:gdLst>
              <a:gd name="T0" fmla="*/ 0 w 1795"/>
              <a:gd name="T1" fmla="*/ 0 h 50"/>
              <a:gd name="T2" fmla="*/ 1795 w 1795"/>
              <a:gd name="T3" fmla="*/ 0 h 50"/>
              <a:gd name="T4" fmla="*/ 6 w 1795"/>
              <a:gd name="T5" fmla="*/ 0 h 50"/>
              <a:gd name="T6" fmla="*/ 6 w 1795"/>
              <a:gd name="T7" fmla="*/ 50 h 50"/>
              <a:gd name="T8" fmla="*/ 229 w 1795"/>
              <a:gd name="T9" fmla="*/ 0 h 50"/>
              <a:gd name="T10" fmla="*/ 229 w 1795"/>
              <a:gd name="T11" fmla="*/ 50 h 50"/>
              <a:gd name="T12" fmla="*/ 452 w 1795"/>
              <a:gd name="T13" fmla="*/ 0 h 50"/>
              <a:gd name="T14" fmla="*/ 452 w 1795"/>
              <a:gd name="T15" fmla="*/ 50 h 50"/>
              <a:gd name="T16" fmla="*/ 675 w 1795"/>
              <a:gd name="T17" fmla="*/ 0 h 50"/>
              <a:gd name="T18" fmla="*/ 675 w 1795"/>
              <a:gd name="T19" fmla="*/ 50 h 50"/>
              <a:gd name="T20" fmla="*/ 898 w 1795"/>
              <a:gd name="T21" fmla="*/ 0 h 50"/>
              <a:gd name="T22" fmla="*/ 898 w 1795"/>
              <a:gd name="T23" fmla="*/ 50 h 50"/>
              <a:gd name="T24" fmla="*/ 1121 w 1795"/>
              <a:gd name="T25" fmla="*/ 0 h 50"/>
              <a:gd name="T26" fmla="*/ 1121 w 1795"/>
              <a:gd name="T27" fmla="*/ 50 h 50"/>
              <a:gd name="T28" fmla="*/ 1344 w 1795"/>
              <a:gd name="T29" fmla="*/ 0 h 50"/>
              <a:gd name="T30" fmla="*/ 1344 w 1795"/>
              <a:gd name="T31" fmla="*/ 50 h 50"/>
              <a:gd name="T32" fmla="*/ 1567 w 1795"/>
              <a:gd name="T33" fmla="*/ 0 h 50"/>
              <a:gd name="T34" fmla="*/ 1567 w 1795"/>
              <a:gd name="T35" fmla="*/ 50 h 50"/>
              <a:gd name="T36" fmla="*/ 1789 w 1795"/>
              <a:gd name="T37" fmla="*/ 0 h 50"/>
              <a:gd name="T38" fmla="*/ 1789 w 1795"/>
              <a:gd name="T3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5" h="50">
                <a:moveTo>
                  <a:pt x="0" y="0"/>
                </a:moveTo>
                <a:lnTo>
                  <a:pt x="1795" y="0"/>
                </a:lnTo>
                <a:moveTo>
                  <a:pt x="6" y="0"/>
                </a:moveTo>
                <a:lnTo>
                  <a:pt x="6" y="50"/>
                </a:lnTo>
                <a:moveTo>
                  <a:pt x="229" y="0"/>
                </a:moveTo>
                <a:lnTo>
                  <a:pt x="229" y="50"/>
                </a:lnTo>
                <a:moveTo>
                  <a:pt x="452" y="0"/>
                </a:moveTo>
                <a:lnTo>
                  <a:pt x="452" y="50"/>
                </a:lnTo>
                <a:moveTo>
                  <a:pt x="675" y="0"/>
                </a:moveTo>
                <a:lnTo>
                  <a:pt x="675" y="50"/>
                </a:lnTo>
                <a:moveTo>
                  <a:pt x="898" y="0"/>
                </a:moveTo>
                <a:lnTo>
                  <a:pt x="898" y="50"/>
                </a:lnTo>
                <a:moveTo>
                  <a:pt x="1121" y="0"/>
                </a:moveTo>
                <a:lnTo>
                  <a:pt x="1121" y="50"/>
                </a:lnTo>
                <a:moveTo>
                  <a:pt x="1344" y="0"/>
                </a:moveTo>
                <a:lnTo>
                  <a:pt x="1344" y="50"/>
                </a:lnTo>
                <a:moveTo>
                  <a:pt x="1567" y="0"/>
                </a:moveTo>
                <a:lnTo>
                  <a:pt x="1567" y="50"/>
                </a:lnTo>
                <a:moveTo>
                  <a:pt x="1789" y="0"/>
                </a:moveTo>
                <a:lnTo>
                  <a:pt x="1789" y="50"/>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38" name="Rectangle 447">
            <a:extLst>
              <a:ext uri="{FF2B5EF4-FFF2-40B4-BE49-F238E27FC236}">
                <a16:creationId xmlns:a16="http://schemas.microsoft.com/office/drawing/2014/main" id="{B5EC1EA6-87F8-D7A5-49D1-911485898D8C}"/>
              </a:ext>
            </a:extLst>
          </p:cNvPr>
          <p:cNvSpPr>
            <a:spLocks noChangeArrowheads="1"/>
          </p:cNvSpPr>
          <p:nvPr/>
        </p:nvSpPr>
        <p:spPr bwMode="auto">
          <a:xfrm>
            <a:off x="5602712" y="5864095"/>
            <a:ext cx="801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effectLst/>
                <a:ea typeface="Roboto" panose="02000000000000000000" pitchFamily="2" charset="0"/>
                <a:cs typeface="Arial" panose="020B0604020202020204" pitchFamily="34" charset="0"/>
              </a:rPr>
              <a:t>0</a:t>
            </a:r>
            <a:endParaRPr kumimoji="0" lang="en-US" altLang="en-US" sz="1800" b="0" i="0" u="none" strike="noStrike" cap="none" normalizeH="0" baseline="0">
              <a:ln>
                <a:noFill/>
              </a:ln>
              <a:effectLst/>
              <a:ea typeface="Roboto" panose="02000000000000000000" pitchFamily="2" charset="0"/>
              <a:cs typeface="Arial" panose="020B0604020202020204" pitchFamily="34" charset="0"/>
            </a:endParaRPr>
          </a:p>
        </p:txBody>
      </p:sp>
      <p:sp>
        <p:nvSpPr>
          <p:cNvPr id="339" name="Rectangle 448">
            <a:extLst>
              <a:ext uri="{FF2B5EF4-FFF2-40B4-BE49-F238E27FC236}">
                <a16:creationId xmlns:a16="http://schemas.microsoft.com/office/drawing/2014/main" id="{CF197C7C-6A0B-117C-8B59-53C77394C766}"/>
              </a:ext>
            </a:extLst>
          </p:cNvPr>
          <p:cNvSpPr>
            <a:spLocks noChangeArrowheads="1"/>
          </p:cNvSpPr>
          <p:nvPr/>
        </p:nvSpPr>
        <p:spPr bwMode="auto">
          <a:xfrm>
            <a:off x="5602712" y="5548183"/>
            <a:ext cx="801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effectLst/>
                <a:ea typeface="Roboto" panose="02000000000000000000" pitchFamily="2" charset="0"/>
                <a:cs typeface="Arial" panose="020B0604020202020204" pitchFamily="34" charset="0"/>
              </a:rPr>
              <a:t>5</a:t>
            </a:r>
            <a:endParaRPr kumimoji="0" lang="en-US" altLang="en-US" sz="1800" b="0" i="0" u="none" strike="noStrike" cap="none" normalizeH="0" baseline="0">
              <a:ln>
                <a:noFill/>
              </a:ln>
              <a:effectLst/>
              <a:ea typeface="Roboto" panose="02000000000000000000" pitchFamily="2" charset="0"/>
              <a:cs typeface="Arial" panose="020B0604020202020204" pitchFamily="34" charset="0"/>
            </a:endParaRPr>
          </a:p>
        </p:txBody>
      </p:sp>
      <p:sp>
        <p:nvSpPr>
          <p:cNvPr id="340" name="Rectangle 449">
            <a:extLst>
              <a:ext uri="{FF2B5EF4-FFF2-40B4-BE49-F238E27FC236}">
                <a16:creationId xmlns:a16="http://schemas.microsoft.com/office/drawing/2014/main" id="{08C3861A-621D-1440-5067-35D619F5B20B}"/>
              </a:ext>
            </a:extLst>
          </p:cNvPr>
          <p:cNvSpPr>
            <a:spLocks noChangeArrowheads="1"/>
          </p:cNvSpPr>
          <p:nvPr/>
        </p:nvSpPr>
        <p:spPr bwMode="auto">
          <a:xfrm>
            <a:off x="5524925" y="5233858"/>
            <a:ext cx="1603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effectLst/>
                <a:ea typeface="Roboto" panose="02000000000000000000" pitchFamily="2" charset="0"/>
                <a:cs typeface="Arial" panose="020B0604020202020204" pitchFamily="34" charset="0"/>
              </a:rPr>
              <a:t>10</a:t>
            </a:r>
            <a:endParaRPr kumimoji="0" lang="en-US" altLang="en-US" sz="1800" b="0" i="0" u="none" strike="noStrike" cap="none" normalizeH="0" baseline="0">
              <a:ln>
                <a:noFill/>
              </a:ln>
              <a:effectLst/>
              <a:ea typeface="Roboto" panose="02000000000000000000" pitchFamily="2" charset="0"/>
              <a:cs typeface="Arial" panose="020B0604020202020204" pitchFamily="34" charset="0"/>
            </a:endParaRPr>
          </a:p>
        </p:txBody>
      </p:sp>
      <p:sp>
        <p:nvSpPr>
          <p:cNvPr id="341" name="Rectangle 450">
            <a:extLst>
              <a:ext uri="{FF2B5EF4-FFF2-40B4-BE49-F238E27FC236}">
                <a16:creationId xmlns:a16="http://schemas.microsoft.com/office/drawing/2014/main" id="{D80B2F14-4113-514D-F65D-1B7B2395A67A}"/>
              </a:ext>
            </a:extLst>
          </p:cNvPr>
          <p:cNvSpPr>
            <a:spLocks noChangeArrowheads="1"/>
          </p:cNvSpPr>
          <p:nvPr/>
        </p:nvSpPr>
        <p:spPr bwMode="auto">
          <a:xfrm>
            <a:off x="5524925" y="4919533"/>
            <a:ext cx="1603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effectLst/>
                <a:ea typeface="Roboto" panose="02000000000000000000" pitchFamily="2" charset="0"/>
                <a:cs typeface="Arial" panose="020B0604020202020204" pitchFamily="34" charset="0"/>
              </a:rPr>
              <a:t>15</a:t>
            </a:r>
            <a:endParaRPr kumimoji="0" lang="en-US" altLang="en-US" sz="1800" b="0" i="0" u="none" strike="noStrike" cap="none" normalizeH="0" baseline="0">
              <a:ln>
                <a:noFill/>
              </a:ln>
              <a:effectLst/>
              <a:ea typeface="Roboto" panose="02000000000000000000" pitchFamily="2" charset="0"/>
              <a:cs typeface="Arial" panose="020B0604020202020204" pitchFamily="34" charset="0"/>
            </a:endParaRPr>
          </a:p>
        </p:txBody>
      </p:sp>
      <p:sp>
        <p:nvSpPr>
          <p:cNvPr id="342" name="Rectangle 451">
            <a:extLst>
              <a:ext uri="{FF2B5EF4-FFF2-40B4-BE49-F238E27FC236}">
                <a16:creationId xmlns:a16="http://schemas.microsoft.com/office/drawing/2014/main" id="{31479AED-05DD-3251-59D0-F26375D5EA41}"/>
              </a:ext>
            </a:extLst>
          </p:cNvPr>
          <p:cNvSpPr>
            <a:spLocks noChangeArrowheads="1"/>
          </p:cNvSpPr>
          <p:nvPr/>
        </p:nvSpPr>
        <p:spPr bwMode="auto">
          <a:xfrm>
            <a:off x="5524925" y="4605208"/>
            <a:ext cx="1603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effectLst/>
                <a:ea typeface="Roboto" panose="02000000000000000000" pitchFamily="2" charset="0"/>
                <a:cs typeface="Arial" panose="020B0604020202020204" pitchFamily="34" charset="0"/>
              </a:rPr>
              <a:t>20</a:t>
            </a:r>
            <a:endParaRPr kumimoji="0" lang="en-US" altLang="en-US" sz="1800" b="0" i="0" u="none" strike="noStrike" cap="none" normalizeH="0" baseline="0">
              <a:ln>
                <a:noFill/>
              </a:ln>
              <a:effectLst/>
              <a:ea typeface="Roboto" panose="02000000000000000000" pitchFamily="2" charset="0"/>
              <a:cs typeface="Arial" panose="020B0604020202020204" pitchFamily="34" charset="0"/>
            </a:endParaRPr>
          </a:p>
        </p:txBody>
      </p:sp>
      <p:sp>
        <p:nvSpPr>
          <p:cNvPr id="343" name="Rectangle 452">
            <a:extLst>
              <a:ext uri="{FF2B5EF4-FFF2-40B4-BE49-F238E27FC236}">
                <a16:creationId xmlns:a16="http://schemas.microsoft.com/office/drawing/2014/main" id="{6FF1882D-945A-17FB-47AB-4DF10A826B3E}"/>
              </a:ext>
            </a:extLst>
          </p:cNvPr>
          <p:cNvSpPr>
            <a:spLocks noChangeArrowheads="1"/>
          </p:cNvSpPr>
          <p:nvPr/>
        </p:nvSpPr>
        <p:spPr bwMode="auto">
          <a:xfrm>
            <a:off x="5524925" y="4290883"/>
            <a:ext cx="1603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effectLst/>
                <a:ea typeface="Roboto" panose="02000000000000000000" pitchFamily="2" charset="0"/>
                <a:cs typeface="Arial" panose="020B0604020202020204" pitchFamily="34" charset="0"/>
              </a:rPr>
              <a:t>25</a:t>
            </a:r>
            <a:endParaRPr kumimoji="0" lang="en-US" altLang="en-US" sz="1800" b="0" i="0" u="none" strike="noStrike" cap="none" normalizeH="0" baseline="0">
              <a:ln>
                <a:noFill/>
              </a:ln>
              <a:effectLst/>
              <a:ea typeface="Roboto" panose="02000000000000000000" pitchFamily="2" charset="0"/>
              <a:cs typeface="Arial" panose="020B0604020202020204" pitchFamily="34" charset="0"/>
            </a:endParaRPr>
          </a:p>
        </p:txBody>
      </p:sp>
      <p:sp>
        <p:nvSpPr>
          <p:cNvPr id="344" name="Rectangle 453">
            <a:extLst>
              <a:ext uri="{FF2B5EF4-FFF2-40B4-BE49-F238E27FC236}">
                <a16:creationId xmlns:a16="http://schemas.microsoft.com/office/drawing/2014/main" id="{20EA7262-DF38-5735-3C1F-58EC1B943195}"/>
              </a:ext>
            </a:extLst>
          </p:cNvPr>
          <p:cNvSpPr>
            <a:spLocks noChangeArrowheads="1"/>
          </p:cNvSpPr>
          <p:nvPr/>
        </p:nvSpPr>
        <p:spPr bwMode="auto">
          <a:xfrm>
            <a:off x="5524925" y="3976558"/>
            <a:ext cx="1603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effectLst/>
                <a:ea typeface="Roboto" panose="02000000000000000000" pitchFamily="2" charset="0"/>
                <a:cs typeface="Arial" panose="020B0604020202020204" pitchFamily="34" charset="0"/>
              </a:rPr>
              <a:t>30</a:t>
            </a:r>
            <a:endParaRPr kumimoji="0" lang="en-US" altLang="en-US" sz="1800" b="0" i="0" u="none" strike="noStrike" cap="none" normalizeH="0" baseline="0">
              <a:ln>
                <a:noFill/>
              </a:ln>
              <a:effectLst/>
              <a:ea typeface="Roboto" panose="02000000000000000000" pitchFamily="2" charset="0"/>
              <a:cs typeface="Arial" panose="020B0604020202020204" pitchFamily="34" charset="0"/>
            </a:endParaRPr>
          </a:p>
        </p:txBody>
      </p:sp>
      <p:sp>
        <p:nvSpPr>
          <p:cNvPr id="345" name="Freeform 454">
            <a:extLst>
              <a:ext uri="{FF2B5EF4-FFF2-40B4-BE49-F238E27FC236}">
                <a16:creationId xmlns:a16="http://schemas.microsoft.com/office/drawing/2014/main" id="{78DF34DC-25A1-5822-921C-1ACE633CCDB8}"/>
              </a:ext>
            </a:extLst>
          </p:cNvPr>
          <p:cNvSpPr>
            <a:spLocks noEditPoints="1"/>
          </p:cNvSpPr>
          <p:nvPr/>
        </p:nvSpPr>
        <p:spPr bwMode="auto">
          <a:xfrm>
            <a:off x="5702725" y="4046408"/>
            <a:ext cx="79375" cy="1906588"/>
          </a:xfrm>
          <a:custGeom>
            <a:avLst/>
            <a:gdLst>
              <a:gd name="T0" fmla="*/ 50 w 50"/>
              <a:gd name="T1" fmla="*/ 1201 h 1201"/>
              <a:gd name="T2" fmla="*/ 50 w 50"/>
              <a:gd name="T3" fmla="*/ 0 h 1201"/>
              <a:gd name="T4" fmla="*/ 50 w 50"/>
              <a:gd name="T5" fmla="*/ 1195 h 1201"/>
              <a:gd name="T6" fmla="*/ 0 w 50"/>
              <a:gd name="T7" fmla="*/ 1195 h 1201"/>
              <a:gd name="T8" fmla="*/ 50 w 50"/>
              <a:gd name="T9" fmla="*/ 997 h 1201"/>
              <a:gd name="T10" fmla="*/ 0 w 50"/>
              <a:gd name="T11" fmla="*/ 997 h 1201"/>
              <a:gd name="T12" fmla="*/ 50 w 50"/>
              <a:gd name="T13" fmla="*/ 798 h 1201"/>
              <a:gd name="T14" fmla="*/ 0 w 50"/>
              <a:gd name="T15" fmla="*/ 798 h 1201"/>
              <a:gd name="T16" fmla="*/ 50 w 50"/>
              <a:gd name="T17" fmla="*/ 600 h 1201"/>
              <a:gd name="T18" fmla="*/ 0 w 50"/>
              <a:gd name="T19" fmla="*/ 600 h 1201"/>
              <a:gd name="T20" fmla="*/ 50 w 50"/>
              <a:gd name="T21" fmla="*/ 402 h 1201"/>
              <a:gd name="T22" fmla="*/ 0 w 50"/>
              <a:gd name="T23" fmla="*/ 402 h 1201"/>
              <a:gd name="T24" fmla="*/ 50 w 50"/>
              <a:gd name="T25" fmla="*/ 204 h 1201"/>
              <a:gd name="T26" fmla="*/ 0 w 50"/>
              <a:gd name="T27" fmla="*/ 204 h 1201"/>
              <a:gd name="T28" fmla="*/ 50 w 50"/>
              <a:gd name="T29" fmla="*/ 6 h 1201"/>
              <a:gd name="T30" fmla="*/ 0 w 50"/>
              <a:gd name="T31" fmla="*/ 6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201">
                <a:moveTo>
                  <a:pt x="50" y="1201"/>
                </a:moveTo>
                <a:lnTo>
                  <a:pt x="50" y="0"/>
                </a:lnTo>
                <a:moveTo>
                  <a:pt x="50" y="1195"/>
                </a:moveTo>
                <a:lnTo>
                  <a:pt x="0" y="1195"/>
                </a:lnTo>
                <a:moveTo>
                  <a:pt x="50" y="997"/>
                </a:moveTo>
                <a:lnTo>
                  <a:pt x="0" y="997"/>
                </a:lnTo>
                <a:moveTo>
                  <a:pt x="50" y="798"/>
                </a:moveTo>
                <a:lnTo>
                  <a:pt x="0" y="798"/>
                </a:lnTo>
                <a:moveTo>
                  <a:pt x="50" y="600"/>
                </a:moveTo>
                <a:lnTo>
                  <a:pt x="0" y="600"/>
                </a:lnTo>
                <a:moveTo>
                  <a:pt x="50" y="402"/>
                </a:moveTo>
                <a:lnTo>
                  <a:pt x="0" y="402"/>
                </a:lnTo>
                <a:moveTo>
                  <a:pt x="50" y="204"/>
                </a:moveTo>
                <a:lnTo>
                  <a:pt x="0" y="204"/>
                </a:lnTo>
                <a:moveTo>
                  <a:pt x="50" y="6"/>
                </a:moveTo>
                <a:lnTo>
                  <a:pt x="0" y="6"/>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46" name="Freeform 455">
            <a:extLst>
              <a:ext uri="{FF2B5EF4-FFF2-40B4-BE49-F238E27FC236}">
                <a16:creationId xmlns:a16="http://schemas.microsoft.com/office/drawing/2014/main" id="{6148C982-64FF-06BC-AF4A-89679BEC6CA1}"/>
              </a:ext>
            </a:extLst>
          </p:cNvPr>
          <p:cNvSpPr>
            <a:spLocks/>
          </p:cNvSpPr>
          <p:nvPr/>
        </p:nvSpPr>
        <p:spPr bwMode="auto">
          <a:xfrm>
            <a:off x="5793212" y="4276595"/>
            <a:ext cx="2447925" cy="1647825"/>
          </a:xfrm>
          <a:custGeom>
            <a:avLst/>
            <a:gdLst>
              <a:gd name="T0" fmla="*/ 0 w 1542"/>
              <a:gd name="T1" fmla="*/ 1038 h 1038"/>
              <a:gd name="T2" fmla="*/ 0 w 1542"/>
              <a:gd name="T3" fmla="*/ 1038 h 1038"/>
              <a:gd name="T4" fmla="*/ 0 w 1542"/>
              <a:gd name="T5" fmla="*/ 1038 h 1038"/>
              <a:gd name="T6" fmla="*/ 79 w 1542"/>
              <a:gd name="T7" fmla="*/ 602 h 1038"/>
              <a:gd name="T8" fmla="*/ 79 w 1542"/>
              <a:gd name="T9" fmla="*/ 602 h 1038"/>
              <a:gd name="T10" fmla="*/ 300 w 1542"/>
              <a:gd name="T11" fmla="*/ 163 h 1038"/>
              <a:gd name="T12" fmla="*/ 300 w 1542"/>
              <a:gd name="T13" fmla="*/ 163 h 1038"/>
              <a:gd name="T14" fmla="*/ 636 w 1542"/>
              <a:gd name="T15" fmla="*/ 198 h 1038"/>
              <a:gd name="T16" fmla="*/ 636 w 1542"/>
              <a:gd name="T17" fmla="*/ 198 h 1038"/>
              <a:gd name="T18" fmla="*/ 932 w 1542"/>
              <a:gd name="T19" fmla="*/ 99 h 1038"/>
              <a:gd name="T20" fmla="*/ 932 w 1542"/>
              <a:gd name="T21" fmla="*/ 99 h 1038"/>
              <a:gd name="T22" fmla="*/ 1252 w 1542"/>
              <a:gd name="T23" fmla="*/ 250 h 1038"/>
              <a:gd name="T24" fmla="*/ 1252 w 1542"/>
              <a:gd name="T25" fmla="*/ 250 h 1038"/>
              <a:gd name="T26" fmla="*/ 1542 w 1542"/>
              <a:gd name="T27" fmla="*/ 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2" h="1038">
                <a:moveTo>
                  <a:pt x="0" y="1038"/>
                </a:moveTo>
                <a:lnTo>
                  <a:pt x="0" y="1038"/>
                </a:lnTo>
                <a:lnTo>
                  <a:pt x="0" y="1038"/>
                </a:lnTo>
                <a:lnTo>
                  <a:pt x="79" y="602"/>
                </a:lnTo>
                <a:lnTo>
                  <a:pt x="79" y="602"/>
                </a:lnTo>
                <a:lnTo>
                  <a:pt x="300" y="163"/>
                </a:lnTo>
                <a:lnTo>
                  <a:pt x="300" y="163"/>
                </a:lnTo>
                <a:lnTo>
                  <a:pt x="636" y="198"/>
                </a:lnTo>
                <a:lnTo>
                  <a:pt x="636" y="198"/>
                </a:lnTo>
                <a:lnTo>
                  <a:pt x="932" y="99"/>
                </a:lnTo>
                <a:lnTo>
                  <a:pt x="932" y="99"/>
                </a:lnTo>
                <a:lnTo>
                  <a:pt x="1252" y="250"/>
                </a:lnTo>
                <a:lnTo>
                  <a:pt x="1252" y="250"/>
                </a:lnTo>
                <a:lnTo>
                  <a:pt x="1542" y="0"/>
                </a:lnTo>
              </a:path>
            </a:pathLst>
          </a:custGeom>
          <a:noFill/>
          <a:ln w="28575"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47" name="Oval 456">
            <a:extLst>
              <a:ext uri="{FF2B5EF4-FFF2-40B4-BE49-F238E27FC236}">
                <a16:creationId xmlns:a16="http://schemas.microsoft.com/office/drawing/2014/main" id="{09DE15EE-6625-BE8B-C2F8-D923294E274D}"/>
              </a:ext>
            </a:extLst>
          </p:cNvPr>
          <p:cNvSpPr>
            <a:spLocks noChangeArrowheads="1"/>
          </p:cNvSpPr>
          <p:nvPr/>
        </p:nvSpPr>
        <p:spPr bwMode="auto">
          <a:xfrm>
            <a:off x="5755112" y="5886320"/>
            <a:ext cx="76200" cy="76200"/>
          </a:xfrm>
          <a:prstGeom prst="ellipse">
            <a:avLst/>
          </a:prstGeom>
          <a:solidFill>
            <a:srgbClr val="B5B5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48" name="Oval 458">
            <a:extLst>
              <a:ext uri="{FF2B5EF4-FFF2-40B4-BE49-F238E27FC236}">
                <a16:creationId xmlns:a16="http://schemas.microsoft.com/office/drawing/2014/main" id="{04E89B10-5AF9-7524-2E4C-6D25AD6BB57F}"/>
              </a:ext>
            </a:extLst>
          </p:cNvPr>
          <p:cNvSpPr>
            <a:spLocks noChangeArrowheads="1"/>
          </p:cNvSpPr>
          <p:nvPr/>
        </p:nvSpPr>
        <p:spPr bwMode="auto">
          <a:xfrm>
            <a:off x="5882112" y="5194170"/>
            <a:ext cx="74613" cy="76200"/>
          </a:xfrm>
          <a:prstGeom prst="ellipse">
            <a:avLst/>
          </a:prstGeom>
          <a:solidFill>
            <a:schemeClr val="bg1">
              <a:lumMod val="75000"/>
            </a:schemeClr>
          </a:solidFill>
          <a:ln w="28575">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49" name="Oval 459">
            <a:extLst>
              <a:ext uri="{FF2B5EF4-FFF2-40B4-BE49-F238E27FC236}">
                <a16:creationId xmlns:a16="http://schemas.microsoft.com/office/drawing/2014/main" id="{DF913762-5E52-DBE6-E452-3D1B91357384}"/>
              </a:ext>
            </a:extLst>
          </p:cNvPr>
          <p:cNvSpPr>
            <a:spLocks noChangeArrowheads="1"/>
          </p:cNvSpPr>
          <p:nvPr/>
        </p:nvSpPr>
        <p:spPr bwMode="auto">
          <a:xfrm>
            <a:off x="5882112" y="5194170"/>
            <a:ext cx="74613" cy="76200"/>
          </a:xfrm>
          <a:prstGeom prst="ellipse">
            <a:avLst/>
          </a:prstGeom>
          <a:solidFill>
            <a:schemeClr val="bg1">
              <a:lumMod val="75000"/>
            </a:schemeClr>
          </a:solidFill>
          <a:ln w="28575"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50" name="Oval 460">
            <a:extLst>
              <a:ext uri="{FF2B5EF4-FFF2-40B4-BE49-F238E27FC236}">
                <a16:creationId xmlns:a16="http://schemas.microsoft.com/office/drawing/2014/main" id="{489725F9-EEE4-D671-28ED-3E6602E5F5BC}"/>
              </a:ext>
            </a:extLst>
          </p:cNvPr>
          <p:cNvSpPr>
            <a:spLocks noChangeArrowheads="1"/>
          </p:cNvSpPr>
          <p:nvPr/>
        </p:nvSpPr>
        <p:spPr bwMode="auto">
          <a:xfrm>
            <a:off x="6232950" y="4497258"/>
            <a:ext cx="74613" cy="76200"/>
          </a:xfrm>
          <a:prstGeom prst="ellipse">
            <a:avLst/>
          </a:prstGeom>
          <a:solidFill>
            <a:schemeClr val="bg1">
              <a:lumMod val="75000"/>
            </a:schemeClr>
          </a:solidFill>
          <a:ln w="28575">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51" name="Oval 461">
            <a:extLst>
              <a:ext uri="{FF2B5EF4-FFF2-40B4-BE49-F238E27FC236}">
                <a16:creationId xmlns:a16="http://schemas.microsoft.com/office/drawing/2014/main" id="{643F6BF5-AE5E-B9A6-F60C-773B969FC26F}"/>
              </a:ext>
            </a:extLst>
          </p:cNvPr>
          <p:cNvSpPr>
            <a:spLocks noChangeArrowheads="1"/>
          </p:cNvSpPr>
          <p:nvPr/>
        </p:nvSpPr>
        <p:spPr bwMode="auto">
          <a:xfrm>
            <a:off x="6232950" y="4497258"/>
            <a:ext cx="74613" cy="76200"/>
          </a:xfrm>
          <a:prstGeom prst="ellipse">
            <a:avLst/>
          </a:prstGeom>
          <a:solidFill>
            <a:schemeClr val="bg1">
              <a:lumMod val="75000"/>
            </a:schemeClr>
          </a:solidFill>
          <a:ln w="28575"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52" name="Oval 462">
            <a:extLst>
              <a:ext uri="{FF2B5EF4-FFF2-40B4-BE49-F238E27FC236}">
                <a16:creationId xmlns:a16="http://schemas.microsoft.com/office/drawing/2014/main" id="{83842CC1-3F91-E349-3A0D-F1AD88E229C8}"/>
              </a:ext>
            </a:extLst>
          </p:cNvPr>
          <p:cNvSpPr>
            <a:spLocks noChangeArrowheads="1"/>
          </p:cNvSpPr>
          <p:nvPr/>
        </p:nvSpPr>
        <p:spPr bwMode="auto">
          <a:xfrm>
            <a:off x="6764762" y="4552820"/>
            <a:ext cx="76200" cy="74613"/>
          </a:xfrm>
          <a:prstGeom prst="ellipse">
            <a:avLst/>
          </a:prstGeom>
          <a:solidFill>
            <a:schemeClr val="bg1">
              <a:lumMod val="75000"/>
            </a:schemeClr>
          </a:solidFill>
          <a:ln w="28575">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53" name="Oval 463">
            <a:extLst>
              <a:ext uri="{FF2B5EF4-FFF2-40B4-BE49-F238E27FC236}">
                <a16:creationId xmlns:a16="http://schemas.microsoft.com/office/drawing/2014/main" id="{78C405BD-929C-0903-E3F5-4CC8ECBB9617}"/>
              </a:ext>
            </a:extLst>
          </p:cNvPr>
          <p:cNvSpPr>
            <a:spLocks noChangeArrowheads="1"/>
          </p:cNvSpPr>
          <p:nvPr/>
        </p:nvSpPr>
        <p:spPr bwMode="auto">
          <a:xfrm>
            <a:off x="6764762" y="4552820"/>
            <a:ext cx="76200" cy="74613"/>
          </a:xfrm>
          <a:prstGeom prst="ellipse">
            <a:avLst/>
          </a:prstGeom>
          <a:solidFill>
            <a:schemeClr val="bg1">
              <a:lumMod val="75000"/>
            </a:schemeClr>
          </a:solidFill>
          <a:ln w="28575"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54" name="Oval 464">
            <a:extLst>
              <a:ext uri="{FF2B5EF4-FFF2-40B4-BE49-F238E27FC236}">
                <a16:creationId xmlns:a16="http://schemas.microsoft.com/office/drawing/2014/main" id="{43F41FE0-F2F4-70D7-3E5C-F73FD86759FE}"/>
              </a:ext>
            </a:extLst>
          </p:cNvPr>
          <p:cNvSpPr>
            <a:spLocks noChangeArrowheads="1"/>
          </p:cNvSpPr>
          <p:nvPr/>
        </p:nvSpPr>
        <p:spPr bwMode="auto">
          <a:xfrm>
            <a:off x="7236250" y="4395658"/>
            <a:ext cx="74613" cy="74613"/>
          </a:xfrm>
          <a:prstGeom prst="ellipse">
            <a:avLst/>
          </a:prstGeom>
          <a:solidFill>
            <a:srgbClr val="B5B5FF"/>
          </a:solid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55" name="Oval 465">
            <a:extLst>
              <a:ext uri="{FF2B5EF4-FFF2-40B4-BE49-F238E27FC236}">
                <a16:creationId xmlns:a16="http://schemas.microsoft.com/office/drawing/2014/main" id="{4D35D90D-C710-8733-3A30-5495ACB58DC9}"/>
              </a:ext>
            </a:extLst>
          </p:cNvPr>
          <p:cNvSpPr>
            <a:spLocks noChangeArrowheads="1"/>
          </p:cNvSpPr>
          <p:nvPr/>
        </p:nvSpPr>
        <p:spPr bwMode="auto">
          <a:xfrm>
            <a:off x="7236250" y="4395658"/>
            <a:ext cx="74613" cy="74613"/>
          </a:xfrm>
          <a:prstGeom prst="ellipse">
            <a:avLst/>
          </a:prstGeom>
          <a:solidFill>
            <a:schemeClr val="bg1">
              <a:lumMod val="75000"/>
            </a:schemeClr>
          </a:solidFill>
          <a:ln w="28575"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56" name="Oval 466">
            <a:extLst>
              <a:ext uri="{FF2B5EF4-FFF2-40B4-BE49-F238E27FC236}">
                <a16:creationId xmlns:a16="http://schemas.microsoft.com/office/drawing/2014/main" id="{825B851B-314E-8124-A41A-1F7CAE380ABE}"/>
              </a:ext>
            </a:extLst>
          </p:cNvPr>
          <p:cNvSpPr>
            <a:spLocks noChangeArrowheads="1"/>
          </p:cNvSpPr>
          <p:nvPr/>
        </p:nvSpPr>
        <p:spPr bwMode="auto">
          <a:xfrm>
            <a:off x="7744250" y="4635370"/>
            <a:ext cx="74613" cy="76200"/>
          </a:xfrm>
          <a:prstGeom prst="ellipse">
            <a:avLst/>
          </a:prstGeom>
          <a:solidFill>
            <a:srgbClr val="B5B5FF"/>
          </a:solid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57" name="Oval 467">
            <a:extLst>
              <a:ext uri="{FF2B5EF4-FFF2-40B4-BE49-F238E27FC236}">
                <a16:creationId xmlns:a16="http://schemas.microsoft.com/office/drawing/2014/main" id="{CD70396F-E720-E9F5-4205-792495E0A7C8}"/>
              </a:ext>
            </a:extLst>
          </p:cNvPr>
          <p:cNvSpPr>
            <a:spLocks noChangeArrowheads="1"/>
          </p:cNvSpPr>
          <p:nvPr/>
        </p:nvSpPr>
        <p:spPr bwMode="auto">
          <a:xfrm>
            <a:off x="7744250" y="4635370"/>
            <a:ext cx="74613" cy="76200"/>
          </a:xfrm>
          <a:prstGeom prst="ellipse">
            <a:avLst/>
          </a:prstGeom>
          <a:solidFill>
            <a:schemeClr val="bg1">
              <a:lumMod val="75000"/>
            </a:schemeClr>
          </a:solidFill>
          <a:ln w="28575"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58" name="Oval 468">
            <a:extLst>
              <a:ext uri="{FF2B5EF4-FFF2-40B4-BE49-F238E27FC236}">
                <a16:creationId xmlns:a16="http://schemas.microsoft.com/office/drawing/2014/main" id="{0D23A319-E146-26CC-0491-9FC3F5727C55}"/>
              </a:ext>
            </a:extLst>
          </p:cNvPr>
          <p:cNvSpPr>
            <a:spLocks noChangeArrowheads="1"/>
          </p:cNvSpPr>
          <p:nvPr/>
        </p:nvSpPr>
        <p:spPr bwMode="auto">
          <a:xfrm>
            <a:off x="8203037" y="4238495"/>
            <a:ext cx="74613" cy="74613"/>
          </a:xfrm>
          <a:prstGeom prst="ellipse">
            <a:avLst/>
          </a:prstGeom>
          <a:solidFill>
            <a:srgbClr val="B5B5FF"/>
          </a:solid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59" name="Oval 469">
            <a:extLst>
              <a:ext uri="{FF2B5EF4-FFF2-40B4-BE49-F238E27FC236}">
                <a16:creationId xmlns:a16="http://schemas.microsoft.com/office/drawing/2014/main" id="{EC68E1A7-D6E8-989F-CB5E-3B234AAE481B}"/>
              </a:ext>
            </a:extLst>
          </p:cNvPr>
          <p:cNvSpPr>
            <a:spLocks noChangeArrowheads="1"/>
          </p:cNvSpPr>
          <p:nvPr/>
        </p:nvSpPr>
        <p:spPr bwMode="auto">
          <a:xfrm>
            <a:off x="8203037" y="4238495"/>
            <a:ext cx="74613" cy="74613"/>
          </a:xfrm>
          <a:prstGeom prst="ellipse">
            <a:avLst/>
          </a:prstGeom>
          <a:solidFill>
            <a:schemeClr val="bg1">
              <a:lumMod val="75000"/>
            </a:schemeClr>
          </a:solidFill>
          <a:ln w="28575"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60" name="Freeform 470">
            <a:extLst>
              <a:ext uri="{FF2B5EF4-FFF2-40B4-BE49-F238E27FC236}">
                <a16:creationId xmlns:a16="http://schemas.microsoft.com/office/drawing/2014/main" id="{BCE2BEC7-B867-7EC9-A89D-23972AB4EDA2}"/>
              </a:ext>
            </a:extLst>
          </p:cNvPr>
          <p:cNvSpPr>
            <a:spLocks/>
          </p:cNvSpPr>
          <p:nvPr/>
        </p:nvSpPr>
        <p:spPr bwMode="auto">
          <a:xfrm>
            <a:off x="5793212" y="5416420"/>
            <a:ext cx="2447925" cy="473075"/>
          </a:xfrm>
          <a:custGeom>
            <a:avLst/>
            <a:gdLst>
              <a:gd name="T0" fmla="*/ 0 w 1542"/>
              <a:gd name="T1" fmla="*/ 298 h 298"/>
              <a:gd name="T2" fmla="*/ 0 w 1542"/>
              <a:gd name="T3" fmla="*/ 298 h 298"/>
              <a:gd name="T4" fmla="*/ 0 w 1542"/>
              <a:gd name="T5" fmla="*/ 298 h 298"/>
              <a:gd name="T6" fmla="*/ 74 w 1542"/>
              <a:gd name="T7" fmla="*/ 0 h 298"/>
              <a:gd name="T8" fmla="*/ 74 w 1542"/>
              <a:gd name="T9" fmla="*/ 0 h 298"/>
              <a:gd name="T10" fmla="*/ 320 w 1542"/>
              <a:gd name="T11" fmla="*/ 134 h 298"/>
              <a:gd name="T12" fmla="*/ 320 w 1542"/>
              <a:gd name="T13" fmla="*/ 134 h 298"/>
              <a:gd name="T14" fmla="*/ 629 w 1542"/>
              <a:gd name="T15" fmla="*/ 150 h 298"/>
              <a:gd name="T16" fmla="*/ 629 w 1542"/>
              <a:gd name="T17" fmla="*/ 150 h 298"/>
              <a:gd name="T18" fmla="*/ 919 w 1542"/>
              <a:gd name="T19" fmla="*/ 180 h 298"/>
              <a:gd name="T20" fmla="*/ 919 w 1542"/>
              <a:gd name="T21" fmla="*/ 180 h 298"/>
              <a:gd name="T22" fmla="*/ 1252 w 1542"/>
              <a:gd name="T23" fmla="*/ 98 h 298"/>
              <a:gd name="T24" fmla="*/ 1252 w 1542"/>
              <a:gd name="T25" fmla="*/ 98 h 298"/>
              <a:gd name="T26" fmla="*/ 1542 w 1542"/>
              <a:gd name="T27" fmla="*/ 8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2" h="298">
                <a:moveTo>
                  <a:pt x="0" y="298"/>
                </a:moveTo>
                <a:lnTo>
                  <a:pt x="0" y="298"/>
                </a:lnTo>
                <a:lnTo>
                  <a:pt x="0" y="298"/>
                </a:lnTo>
                <a:lnTo>
                  <a:pt x="74" y="0"/>
                </a:lnTo>
                <a:lnTo>
                  <a:pt x="74" y="0"/>
                </a:lnTo>
                <a:lnTo>
                  <a:pt x="320" y="134"/>
                </a:lnTo>
                <a:lnTo>
                  <a:pt x="320" y="134"/>
                </a:lnTo>
                <a:lnTo>
                  <a:pt x="629" y="150"/>
                </a:lnTo>
                <a:lnTo>
                  <a:pt x="629" y="150"/>
                </a:lnTo>
                <a:lnTo>
                  <a:pt x="919" y="180"/>
                </a:lnTo>
                <a:lnTo>
                  <a:pt x="919" y="180"/>
                </a:lnTo>
                <a:lnTo>
                  <a:pt x="1252" y="98"/>
                </a:lnTo>
                <a:lnTo>
                  <a:pt x="1252" y="98"/>
                </a:lnTo>
                <a:lnTo>
                  <a:pt x="1542" y="82"/>
                </a:lnTo>
              </a:path>
            </a:pathLst>
          </a:custGeom>
          <a:noFill/>
          <a:ln w="28575" cap="flat">
            <a:solidFill>
              <a:srgbClr val="90BF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61" name="Rectangle 471">
            <a:extLst>
              <a:ext uri="{FF2B5EF4-FFF2-40B4-BE49-F238E27FC236}">
                <a16:creationId xmlns:a16="http://schemas.microsoft.com/office/drawing/2014/main" id="{6459E943-0EC3-853E-E411-87A3F491C703}"/>
              </a:ext>
            </a:extLst>
          </p:cNvPr>
          <p:cNvSpPr>
            <a:spLocks noChangeArrowheads="1"/>
          </p:cNvSpPr>
          <p:nvPr/>
        </p:nvSpPr>
        <p:spPr bwMode="auto">
          <a:xfrm>
            <a:off x="5755112" y="5851395"/>
            <a:ext cx="76200" cy="76200"/>
          </a:xfrm>
          <a:prstGeom prst="rect">
            <a:avLst/>
          </a:prstGeom>
          <a:solidFill>
            <a:srgbClr val="90BF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62" name="Rectangle 472">
            <a:extLst>
              <a:ext uri="{FF2B5EF4-FFF2-40B4-BE49-F238E27FC236}">
                <a16:creationId xmlns:a16="http://schemas.microsoft.com/office/drawing/2014/main" id="{08EB9964-E3CA-0283-EAA6-25CB6CFB4CC5}"/>
              </a:ext>
            </a:extLst>
          </p:cNvPr>
          <p:cNvSpPr>
            <a:spLocks noChangeArrowheads="1"/>
          </p:cNvSpPr>
          <p:nvPr/>
        </p:nvSpPr>
        <p:spPr bwMode="auto">
          <a:xfrm>
            <a:off x="5755112" y="5851395"/>
            <a:ext cx="76200" cy="76200"/>
          </a:xfrm>
          <a:prstGeom prst="rect">
            <a:avLst/>
          </a:prstGeom>
          <a:noFill/>
          <a:ln w="19050" cap="flat">
            <a:solidFill>
              <a:srgbClr val="90BF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63" name="Rectangle 473">
            <a:extLst>
              <a:ext uri="{FF2B5EF4-FFF2-40B4-BE49-F238E27FC236}">
                <a16:creationId xmlns:a16="http://schemas.microsoft.com/office/drawing/2014/main" id="{8FF63F9B-7896-EA64-96CE-27ECF941D252}"/>
              </a:ext>
            </a:extLst>
          </p:cNvPr>
          <p:cNvSpPr>
            <a:spLocks noChangeArrowheads="1"/>
          </p:cNvSpPr>
          <p:nvPr/>
        </p:nvSpPr>
        <p:spPr bwMode="auto">
          <a:xfrm>
            <a:off x="5874175" y="5378320"/>
            <a:ext cx="74613" cy="76200"/>
          </a:xfrm>
          <a:prstGeom prst="rect">
            <a:avLst/>
          </a:prstGeom>
          <a:solidFill>
            <a:srgbClr val="90BFF9"/>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64" name="Rectangle 474">
            <a:extLst>
              <a:ext uri="{FF2B5EF4-FFF2-40B4-BE49-F238E27FC236}">
                <a16:creationId xmlns:a16="http://schemas.microsoft.com/office/drawing/2014/main" id="{F89B7D61-8C79-7665-A896-6302877BD6E7}"/>
              </a:ext>
            </a:extLst>
          </p:cNvPr>
          <p:cNvSpPr>
            <a:spLocks noChangeArrowheads="1"/>
          </p:cNvSpPr>
          <p:nvPr/>
        </p:nvSpPr>
        <p:spPr bwMode="auto">
          <a:xfrm>
            <a:off x="5874175" y="5378320"/>
            <a:ext cx="74613" cy="76200"/>
          </a:xfrm>
          <a:prstGeom prst="rect">
            <a:avLst/>
          </a:prstGeom>
          <a:noFill/>
          <a:ln w="28575" cap="flat">
            <a:solidFill>
              <a:srgbClr val="90BF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65" name="Rectangle 475">
            <a:extLst>
              <a:ext uri="{FF2B5EF4-FFF2-40B4-BE49-F238E27FC236}">
                <a16:creationId xmlns:a16="http://schemas.microsoft.com/office/drawing/2014/main" id="{BCEDE63C-0BDB-43C1-B9E3-7B0984FF3933}"/>
              </a:ext>
            </a:extLst>
          </p:cNvPr>
          <p:cNvSpPr>
            <a:spLocks noChangeArrowheads="1"/>
          </p:cNvSpPr>
          <p:nvPr/>
        </p:nvSpPr>
        <p:spPr bwMode="auto">
          <a:xfrm>
            <a:off x="6263112" y="5591045"/>
            <a:ext cx="76200" cy="74613"/>
          </a:xfrm>
          <a:prstGeom prst="rect">
            <a:avLst/>
          </a:prstGeom>
          <a:solidFill>
            <a:srgbClr val="90BFF9"/>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66" name="Rectangle 476">
            <a:extLst>
              <a:ext uri="{FF2B5EF4-FFF2-40B4-BE49-F238E27FC236}">
                <a16:creationId xmlns:a16="http://schemas.microsoft.com/office/drawing/2014/main" id="{FCFBEA28-3FC6-29D2-FA27-F860F7BEF9B1}"/>
              </a:ext>
            </a:extLst>
          </p:cNvPr>
          <p:cNvSpPr>
            <a:spLocks noChangeArrowheads="1"/>
          </p:cNvSpPr>
          <p:nvPr/>
        </p:nvSpPr>
        <p:spPr bwMode="auto">
          <a:xfrm>
            <a:off x="6263112" y="5591045"/>
            <a:ext cx="76200" cy="74613"/>
          </a:xfrm>
          <a:prstGeom prst="rect">
            <a:avLst/>
          </a:prstGeom>
          <a:noFill/>
          <a:ln w="28575" cap="flat">
            <a:solidFill>
              <a:srgbClr val="90BF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67" name="Rectangle 477">
            <a:extLst>
              <a:ext uri="{FF2B5EF4-FFF2-40B4-BE49-F238E27FC236}">
                <a16:creationId xmlns:a16="http://schemas.microsoft.com/office/drawing/2014/main" id="{3B9E4844-76A9-95C4-7134-E8E264B117E2}"/>
              </a:ext>
            </a:extLst>
          </p:cNvPr>
          <p:cNvSpPr>
            <a:spLocks noChangeArrowheads="1"/>
          </p:cNvSpPr>
          <p:nvPr/>
        </p:nvSpPr>
        <p:spPr bwMode="auto">
          <a:xfrm>
            <a:off x="6753650" y="5618033"/>
            <a:ext cx="76200" cy="74613"/>
          </a:xfrm>
          <a:prstGeom prst="rect">
            <a:avLst/>
          </a:prstGeom>
          <a:solidFill>
            <a:srgbClr val="90BFF9"/>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68" name="Rectangle 478">
            <a:extLst>
              <a:ext uri="{FF2B5EF4-FFF2-40B4-BE49-F238E27FC236}">
                <a16:creationId xmlns:a16="http://schemas.microsoft.com/office/drawing/2014/main" id="{A8B8DE24-82B5-5694-E7F0-43DFD3A7BD34}"/>
              </a:ext>
            </a:extLst>
          </p:cNvPr>
          <p:cNvSpPr>
            <a:spLocks noChangeArrowheads="1"/>
          </p:cNvSpPr>
          <p:nvPr/>
        </p:nvSpPr>
        <p:spPr bwMode="auto">
          <a:xfrm>
            <a:off x="6753650" y="5618033"/>
            <a:ext cx="76200" cy="74613"/>
          </a:xfrm>
          <a:prstGeom prst="rect">
            <a:avLst/>
          </a:prstGeom>
          <a:solidFill>
            <a:srgbClr val="90BFF9"/>
          </a:solidFill>
          <a:ln w="28575" cap="flat">
            <a:solidFill>
              <a:srgbClr val="90BFF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69" name="Rectangle 479">
            <a:extLst>
              <a:ext uri="{FF2B5EF4-FFF2-40B4-BE49-F238E27FC236}">
                <a16:creationId xmlns:a16="http://schemas.microsoft.com/office/drawing/2014/main" id="{73042EA1-180D-0DA7-C1DC-9833D50D88E6}"/>
              </a:ext>
            </a:extLst>
          </p:cNvPr>
          <p:cNvSpPr>
            <a:spLocks noChangeArrowheads="1"/>
          </p:cNvSpPr>
          <p:nvPr/>
        </p:nvSpPr>
        <p:spPr bwMode="auto">
          <a:xfrm>
            <a:off x="7214025" y="5664070"/>
            <a:ext cx="74613" cy="76200"/>
          </a:xfrm>
          <a:prstGeom prst="rect">
            <a:avLst/>
          </a:prstGeom>
          <a:solidFill>
            <a:srgbClr val="90BFF9"/>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70" name="Rectangle 480">
            <a:extLst>
              <a:ext uri="{FF2B5EF4-FFF2-40B4-BE49-F238E27FC236}">
                <a16:creationId xmlns:a16="http://schemas.microsoft.com/office/drawing/2014/main" id="{12BA2226-CD10-2C86-CE04-3710E86D3DA1}"/>
              </a:ext>
            </a:extLst>
          </p:cNvPr>
          <p:cNvSpPr>
            <a:spLocks noChangeArrowheads="1"/>
          </p:cNvSpPr>
          <p:nvPr/>
        </p:nvSpPr>
        <p:spPr bwMode="auto">
          <a:xfrm>
            <a:off x="7214025" y="5664070"/>
            <a:ext cx="74613" cy="76200"/>
          </a:xfrm>
          <a:prstGeom prst="rect">
            <a:avLst/>
          </a:prstGeom>
          <a:solidFill>
            <a:srgbClr val="90BFF9"/>
          </a:solidFill>
          <a:ln w="28575" cap="flat">
            <a:solidFill>
              <a:srgbClr val="90BFF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71" name="Rectangle 481">
            <a:extLst>
              <a:ext uri="{FF2B5EF4-FFF2-40B4-BE49-F238E27FC236}">
                <a16:creationId xmlns:a16="http://schemas.microsoft.com/office/drawing/2014/main" id="{8C2CE9BA-9F7C-6495-20F4-47AA9967CDAE}"/>
              </a:ext>
            </a:extLst>
          </p:cNvPr>
          <p:cNvSpPr>
            <a:spLocks noChangeArrowheads="1"/>
          </p:cNvSpPr>
          <p:nvPr/>
        </p:nvSpPr>
        <p:spPr bwMode="auto">
          <a:xfrm>
            <a:off x="7744250" y="5533895"/>
            <a:ext cx="74613" cy="76200"/>
          </a:xfrm>
          <a:prstGeom prst="rect">
            <a:avLst/>
          </a:prstGeom>
          <a:solidFill>
            <a:srgbClr val="90BFF9"/>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72" name="Rectangle 482">
            <a:extLst>
              <a:ext uri="{FF2B5EF4-FFF2-40B4-BE49-F238E27FC236}">
                <a16:creationId xmlns:a16="http://schemas.microsoft.com/office/drawing/2014/main" id="{3693F52B-5986-8927-65DB-9F0694AD2E6A}"/>
              </a:ext>
            </a:extLst>
          </p:cNvPr>
          <p:cNvSpPr>
            <a:spLocks noChangeArrowheads="1"/>
          </p:cNvSpPr>
          <p:nvPr/>
        </p:nvSpPr>
        <p:spPr bwMode="auto">
          <a:xfrm>
            <a:off x="7744250" y="5533895"/>
            <a:ext cx="74613" cy="76200"/>
          </a:xfrm>
          <a:prstGeom prst="rect">
            <a:avLst/>
          </a:prstGeom>
          <a:solidFill>
            <a:srgbClr val="90BFF9"/>
          </a:solidFill>
          <a:ln w="28575" cap="flat">
            <a:solidFill>
              <a:srgbClr val="90BFF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73" name="Rectangle 483">
            <a:extLst>
              <a:ext uri="{FF2B5EF4-FFF2-40B4-BE49-F238E27FC236}">
                <a16:creationId xmlns:a16="http://schemas.microsoft.com/office/drawing/2014/main" id="{89DF6B42-D97C-D4A2-8A89-4951D97C65F3}"/>
              </a:ext>
            </a:extLst>
          </p:cNvPr>
          <p:cNvSpPr>
            <a:spLocks noChangeArrowheads="1"/>
          </p:cNvSpPr>
          <p:nvPr/>
        </p:nvSpPr>
        <p:spPr bwMode="auto">
          <a:xfrm>
            <a:off x="8203037" y="5508495"/>
            <a:ext cx="74613" cy="76200"/>
          </a:xfrm>
          <a:prstGeom prst="rect">
            <a:avLst/>
          </a:prstGeom>
          <a:solidFill>
            <a:srgbClr val="90BFF9"/>
          </a:solidFill>
          <a:ln w="28575">
            <a:solidFill>
              <a:srgbClr val="90BFF9"/>
            </a:solid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74" name="Rectangle 484">
            <a:extLst>
              <a:ext uri="{FF2B5EF4-FFF2-40B4-BE49-F238E27FC236}">
                <a16:creationId xmlns:a16="http://schemas.microsoft.com/office/drawing/2014/main" id="{4D22FF58-BEC4-4579-BC9B-583085A08708}"/>
              </a:ext>
            </a:extLst>
          </p:cNvPr>
          <p:cNvSpPr>
            <a:spLocks noChangeArrowheads="1"/>
          </p:cNvSpPr>
          <p:nvPr/>
        </p:nvSpPr>
        <p:spPr bwMode="auto">
          <a:xfrm>
            <a:off x="8203037" y="5508495"/>
            <a:ext cx="74613" cy="76200"/>
          </a:xfrm>
          <a:prstGeom prst="rect">
            <a:avLst/>
          </a:prstGeom>
          <a:noFill/>
          <a:ln w="28575" cap="flat">
            <a:solidFill>
              <a:srgbClr val="90BF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75" name="Freeform 485">
            <a:extLst>
              <a:ext uri="{FF2B5EF4-FFF2-40B4-BE49-F238E27FC236}">
                <a16:creationId xmlns:a16="http://schemas.microsoft.com/office/drawing/2014/main" id="{7DD8DC36-1D1D-277F-2B44-597E43D54E29}"/>
              </a:ext>
            </a:extLst>
          </p:cNvPr>
          <p:cNvSpPr>
            <a:spLocks/>
          </p:cNvSpPr>
          <p:nvPr/>
        </p:nvSpPr>
        <p:spPr bwMode="auto">
          <a:xfrm>
            <a:off x="5785275" y="5357683"/>
            <a:ext cx="2474913" cy="517525"/>
          </a:xfrm>
          <a:custGeom>
            <a:avLst/>
            <a:gdLst>
              <a:gd name="T0" fmla="*/ 0 w 1559"/>
              <a:gd name="T1" fmla="*/ 326 h 326"/>
              <a:gd name="T2" fmla="*/ 0 w 1559"/>
              <a:gd name="T3" fmla="*/ 326 h 326"/>
              <a:gd name="T4" fmla="*/ 0 w 1559"/>
              <a:gd name="T5" fmla="*/ 326 h 326"/>
              <a:gd name="T6" fmla="*/ 51 w 1559"/>
              <a:gd name="T7" fmla="*/ 175 h 326"/>
              <a:gd name="T8" fmla="*/ 51 w 1559"/>
              <a:gd name="T9" fmla="*/ 175 h 326"/>
              <a:gd name="T10" fmla="*/ 37 w 1559"/>
              <a:gd name="T11" fmla="*/ 0 h 326"/>
              <a:gd name="T12" fmla="*/ 37 w 1559"/>
              <a:gd name="T13" fmla="*/ 0 h 326"/>
              <a:gd name="T14" fmla="*/ 323 w 1559"/>
              <a:gd name="T15" fmla="*/ 251 h 326"/>
              <a:gd name="T16" fmla="*/ 323 w 1559"/>
              <a:gd name="T17" fmla="*/ 251 h 326"/>
              <a:gd name="T18" fmla="*/ 619 w 1559"/>
              <a:gd name="T19" fmla="*/ 261 h 326"/>
              <a:gd name="T20" fmla="*/ 619 w 1559"/>
              <a:gd name="T21" fmla="*/ 261 h 326"/>
              <a:gd name="T22" fmla="*/ 945 w 1559"/>
              <a:gd name="T23" fmla="*/ 247 h 326"/>
              <a:gd name="T24" fmla="*/ 945 w 1559"/>
              <a:gd name="T25" fmla="*/ 247 h 326"/>
              <a:gd name="T26" fmla="*/ 1257 w 1559"/>
              <a:gd name="T27" fmla="*/ 197 h 326"/>
              <a:gd name="T28" fmla="*/ 1257 w 1559"/>
              <a:gd name="T29" fmla="*/ 197 h 326"/>
              <a:gd name="T30" fmla="*/ 1559 w 1559"/>
              <a:gd name="T31" fmla="*/ 25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9" h="326">
                <a:moveTo>
                  <a:pt x="0" y="326"/>
                </a:moveTo>
                <a:lnTo>
                  <a:pt x="0" y="326"/>
                </a:lnTo>
                <a:lnTo>
                  <a:pt x="0" y="326"/>
                </a:lnTo>
                <a:lnTo>
                  <a:pt x="51" y="175"/>
                </a:lnTo>
                <a:lnTo>
                  <a:pt x="51" y="175"/>
                </a:lnTo>
                <a:lnTo>
                  <a:pt x="37" y="0"/>
                </a:lnTo>
                <a:lnTo>
                  <a:pt x="37" y="0"/>
                </a:lnTo>
                <a:lnTo>
                  <a:pt x="323" y="251"/>
                </a:lnTo>
                <a:lnTo>
                  <a:pt x="323" y="251"/>
                </a:lnTo>
                <a:lnTo>
                  <a:pt x="619" y="261"/>
                </a:lnTo>
                <a:lnTo>
                  <a:pt x="619" y="261"/>
                </a:lnTo>
                <a:lnTo>
                  <a:pt x="945" y="247"/>
                </a:lnTo>
                <a:lnTo>
                  <a:pt x="945" y="247"/>
                </a:lnTo>
                <a:lnTo>
                  <a:pt x="1257" y="197"/>
                </a:lnTo>
                <a:lnTo>
                  <a:pt x="1257" y="197"/>
                </a:lnTo>
                <a:lnTo>
                  <a:pt x="1559" y="252"/>
                </a:lnTo>
              </a:path>
            </a:pathLst>
          </a:custGeom>
          <a:noFill/>
          <a:ln w="28575"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76" name="Oval 486">
            <a:extLst>
              <a:ext uri="{FF2B5EF4-FFF2-40B4-BE49-F238E27FC236}">
                <a16:creationId xmlns:a16="http://schemas.microsoft.com/office/drawing/2014/main" id="{BB6A834A-6126-B3DB-2BDC-2592E60DBA25}"/>
              </a:ext>
            </a:extLst>
          </p:cNvPr>
          <p:cNvSpPr>
            <a:spLocks noChangeArrowheads="1"/>
          </p:cNvSpPr>
          <p:nvPr/>
        </p:nvSpPr>
        <p:spPr bwMode="auto">
          <a:xfrm>
            <a:off x="5747175" y="5837108"/>
            <a:ext cx="76200" cy="76200"/>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77" name="Oval 487">
            <a:extLst>
              <a:ext uri="{FF2B5EF4-FFF2-40B4-BE49-F238E27FC236}">
                <a16:creationId xmlns:a16="http://schemas.microsoft.com/office/drawing/2014/main" id="{CE25E90E-86C0-11E2-B0BF-DAB632C05F0A}"/>
              </a:ext>
            </a:extLst>
          </p:cNvPr>
          <p:cNvSpPr>
            <a:spLocks noChangeArrowheads="1"/>
          </p:cNvSpPr>
          <p:nvPr/>
        </p:nvSpPr>
        <p:spPr bwMode="auto">
          <a:xfrm>
            <a:off x="5747175" y="5837108"/>
            <a:ext cx="76200" cy="76200"/>
          </a:xfrm>
          <a:prstGeom prst="ellipse">
            <a:avLst/>
          </a:prstGeom>
          <a:noFill/>
          <a:ln w="1588" cap="flat">
            <a:solidFill>
              <a:srgbClr val="C8DEF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78" name="Oval 488">
            <a:extLst>
              <a:ext uri="{FF2B5EF4-FFF2-40B4-BE49-F238E27FC236}">
                <a16:creationId xmlns:a16="http://schemas.microsoft.com/office/drawing/2014/main" id="{9B881C7A-8F25-F5EB-1140-F39D34A78692}"/>
              </a:ext>
            </a:extLst>
          </p:cNvPr>
          <p:cNvSpPr>
            <a:spLocks noChangeArrowheads="1"/>
          </p:cNvSpPr>
          <p:nvPr/>
        </p:nvSpPr>
        <p:spPr bwMode="auto">
          <a:xfrm>
            <a:off x="5828137" y="5597395"/>
            <a:ext cx="76200" cy="74613"/>
          </a:xfrm>
          <a:prstGeom prst="ellipse">
            <a:avLst/>
          </a:prstGeom>
          <a:solidFill>
            <a:srgbClr val="FFFF00"/>
          </a:solid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79" name="Oval 489">
            <a:extLst>
              <a:ext uri="{FF2B5EF4-FFF2-40B4-BE49-F238E27FC236}">
                <a16:creationId xmlns:a16="http://schemas.microsoft.com/office/drawing/2014/main" id="{48A675F7-F616-FA66-2E9C-FA4727C0AC01}"/>
              </a:ext>
            </a:extLst>
          </p:cNvPr>
          <p:cNvSpPr>
            <a:spLocks noChangeArrowheads="1"/>
          </p:cNvSpPr>
          <p:nvPr/>
        </p:nvSpPr>
        <p:spPr bwMode="auto">
          <a:xfrm>
            <a:off x="5828137" y="5597395"/>
            <a:ext cx="76200" cy="74613"/>
          </a:xfrm>
          <a:prstGeom prst="ellipse">
            <a:avLst/>
          </a:prstGeom>
          <a:solidFill>
            <a:schemeClr val="bg1">
              <a:lumMod val="75000"/>
            </a:schemeClr>
          </a:solidFill>
          <a:ln w="28575"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80" name="Oval 490">
            <a:extLst>
              <a:ext uri="{FF2B5EF4-FFF2-40B4-BE49-F238E27FC236}">
                <a16:creationId xmlns:a16="http://schemas.microsoft.com/office/drawing/2014/main" id="{A6910294-85FE-886F-A953-588CD87DC429}"/>
              </a:ext>
            </a:extLst>
          </p:cNvPr>
          <p:cNvSpPr>
            <a:spLocks noChangeArrowheads="1"/>
          </p:cNvSpPr>
          <p:nvPr/>
        </p:nvSpPr>
        <p:spPr bwMode="auto">
          <a:xfrm>
            <a:off x="5805912" y="5319583"/>
            <a:ext cx="76200" cy="76200"/>
          </a:xfrm>
          <a:prstGeom prst="ellipse">
            <a:avLst/>
          </a:prstGeom>
          <a:solidFill>
            <a:srgbClr val="FFFF00"/>
          </a:solid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81" name="Oval 491">
            <a:extLst>
              <a:ext uri="{FF2B5EF4-FFF2-40B4-BE49-F238E27FC236}">
                <a16:creationId xmlns:a16="http://schemas.microsoft.com/office/drawing/2014/main" id="{0CFC1585-D3D4-4C33-97BA-91DBEDA479C8}"/>
              </a:ext>
            </a:extLst>
          </p:cNvPr>
          <p:cNvSpPr>
            <a:spLocks noChangeArrowheads="1"/>
          </p:cNvSpPr>
          <p:nvPr/>
        </p:nvSpPr>
        <p:spPr bwMode="auto">
          <a:xfrm>
            <a:off x="5805912" y="5319583"/>
            <a:ext cx="76200" cy="76200"/>
          </a:xfrm>
          <a:prstGeom prst="ellipse">
            <a:avLst/>
          </a:prstGeom>
          <a:solidFill>
            <a:srgbClr val="FF0000"/>
          </a:solidFill>
          <a:ln w="28575"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82" name="Oval 492">
            <a:extLst>
              <a:ext uri="{FF2B5EF4-FFF2-40B4-BE49-F238E27FC236}">
                <a16:creationId xmlns:a16="http://schemas.microsoft.com/office/drawing/2014/main" id="{9992422B-FAD8-5110-EEBD-4CDBEE478E99}"/>
              </a:ext>
            </a:extLst>
          </p:cNvPr>
          <p:cNvSpPr>
            <a:spLocks noChangeArrowheads="1"/>
          </p:cNvSpPr>
          <p:nvPr/>
        </p:nvSpPr>
        <p:spPr bwMode="auto">
          <a:xfrm>
            <a:off x="6259937" y="5718045"/>
            <a:ext cx="76200" cy="76200"/>
          </a:xfrm>
          <a:prstGeom prst="ellipse">
            <a:avLst/>
          </a:prstGeom>
          <a:solidFill>
            <a:srgbClr val="FFFF00"/>
          </a:solid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83" name="Oval 493">
            <a:extLst>
              <a:ext uri="{FF2B5EF4-FFF2-40B4-BE49-F238E27FC236}">
                <a16:creationId xmlns:a16="http://schemas.microsoft.com/office/drawing/2014/main" id="{8BBE0212-91C7-449A-BAC1-0D853B40B787}"/>
              </a:ext>
            </a:extLst>
          </p:cNvPr>
          <p:cNvSpPr>
            <a:spLocks noChangeArrowheads="1"/>
          </p:cNvSpPr>
          <p:nvPr/>
        </p:nvSpPr>
        <p:spPr bwMode="auto">
          <a:xfrm>
            <a:off x="6259937" y="5718045"/>
            <a:ext cx="76200" cy="76200"/>
          </a:xfrm>
          <a:prstGeom prst="ellipse">
            <a:avLst/>
          </a:prstGeom>
          <a:solidFill>
            <a:srgbClr val="FF0000"/>
          </a:solidFill>
          <a:ln w="28575"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84" name="Oval 494">
            <a:extLst>
              <a:ext uri="{FF2B5EF4-FFF2-40B4-BE49-F238E27FC236}">
                <a16:creationId xmlns:a16="http://schemas.microsoft.com/office/drawing/2014/main" id="{C6E8D45D-BA83-E036-49EF-76279135A632}"/>
              </a:ext>
            </a:extLst>
          </p:cNvPr>
          <p:cNvSpPr>
            <a:spLocks noChangeArrowheads="1"/>
          </p:cNvSpPr>
          <p:nvPr/>
        </p:nvSpPr>
        <p:spPr bwMode="auto">
          <a:xfrm>
            <a:off x="6731425" y="5733920"/>
            <a:ext cx="74613" cy="76200"/>
          </a:xfrm>
          <a:prstGeom prst="ellipse">
            <a:avLst/>
          </a:prstGeom>
          <a:solidFill>
            <a:srgbClr val="FFFF00"/>
          </a:solid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85" name="Oval 495">
            <a:extLst>
              <a:ext uri="{FF2B5EF4-FFF2-40B4-BE49-F238E27FC236}">
                <a16:creationId xmlns:a16="http://schemas.microsoft.com/office/drawing/2014/main" id="{0C710834-1BE7-9A94-8D6D-66780B335756}"/>
              </a:ext>
            </a:extLst>
          </p:cNvPr>
          <p:cNvSpPr>
            <a:spLocks noChangeArrowheads="1"/>
          </p:cNvSpPr>
          <p:nvPr/>
        </p:nvSpPr>
        <p:spPr bwMode="auto">
          <a:xfrm>
            <a:off x="6731425" y="5733920"/>
            <a:ext cx="74613" cy="76200"/>
          </a:xfrm>
          <a:prstGeom prst="ellipse">
            <a:avLst/>
          </a:prstGeom>
          <a:solidFill>
            <a:srgbClr val="FF0000"/>
          </a:solidFill>
          <a:ln w="28575"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86" name="Oval 496">
            <a:extLst>
              <a:ext uri="{FF2B5EF4-FFF2-40B4-BE49-F238E27FC236}">
                <a16:creationId xmlns:a16="http://schemas.microsoft.com/office/drawing/2014/main" id="{D3C7979C-ADDC-9FB6-E5A3-F118FA426966}"/>
              </a:ext>
            </a:extLst>
          </p:cNvPr>
          <p:cNvSpPr>
            <a:spLocks noChangeArrowheads="1"/>
          </p:cNvSpPr>
          <p:nvPr/>
        </p:nvSpPr>
        <p:spPr bwMode="auto">
          <a:xfrm>
            <a:off x="7248950" y="5711695"/>
            <a:ext cx="74613" cy="76200"/>
          </a:xfrm>
          <a:prstGeom prst="ellipse">
            <a:avLst/>
          </a:prstGeom>
          <a:solidFill>
            <a:srgbClr val="C8DEF9"/>
          </a:solid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87" name="Oval 497">
            <a:extLst>
              <a:ext uri="{FF2B5EF4-FFF2-40B4-BE49-F238E27FC236}">
                <a16:creationId xmlns:a16="http://schemas.microsoft.com/office/drawing/2014/main" id="{8309D371-364F-176D-29A3-7C851F547377}"/>
              </a:ext>
            </a:extLst>
          </p:cNvPr>
          <p:cNvSpPr>
            <a:spLocks noChangeArrowheads="1"/>
          </p:cNvSpPr>
          <p:nvPr/>
        </p:nvSpPr>
        <p:spPr bwMode="auto">
          <a:xfrm>
            <a:off x="7248950" y="5711695"/>
            <a:ext cx="74613" cy="76200"/>
          </a:xfrm>
          <a:prstGeom prst="ellipse">
            <a:avLst/>
          </a:prstGeom>
          <a:solidFill>
            <a:srgbClr val="FF0000"/>
          </a:solidFill>
          <a:ln w="28575"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88" name="Oval 498">
            <a:extLst>
              <a:ext uri="{FF2B5EF4-FFF2-40B4-BE49-F238E27FC236}">
                <a16:creationId xmlns:a16="http://schemas.microsoft.com/office/drawing/2014/main" id="{C0EE36BD-F6E9-76AA-B4D4-0EDACD9E7E7E}"/>
              </a:ext>
            </a:extLst>
          </p:cNvPr>
          <p:cNvSpPr>
            <a:spLocks noChangeArrowheads="1"/>
          </p:cNvSpPr>
          <p:nvPr/>
        </p:nvSpPr>
        <p:spPr bwMode="auto">
          <a:xfrm>
            <a:off x="7744250" y="5633908"/>
            <a:ext cx="74613" cy="74613"/>
          </a:xfrm>
          <a:prstGeom prst="ellipse">
            <a:avLst/>
          </a:prstGeom>
          <a:solidFill>
            <a:srgbClr val="FFFF00"/>
          </a:solid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89" name="Oval 499">
            <a:extLst>
              <a:ext uri="{FF2B5EF4-FFF2-40B4-BE49-F238E27FC236}">
                <a16:creationId xmlns:a16="http://schemas.microsoft.com/office/drawing/2014/main" id="{A01DDE0C-5776-BA1F-4F8F-CAE3BA258974}"/>
              </a:ext>
            </a:extLst>
          </p:cNvPr>
          <p:cNvSpPr>
            <a:spLocks noChangeArrowheads="1"/>
          </p:cNvSpPr>
          <p:nvPr/>
        </p:nvSpPr>
        <p:spPr bwMode="auto">
          <a:xfrm>
            <a:off x="7744250" y="5633908"/>
            <a:ext cx="74613" cy="74613"/>
          </a:xfrm>
          <a:prstGeom prst="ellipse">
            <a:avLst/>
          </a:prstGeom>
          <a:solidFill>
            <a:srgbClr val="FF0000"/>
          </a:solidFill>
          <a:ln w="28575"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90" name="Oval 500">
            <a:extLst>
              <a:ext uri="{FF2B5EF4-FFF2-40B4-BE49-F238E27FC236}">
                <a16:creationId xmlns:a16="http://schemas.microsoft.com/office/drawing/2014/main" id="{43B0814B-E4FC-06DE-B538-612763D17D8F}"/>
              </a:ext>
            </a:extLst>
          </p:cNvPr>
          <p:cNvSpPr>
            <a:spLocks noChangeArrowheads="1"/>
          </p:cNvSpPr>
          <p:nvPr/>
        </p:nvSpPr>
        <p:spPr bwMode="auto">
          <a:xfrm>
            <a:off x="8222087" y="5719633"/>
            <a:ext cx="74613" cy="76200"/>
          </a:xfrm>
          <a:prstGeom prst="ellipse">
            <a:avLst/>
          </a:prstGeom>
          <a:solidFill>
            <a:srgbClr val="FFFF00"/>
          </a:solid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91" name="Oval 501">
            <a:extLst>
              <a:ext uri="{FF2B5EF4-FFF2-40B4-BE49-F238E27FC236}">
                <a16:creationId xmlns:a16="http://schemas.microsoft.com/office/drawing/2014/main" id="{FA8B6689-F87F-0807-740D-8D3AB0A3F94E}"/>
              </a:ext>
            </a:extLst>
          </p:cNvPr>
          <p:cNvSpPr>
            <a:spLocks noChangeArrowheads="1"/>
          </p:cNvSpPr>
          <p:nvPr/>
        </p:nvSpPr>
        <p:spPr bwMode="auto">
          <a:xfrm>
            <a:off x="8222087" y="5719633"/>
            <a:ext cx="74613" cy="76200"/>
          </a:xfrm>
          <a:prstGeom prst="ellipse">
            <a:avLst/>
          </a:prstGeom>
          <a:solidFill>
            <a:srgbClr val="FF0000"/>
          </a:solidFill>
          <a:ln w="28575" cap="flat">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Roboto" panose="02000000000000000000" pitchFamily="2" charset="0"/>
              <a:cs typeface="Arial" panose="020B0604020202020204" pitchFamily="34" charset="0"/>
            </a:endParaRPr>
          </a:p>
        </p:txBody>
      </p:sp>
      <p:sp>
        <p:nvSpPr>
          <p:cNvPr id="392" name="Rectangle 503">
            <a:extLst>
              <a:ext uri="{FF2B5EF4-FFF2-40B4-BE49-F238E27FC236}">
                <a16:creationId xmlns:a16="http://schemas.microsoft.com/office/drawing/2014/main" id="{B4096602-052E-8F21-2E6D-FE2B4767F194}"/>
              </a:ext>
            </a:extLst>
          </p:cNvPr>
          <p:cNvSpPr>
            <a:spLocks noChangeArrowheads="1"/>
          </p:cNvSpPr>
          <p:nvPr/>
        </p:nvSpPr>
        <p:spPr bwMode="auto">
          <a:xfrm>
            <a:off x="6982603" y="6279373"/>
            <a:ext cx="7357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effectLst/>
                <a:ea typeface="Roboto" panose="02000000000000000000" pitchFamily="2" charset="0"/>
                <a:cs typeface="Arial" panose="020B0604020202020204" pitchFamily="34" charset="0"/>
              </a:rPr>
              <a:t>Study day</a:t>
            </a:r>
            <a:endParaRPr kumimoji="0" lang="en-US" altLang="en-US" sz="1800" b="0" i="0" u="none" strike="noStrike" cap="none" normalizeH="0" baseline="0">
              <a:ln>
                <a:noFill/>
              </a:ln>
              <a:effectLst/>
              <a:ea typeface="Roboto" panose="02000000000000000000" pitchFamily="2" charset="0"/>
              <a:cs typeface="Arial" panose="020B0604020202020204" pitchFamily="34" charset="0"/>
            </a:endParaRPr>
          </a:p>
        </p:txBody>
      </p:sp>
      <p:cxnSp>
        <p:nvCxnSpPr>
          <p:cNvPr id="393" name="Straight Connector 392">
            <a:extLst>
              <a:ext uri="{FF2B5EF4-FFF2-40B4-BE49-F238E27FC236}">
                <a16:creationId xmlns:a16="http://schemas.microsoft.com/office/drawing/2014/main" id="{608BC4E6-6BF2-4A90-A244-F4B970C258BB}"/>
              </a:ext>
            </a:extLst>
          </p:cNvPr>
          <p:cNvCxnSpPr/>
          <p:nvPr/>
        </p:nvCxnSpPr>
        <p:spPr>
          <a:xfrm>
            <a:off x="6813524" y="4125830"/>
            <a:ext cx="0" cy="1134465"/>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D804077A-C38B-C9DB-37BD-FACA9867F157}"/>
              </a:ext>
            </a:extLst>
          </p:cNvPr>
          <p:cNvCxnSpPr>
            <a:cxnSpLocks/>
          </p:cNvCxnSpPr>
          <p:nvPr/>
        </p:nvCxnSpPr>
        <p:spPr>
          <a:xfrm rot="5400000">
            <a:off x="6813524" y="4043721"/>
            <a:ext cx="0" cy="1524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6292BB7C-41A6-AA1D-8CDF-F17733188E46}"/>
              </a:ext>
            </a:extLst>
          </p:cNvPr>
          <p:cNvCxnSpPr>
            <a:cxnSpLocks/>
          </p:cNvCxnSpPr>
          <p:nvPr/>
        </p:nvCxnSpPr>
        <p:spPr>
          <a:xfrm rot="5400000">
            <a:off x="6815004" y="5184095"/>
            <a:ext cx="0" cy="1524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96" name="Group 395">
            <a:extLst>
              <a:ext uri="{FF2B5EF4-FFF2-40B4-BE49-F238E27FC236}">
                <a16:creationId xmlns:a16="http://schemas.microsoft.com/office/drawing/2014/main" id="{C5D3036B-7997-1C4A-71FD-0039F24FA933}"/>
              </a:ext>
            </a:extLst>
          </p:cNvPr>
          <p:cNvGrpSpPr/>
          <p:nvPr/>
        </p:nvGrpSpPr>
        <p:grpSpPr>
          <a:xfrm>
            <a:off x="5835348" y="4743020"/>
            <a:ext cx="153880" cy="1040113"/>
            <a:chOff x="6626441" y="4879019"/>
            <a:chExt cx="153880" cy="713913"/>
          </a:xfrm>
        </p:grpSpPr>
        <p:cxnSp>
          <p:nvCxnSpPr>
            <p:cNvPr id="397" name="Straight Connector 396">
              <a:extLst>
                <a:ext uri="{FF2B5EF4-FFF2-40B4-BE49-F238E27FC236}">
                  <a16:creationId xmlns:a16="http://schemas.microsoft.com/office/drawing/2014/main" id="{1EE33986-9B65-AF1A-3B42-5A05A8F739D4}"/>
                </a:ext>
              </a:extLst>
            </p:cNvPr>
            <p:cNvCxnSpPr/>
            <p:nvPr/>
          </p:nvCxnSpPr>
          <p:spPr>
            <a:xfrm>
              <a:off x="6702641" y="4882718"/>
              <a:ext cx="0" cy="710214"/>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E1C46747-D78D-47E4-86E5-A52F711F86B4}"/>
                </a:ext>
              </a:extLst>
            </p:cNvPr>
            <p:cNvCxnSpPr>
              <a:cxnSpLocks/>
            </p:cNvCxnSpPr>
            <p:nvPr/>
          </p:nvCxnSpPr>
          <p:spPr>
            <a:xfrm rot="5400000">
              <a:off x="6702641" y="4802819"/>
              <a:ext cx="0" cy="1524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1BF76987-4D9E-63FA-1BF7-8EBD3AB639AC}"/>
                </a:ext>
              </a:extLst>
            </p:cNvPr>
            <p:cNvCxnSpPr>
              <a:cxnSpLocks/>
            </p:cNvCxnSpPr>
            <p:nvPr/>
          </p:nvCxnSpPr>
          <p:spPr>
            <a:xfrm rot="5400000">
              <a:off x="6704121" y="5516732"/>
              <a:ext cx="0" cy="1524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00" name="Group 399">
            <a:extLst>
              <a:ext uri="{FF2B5EF4-FFF2-40B4-BE49-F238E27FC236}">
                <a16:creationId xmlns:a16="http://schemas.microsoft.com/office/drawing/2014/main" id="{12AECE49-F4C3-37E8-9BAB-14B1D0C04F36}"/>
              </a:ext>
            </a:extLst>
          </p:cNvPr>
          <p:cNvGrpSpPr/>
          <p:nvPr/>
        </p:nvGrpSpPr>
        <p:grpSpPr>
          <a:xfrm>
            <a:off x="7707860" y="4098706"/>
            <a:ext cx="153880" cy="1040113"/>
            <a:chOff x="6626441" y="4879019"/>
            <a:chExt cx="153880" cy="713913"/>
          </a:xfrm>
        </p:grpSpPr>
        <p:cxnSp>
          <p:nvCxnSpPr>
            <p:cNvPr id="401" name="Straight Connector 400">
              <a:extLst>
                <a:ext uri="{FF2B5EF4-FFF2-40B4-BE49-F238E27FC236}">
                  <a16:creationId xmlns:a16="http://schemas.microsoft.com/office/drawing/2014/main" id="{3FB6494A-1B95-A1F2-992D-09B5F48EA443}"/>
                </a:ext>
              </a:extLst>
            </p:cNvPr>
            <p:cNvCxnSpPr/>
            <p:nvPr/>
          </p:nvCxnSpPr>
          <p:spPr>
            <a:xfrm>
              <a:off x="6702641" y="4882718"/>
              <a:ext cx="0" cy="710214"/>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F91EBE8E-8525-9639-C695-BC648DEE6B42}"/>
                </a:ext>
              </a:extLst>
            </p:cNvPr>
            <p:cNvCxnSpPr>
              <a:cxnSpLocks/>
            </p:cNvCxnSpPr>
            <p:nvPr/>
          </p:nvCxnSpPr>
          <p:spPr>
            <a:xfrm rot="5400000">
              <a:off x="6702641" y="4802819"/>
              <a:ext cx="0" cy="1524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642BA757-8BD6-4675-5479-DC46F5027C75}"/>
                </a:ext>
              </a:extLst>
            </p:cNvPr>
            <p:cNvCxnSpPr>
              <a:cxnSpLocks/>
            </p:cNvCxnSpPr>
            <p:nvPr/>
          </p:nvCxnSpPr>
          <p:spPr>
            <a:xfrm rot="5400000">
              <a:off x="6704121" y="5516732"/>
              <a:ext cx="0" cy="1524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04" name="Group 403">
            <a:extLst>
              <a:ext uri="{FF2B5EF4-FFF2-40B4-BE49-F238E27FC236}">
                <a16:creationId xmlns:a16="http://schemas.microsoft.com/office/drawing/2014/main" id="{F56A2531-5255-21AE-3990-32C96655F1D2}"/>
              </a:ext>
            </a:extLst>
          </p:cNvPr>
          <p:cNvGrpSpPr/>
          <p:nvPr/>
        </p:nvGrpSpPr>
        <p:grpSpPr>
          <a:xfrm>
            <a:off x="8146676" y="3979634"/>
            <a:ext cx="153880" cy="1040113"/>
            <a:chOff x="6626441" y="4879019"/>
            <a:chExt cx="153880" cy="713913"/>
          </a:xfrm>
        </p:grpSpPr>
        <p:cxnSp>
          <p:nvCxnSpPr>
            <p:cNvPr id="405" name="Straight Connector 404">
              <a:extLst>
                <a:ext uri="{FF2B5EF4-FFF2-40B4-BE49-F238E27FC236}">
                  <a16:creationId xmlns:a16="http://schemas.microsoft.com/office/drawing/2014/main" id="{6F6D6F13-919A-A80E-4F16-0F2B0CA7A86F}"/>
                </a:ext>
              </a:extLst>
            </p:cNvPr>
            <p:cNvCxnSpPr/>
            <p:nvPr/>
          </p:nvCxnSpPr>
          <p:spPr>
            <a:xfrm>
              <a:off x="6702641" y="4882718"/>
              <a:ext cx="0" cy="710214"/>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834EF91B-3DCD-9C2F-0F11-0CAC66ABE18F}"/>
                </a:ext>
              </a:extLst>
            </p:cNvPr>
            <p:cNvCxnSpPr>
              <a:cxnSpLocks/>
            </p:cNvCxnSpPr>
            <p:nvPr/>
          </p:nvCxnSpPr>
          <p:spPr>
            <a:xfrm rot="5400000">
              <a:off x="6702641" y="4802819"/>
              <a:ext cx="0" cy="1524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000BAC9E-ADD5-F0CD-DCBE-47527F12CA5E}"/>
                </a:ext>
              </a:extLst>
            </p:cNvPr>
            <p:cNvCxnSpPr>
              <a:cxnSpLocks/>
            </p:cNvCxnSpPr>
            <p:nvPr/>
          </p:nvCxnSpPr>
          <p:spPr>
            <a:xfrm rot="5400000">
              <a:off x="6704121" y="5516732"/>
              <a:ext cx="0" cy="1524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08" name="Group 407">
            <a:extLst>
              <a:ext uri="{FF2B5EF4-FFF2-40B4-BE49-F238E27FC236}">
                <a16:creationId xmlns:a16="http://schemas.microsoft.com/office/drawing/2014/main" id="{61754D91-8370-5902-AE22-1D9A54BCD621}"/>
              </a:ext>
            </a:extLst>
          </p:cNvPr>
          <p:cNvGrpSpPr/>
          <p:nvPr/>
        </p:nvGrpSpPr>
        <p:grpSpPr>
          <a:xfrm>
            <a:off x="7190884" y="3976558"/>
            <a:ext cx="153880" cy="1040113"/>
            <a:chOff x="6626441" y="4879019"/>
            <a:chExt cx="153880" cy="713913"/>
          </a:xfrm>
        </p:grpSpPr>
        <p:cxnSp>
          <p:nvCxnSpPr>
            <p:cNvPr id="409" name="Straight Connector 408">
              <a:extLst>
                <a:ext uri="{FF2B5EF4-FFF2-40B4-BE49-F238E27FC236}">
                  <a16:creationId xmlns:a16="http://schemas.microsoft.com/office/drawing/2014/main" id="{7ECF077D-83F7-76A5-4682-FB13E529B1BC}"/>
                </a:ext>
              </a:extLst>
            </p:cNvPr>
            <p:cNvCxnSpPr/>
            <p:nvPr/>
          </p:nvCxnSpPr>
          <p:spPr>
            <a:xfrm>
              <a:off x="6702641" y="4882718"/>
              <a:ext cx="0" cy="710214"/>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B86D0E9B-3C2D-72CF-D3AF-0CC76FCFF0C7}"/>
                </a:ext>
              </a:extLst>
            </p:cNvPr>
            <p:cNvCxnSpPr>
              <a:cxnSpLocks/>
            </p:cNvCxnSpPr>
            <p:nvPr/>
          </p:nvCxnSpPr>
          <p:spPr>
            <a:xfrm rot="5400000">
              <a:off x="6702641" y="4802819"/>
              <a:ext cx="0" cy="1524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421B6F52-1425-DA9E-0DC5-225373A2A7B3}"/>
                </a:ext>
              </a:extLst>
            </p:cNvPr>
            <p:cNvCxnSpPr>
              <a:cxnSpLocks/>
            </p:cNvCxnSpPr>
            <p:nvPr/>
          </p:nvCxnSpPr>
          <p:spPr>
            <a:xfrm rot="5400000">
              <a:off x="6704121" y="5516732"/>
              <a:ext cx="0" cy="1524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12" name="Rectangle 411">
            <a:extLst>
              <a:ext uri="{FF2B5EF4-FFF2-40B4-BE49-F238E27FC236}">
                <a16:creationId xmlns:a16="http://schemas.microsoft.com/office/drawing/2014/main" id="{101D2C49-0FFF-BF57-AFAB-B3B77AE7B464}"/>
              </a:ext>
            </a:extLst>
          </p:cNvPr>
          <p:cNvSpPr/>
          <p:nvPr/>
        </p:nvSpPr>
        <p:spPr>
          <a:xfrm>
            <a:off x="8266811" y="4087881"/>
            <a:ext cx="1071127" cy="307777"/>
          </a:xfrm>
          <a:prstGeom prst="rect">
            <a:avLst/>
          </a:prstGeom>
        </p:spPr>
        <p:txBody>
          <a:bodyPr wrap="none">
            <a:spAutoFit/>
          </a:bodyPr>
          <a:lstStyle/>
          <a:p>
            <a:r>
              <a:rPr lang="it-IT" sz="1400">
                <a:solidFill>
                  <a:schemeClr val="bg1">
                    <a:lumMod val="75000"/>
                  </a:schemeClr>
                </a:solidFill>
                <a:latin typeface="Arial" panose="020B0604020202020204" pitchFamily="34" charset="0"/>
                <a:ea typeface="Roboto" panose="02000000000000000000" pitchFamily="2" charset="0"/>
                <a:cs typeface="Arial" panose="020B0604020202020204" pitchFamily="34" charset="0"/>
              </a:rPr>
              <a:t>CPG52421</a:t>
            </a:r>
            <a:endParaRPr lang="en-US" sz="1400">
              <a:solidFill>
                <a:schemeClr val="bg1">
                  <a:lumMod val="75000"/>
                </a:schemeClr>
              </a:solidFill>
              <a:latin typeface="Arial" panose="020B0604020202020204" pitchFamily="34" charset="0"/>
              <a:ea typeface="Roboto" panose="02000000000000000000" pitchFamily="2" charset="0"/>
              <a:cs typeface="Arial" panose="020B0604020202020204" pitchFamily="34" charset="0"/>
            </a:endParaRPr>
          </a:p>
        </p:txBody>
      </p:sp>
      <p:sp>
        <p:nvSpPr>
          <p:cNvPr id="413" name="Rectangle 412">
            <a:extLst>
              <a:ext uri="{FF2B5EF4-FFF2-40B4-BE49-F238E27FC236}">
                <a16:creationId xmlns:a16="http://schemas.microsoft.com/office/drawing/2014/main" id="{9623393E-54A2-F1FF-5122-8A6E60893DA3}"/>
              </a:ext>
            </a:extLst>
          </p:cNvPr>
          <p:cNvSpPr/>
          <p:nvPr/>
        </p:nvSpPr>
        <p:spPr>
          <a:xfrm>
            <a:off x="8259590" y="5624383"/>
            <a:ext cx="1141659" cy="307777"/>
          </a:xfrm>
          <a:prstGeom prst="rect">
            <a:avLst/>
          </a:prstGeom>
        </p:spPr>
        <p:txBody>
          <a:bodyPr wrap="none">
            <a:spAutoFit/>
          </a:bodyPr>
          <a:lstStyle/>
          <a:p>
            <a:r>
              <a:rPr lang="it-IT" sz="1400">
                <a:solidFill>
                  <a:srgbClr val="C00000"/>
                </a:solidFill>
                <a:latin typeface="Arial" panose="020B0604020202020204" pitchFamily="34" charset="0"/>
                <a:ea typeface="Roboto" panose="02000000000000000000" pitchFamily="2" charset="0"/>
                <a:cs typeface="Arial" panose="020B0604020202020204" pitchFamily="34" charset="0"/>
              </a:rPr>
              <a:t>midostaurin</a:t>
            </a:r>
            <a:endParaRPr lang="en-US" sz="1400">
              <a:solidFill>
                <a:srgbClr val="C00000"/>
              </a:solidFill>
              <a:latin typeface="Arial" panose="020B0604020202020204" pitchFamily="34" charset="0"/>
              <a:ea typeface="Roboto" panose="02000000000000000000" pitchFamily="2" charset="0"/>
              <a:cs typeface="Arial" panose="020B0604020202020204" pitchFamily="34" charset="0"/>
            </a:endParaRPr>
          </a:p>
        </p:txBody>
      </p:sp>
      <p:sp>
        <p:nvSpPr>
          <p:cNvPr id="414" name="Rectangle 413">
            <a:extLst>
              <a:ext uri="{FF2B5EF4-FFF2-40B4-BE49-F238E27FC236}">
                <a16:creationId xmlns:a16="http://schemas.microsoft.com/office/drawing/2014/main" id="{B4FD1BE1-71ED-E1AC-6C89-A0D819443527}"/>
              </a:ext>
            </a:extLst>
          </p:cNvPr>
          <p:cNvSpPr/>
          <p:nvPr/>
        </p:nvSpPr>
        <p:spPr>
          <a:xfrm>
            <a:off x="8278043" y="5371406"/>
            <a:ext cx="971741" cy="307777"/>
          </a:xfrm>
          <a:prstGeom prst="rect">
            <a:avLst/>
          </a:prstGeom>
        </p:spPr>
        <p:txBody>
          <a:bodyPr wrap="none">
            <a:spAutoFit/>
          </a:bodyPr>
          <a:lstStyle/>
          <a:p>
            <a:r>
              <a:rPr lang="it-IT" sz="1400">
                <a:solidFill>
                  <a:srgbClr val="90BFF9"/>
                </a:solidFill>
                <a:latin typeface="Arial" panose="020B0604020202020204" pitchFamily="34" charset="0"/>
                <a:ea typeface="Roboto" panose="02000000000000000000" pitchFamily="2" charset="0"/>
                <a:cs typeface="Arial" panose="020B0604020202020204" pitchFamily="34" charset="0"/>
              </a:rPr>
              <a:t>CPG6221</a:t>
            </a:r>
            <a:endParaRPr lang="en-US" sz="1400">
              <a:solidFill>
                <a:srgbClr val="90BFF9"/>
              </a:solidFill>
              <a:latin typeface="Arial" panose="020B0604020202020204" pitchFamily="34" charset="0"/>
              <a:ea typeface="Roboto" panose="02000000000000000000" pitchFamily="2" charset="0"/>
              <a:cs typeface="Arial" panose="020B0604020202020204" pitchFamily="34" charset="0"/>
            </a:endParaRPr>
          </a:p>
        </p:txBody>
      </p:sp>
      <p:sp>
        <p:nvSpPr>
          <p:cNvPr id="415" name="Rectangle 503">
            <a:extLst>
              <a:ext uri="{FF2B5EF4-FFF2-40B4-BE49-F238E27FC236}">
                <a16:creationId xmlns:a16="http://schemas.microsoft.com/office/drawing/2014/main" id="{71018EBF-2199-19BA-740A-322266609277}"/>
              </a:ext>
            </a:extLst>
          </p:cNvPr>
          <p:cNvSpPr>
            <a:spLocks noChangeArrowheads="1"/>
          </p:cNvSpPr>
          <p:nvPr/>
        </p:nvSpPr>
        <p:spPr bwMode="auto">
          <a:xfrm rot="16200000">
            <a:off x="4495329" y="4910128"/>
            <a:ext cx="17200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effectLst/>
                <a:ea typeface="Roboto" panose="02000000000000000000" pitchFamily="2" charset="0"/>
                <a:cs typeface="Arial" panose="020B0604020202020204" pitchFamily="34" charset="0"/>
              </a:rPr>
              <a:t>Plasma trough level </a:t>
            </a:r>
            <a:r>
              <a:rPr kumimoji="0" lang="el-GR" altLang="en-US" sz="1200" b="1" i="0" u="none" strike="noStrike" cap="none" normalizeH="0" baseline="0">
                <a:ln>
                  <a:noFill/>
                </a:ln>
                <a:effectLst/>
                <a:ea typeface="Roboto" panose="02000000000000000000" pitchFamily="2" charset="0"/>
                <a:cs typeface="Arial" panose="020B0604020202020204" pitchFamily="34" charset="0"/>
              </a:rPr>
              <a:t>μ</a:t>
            </a:r>
            <a:r>
              <a:rPr kumimoji="0" lang="it-IT" altLang="en-US" sz="1200" b="1" i="0" u="none" strike="noStrike" cap="none" normalizeH="0" baseline="0">
                <a:ln>
                  <a:noFill/>
                </a:ln>
                <a:effectLst/>
                <a:ea typeface="Roboto" panose="02000000000000000000" pitchFamily="2" charset="0"/>
                <a:cs typeface="Arial" panose="020B0604020202020204" pitchFamily="34" charset="0"/>
              </a:rPr>
              <a:t>M</a:t>
            </a:r>
            <a:endParaRPr kumimoji="0" lang="en-US" altLang="en-US" sz="1800" b="0" i="0" u="none" strike="noStrike" cap="none" normalizeH="0" baseline="0">
              <a:ln>
                <a:noFill/>
              </a:ln>
              <a:effectLst/>
              <a:ea typeface="Roboto" panose="02000000000000000000" pitchFamily="2" charset="0"/>
              <a:cs typeface="Arial" panose="020B0604020202020204" pitchFamily="34" charset="0"/>
            </a:endParaRPr>
          </a:p>
        </p:txBody>
      </p:sp>
      <p:grpSp>
        <p:nvGrpSpPr>
          <p:cNvPr id="416" name="Group 415">
            <a:extLst>
              <a:ext uri="{FF2B5EF4-FFF2-40B4-BE49-F238E27FC236}">
                <a16:creationId xmlns:a16="http://schemas.microsoft.com/office/drawing/2014/main" id="{E0479DAC-0DF2-7FAC-5595-D242F29F7681}"/>
              </a:ext>
            </a:extLst>
          </p:cNvPr>
          <p:cNvGrpSpPr/>
          <p:nvPr/>
        </p:nvGrpSpPr>
        <p:grpSpPr>
          <a:xfrm>
            <a:off x="6186918" y="4181870"/>
            <a:ext cx="153880" cy="1040113"/>
            <a:chOff x="6626441" y="4879019"/>
            <a:chExt cx="153880" cy="713913"/>
          </a:xfrm>
        </p:grpSpPr>
        <p:cxnSp>
          <p:nvCxnSpPr>
            <p:cNvPr id="417" name="Straight Connector 416">
              <a:extLst>
                <a:ext uri="{FF2B5EF4-FFF2-40B4-BE49-F238E27FC236}">
                  <a16:creationId xmlns:a16="http://schemas.microsoft.com/office/drawing/2014/main" id="{9D4939EB-8660-EF61-F27D-468E6789FDC4}"/>
                </a:ext>
              </a:extLst>
            </p:cNvPr>
            <p:cNvCxnSpPr/>
            <p:nvPr/>
          </p:nvCxnSpPr>
          <p:spPr>
            <a:xfrm>
              <a:off x="6702641" y="4882718"/>
              <a:ext cx="0" cy="710214"/>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1FA05A23-2AAF-8AA6-6FAA-5785C3EC0807}"/>
                </a:ext>
              </a:extLst>
            </p:cNvPr>
            <p:cNvCxnSpPr>
              <a:cxnSpLocks/>
            </p:cNvCxnSpPr>
            <p:nvPr/>
          </p:nvCxnSpPr>
          <p:spPr>
            <a:xfrm rot="5400000">
              <a:off x="6702641" y="4802819"/>
              <a:ext cx="0" cy="1524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BA4332E8-A2EC-81A6-A61C-C61CAB724F1F}"/>
                </a:ext>
              </a:extLst>
            </p:cNvPr>
            <p:cNvCxnSpPr>
              <a:cxnSpLocks/>
            </p:cNvCxnSpPr>
            <p:nvPr/>
          </p:nvCxnSpPr>
          <p:spPr>
            <a:xfrm rot="5400000">
              <a:off x="6704121" y="5516732"/>
              <a:ext cx="0" cy="1524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20" name="Group 419">
            <a:extLst>
              <a:ext uri="{FF2B5EF4-FFF2-40B4-BE49-F238E27FC236}">
                <a16:creationId xmlns:a16="http://schemas.microsoft.com/office/drawing/2014/main" id="{8CD20561-C77B-3597-29E1-C7E120AB2378}"/>
              </a:ext>
            </a:extLst>
          </p:cNvPr>
          <p:cNvGrpSpPr/>
          <p:nvPr/>
        </p:nvGrpSpPr>
        <p:grpSpPr>
          <a:xfrm>
            <a:off x="6712917" y="5414119"/>
            <a:ext cx="153880" cy="390301"/>
            <a:chOff x="6626441" y="4879019"/>
            <a:chExt cx="153880" cy="713913"/>
          </a:xfrm>
        </p:grpSpPr>
        <p:cxnSp>
          <p:nvCxnSpPr>
            <p:cNvPr id="421" name="Straight Connector 420">
              <a:extLst>
                <a:ext uri="{FF2B5EF4-FFF2-40B4-BE49-F238E27FC236}">
                  <a16:creationId xmlns:a16="http://schemas.microsoft.com/office/drawing/2014/main" id="{ADA892E9-39CB-8592-3D1F-1B24AD402921}"/>
                </a:ext>
              </a:extLst>
            </p:cNvPr>
            <p:cNvCxnSpPr/>
            <p:nvPr/>
          </p:nvCxnSpPr>
          <p:spPr>
            <a:xfrm>
              <a:off x="6702641" y="4882718"/>
              <a:ext cx="0" cy="710214"/>
            </a:xfrm>
            <a:prstGeom prst="line">
              <a:avLst/>
            </a:prstGeom>
            <a:ln w="28575">
              <a:solidFill>
                <a:srgbClr val="90BFF9"/>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C224B386-29E9-8E6E-6B05-3AEB86125C38}"/>
                </a:ext>
              </a:extLst>
            </p:cNvPr>
            <p:cNvCxnSpPr>
              <a:cxnSpLocks/>
            </p:cNvCxnSpPr>
            <p:nvPr/>
          </p:nvCxnSpPr>
          <p:spPr>
            <a:xfrm rot="5400000">
              <a:off x="6702641" y="4802819"/>
              <a:ext cx="0" cy="152400"/>
            </a:xfrm>
            <a:prstGeom prst="line">
              <a:avLst/>
            </a:prstGeom>
            <a:ln w="28575">
              <a:solidFill>
                <a:srgbClr val="90BFF9"/>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66583FD7-275A-3459-5027-7991D4A66A10}"/>
                </a:ext>
              </a:extLst>
            </p:cNvPr>
            <p:cNvCxnSpPr>
              <a:cxnSpLocks/>
            </p:cNvCxnSpPr>
            <p:nvPr/>
          </p:nvCxnSpPr>
          <p:spPr>
            <a:xfrm rot="5400000">
              <a:off x="6704121" y="5516732"/>
              <a:ext cx="0" cy="152400"/>
            </a:xfrm>
            <a:prstGeom prst="line">
              <a:avLst/>
            </a:prstGeom>
            <a:ln w="28575">
              <a:solidFill>
                <a:srgbClr val="90BFF9"/>
              </a:solidFill>
            </a:ln>
          </p:spPr>
          <p:style>
            <a:lnRef idx="1">
              <a:schemeClr val="accent1"/>
            </a:lnRef>
            <a:fillRef idx="0">
              <a:schemeClr val="accent1"/>
            </a:fillRef>
            <a:effectRef idx="0">
              <a:schemeClr val="accent1"/>
            </a:effectRef>
            <a:fontRef idx="minor">
              <a:schemeClr val="tx1"/>
            </a:fontRef>
          </p:style>
        </p:cxnSp>
      </p:grpSp>
      <p:grpSp>
        <p:nvGrpSpPr>
          <p:cNvPr id="424" name="Group 423">
            <a:extLst>
              <a:ext uri="{FF2B5EF4-FFF2-40B4-BE49-F238E27FC236}">
                <a16:creationId xmlns:a16="http://schemas.microsoft.com/office/drawing/2014/main" id="{5958E4B7-1729-FA0B-E657-EB0AB20ADD21}"/>
              </a:ext>
            </a:extLst>
          </p:cNvPr>
          <p:cNvGrpSpPr/>
          <p:nvPr/>
        </p:nvGrpSpPr>
        <p:grpSpPr>
          <a:xfrm>
            <a:off x="6216084" y="5408285"/>
            <a:ext cx="153880" cy="390301"/>
            <a:chOff x="6626441" y="4879019"/>
            <a:chExt cx="153880" cy="713913"/>
          </a:xfrm>
        </p:grpSpPr>
        <p:cxnSp>
          <p:nvCxnSpPr>
            <p:cNvPr id="425" name="Straight Connector 424">
              <a:extLst>
                <a:ext uri="{FF2B5EF4-FFF2-40B4-BE49-F238E27FC236}">
                  <a16:creationId xmlns:a16="http://schemas.microsoft.com/office/drawing/2014/main" id="{D80530CF-EB41-8100-1C6E-5369AE4320F7}"/>
                </a:ext>
              </a:extLst>
            </p:cNvPr>
            <p:cNvCxnSpPr/>
            <p:nvPr/>
          </p:nvCxnSpPr>
          <p:spPr>
            <a:xfrm>
              <a:off x="6702641" y="4882718"/>
              <a:ext cx="0" cy="710214"/>
            </a:xfrm>
            <a:prstGeom prst="line">
              <a:avLst/>
            </a:prstGeom>
            <a:ln w="28575">
              <a:solidFill>
                <a:srgbClr val="90BFF9"/>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C77FEF04-D3FD-F0EA-2FF0-97B400BEFBB9}"/>
                </a:ext>
              </a:extLst>
            </p:cNvPr>
            <p:cNvCxnSpPr>
              <a:cxnSpLocks/>
            </p:cNvCxnSpPr>
            <p:nvPr/>
          </p:nvCxnSpPr>
          <p:spPr>
            <a:xfrm rot="5400000">
              <a:off x="6702641" y="4802819"/>
              <a:ext cx="0" cy="152400"/>
            </a:xfrm>
            <a:prstGeom prst="line">
              <a:avLst/>
            </a:prstGeom>
            <a:ln w="28575">
              <a:solidFill>
                <a:srgbClr val="90BFF9"/>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5E2944B4-BF31-18DE-90CA-4117FBA9DD3C}"/>
                </a:ext>
              </a:extLst>
            </p:cNvPr>
            <p:cNvCxnSpPr>
              <a:cxnSpLocks/>
            </p:cNvCxnSpPr>
            <p:nvPr/>
          </p:nvCxnSpPr>
          <p:spPr>
            <a:xfrm rot="5400000">
              <a:off x="6704121" y="5516732"/>
              <a:ext cx="0" cy="152400"/>
            </a:xfrm>
            <a:prstGeom prst="line">
              <a:avLst/>
            </a:prstGeom>
            <a:ln w="28575">
              <a:solidFill>
                <a:srgbClr val="90BFF9"/>
              </a:solidFill>
            </a:ln>
          </p:spPr>
          <p:style>
            <a:lnRef idx="1">
              <a:schemeClr val="accent1"/>
            </a:lnRef>
            <a:fillRef idx="0">
              <a:schemeClr val="accent1"/>
            </a:fillRef>
            <a:effectRef idx="0">
              <a:schemeClr val="accent1"/>
            </a:effectRef>
            <a:fontRef idx="minor">
              <a:schemeClr val="tx1"/>
            </a:fontRef>
          </p:style>
        </p:cxnSp>
      </p:grpSp>
      <p:grpSp>
        <p:nvGrpSpPr>
          <p:cNvPr id="428" name="Group 427">
            <a:extLst>
              <a:ext uri="{FF2B5EF4-FFF2-40B4-BE49-F238E27FC236}">
                <a16:creationId xmlns:a16="http://schemas.microsoft.com/office/drawing/2014/main" id="{EF400078-3939-1D58-19EA-F702CD7A38CB}"/>
              </a:ext>
            </a:extLst>
          </p:cNvPr>
          <p:cNvGrpSpPr/>
          <p:nvPr/>
        </p:nvGrpSpPr>
        <p:grpSpPr>
          <a:xfrm>
            <a:off x="7693935" y="5338934"/>
            <a:ext cx="153880" cy="390301"/>
            <a:chOff x="6626441" y="4879019"/>
            <a:chExt cx="153880" cy="713913"/>
          </a:xfrm>
        </p:grpSpPr>
        <p:cxnSp>
          <p:nvCxnSpPr>
            <p:cNvPr id="429" name="Straight Connector 428">
              <a:extLst>
                <a:ext uri="{FF2B5EF4-FFF2-40B4-BE49-F238E27FC236}">
                  <a16:creationId xmlns:a16="http://schemas.microsoft.com/office/drawing/2014/main" id="{BEA14DD9-34EE-A6DF-C013-507DA0722502}"/>
                </a:ext>
              </a:extLst>
            </p:cNvPr>
            <p:cNvCxnSpPr/>
            <p:nvPr/>
          </p:nvCxnSpPr>
          <p:spPr>
            <a:xfrm>
              <a:off x="6702641" y="4882718"/>
              <a:ext cx="0" cy="710214"/>
            </a:xfrm>
            <a:prstGeom prst="line">
              <a:avLst/>
            </a:prstGeom>
            <a:ln w="28575">
              <a:solidFill>
                <a:srgbClr val="90BFF9"/>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E033B254-8B5A-BF67-0A91-559F2AC1D387}"/>
                </a:ext>
              </a:extLst>
            </p:cNvPr>
            <p:cNvCxnSpPr>
              <a:cxnSpLocks/>
            </p:cNvCxnSpPr>
            <p:nvPr/>
          </p:nvCxnSpPr>
          <p:spPr>
            <a:xfrm rot="5400000">
              <a:off x="6702641" y="4802819"/>
              <a:ext cx="0" cy="152400"/>
            </a:xfrm>
            <a:prstGeom prst="line">
              <a:avLst/>
            </a:prstGeom>
            <a:ln w="28575">
              <a:solidFill>
                <a:srgbClr val="90BFF9"/>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B65FFD9B-4E64-7648-6AB7-D975689D834F}"/>
                </a:ext>
              </a:extLst>
            </p:cNvPr>
            <p:cNvCxnSpPr>
              <a:cxnSpLocks/>
            </p:cNvCxnSpPr>
            <p:nvPr/>
          </p:nvCxnSpPr>
          <p:spPr>
            <a:xfrm rot="5400000">
              <a:off x="6704121" y="5516732"/>
              <a:ext cx="0" cy="152400"/>
            </a:xfrm>
            <a:prstGeom prst="line">
              <a:avLst/>
            </a:prstGeom>
            <a:ln w="28575">
              <a:solidFill>
                <a:srgbClr val="90BFF9"/>
              </a:solidFill>
            </a:ln>
          </p:spPr>
          <p:style>
            <a:lnRef idx="1">
              <a:schemeClr val="accent1"/>
            </a:lnRef>
            <a:fillRef idx="0">
              <a:schemeClr val="accent1"/>
            </a:fillRef>
            <a:effectRef idx="0">
              <a:schemeClr val="accent1"/>
            </a:effectRef>
            <a:fontRef idx="minor">
              <a:schemeClr val="tx1"/>
            </a:fontRef>
          </p:style>
        </p:cxnSp>
      </p:grpSp>
      <p:grpSp>
        <p:nvGrpSpPr>
          <p:cNvPr id="432" name="Group 431">
            <a:extLst>
              <a:ext uri="{FF2B5EF4-FFF2-40B4-BE49-F238E27FC236}">
                <a16:creationId xmlns:a16="http://schemas.microsoft.com/office/drawing/2014/main" id="{0FC7406E-B1C1-0C5D-8FAD-B2F3EA61CFE1}"/>
              </a:ext>
            </a:extLst>
          </p:cNvPr>
          <p:cNvGrpSpPr/>
          <p:nvPr/>
        </p:nvGrpSpPr>
        <p:grpSpPr>
          <a:xfrm>
            <a:off x="7172350" y="5464731"/>
            <a:ext cx="153880" cy="390301"/>
            <a:chOff x="6626441" y="4879019"/>
            <a:chExt cx="153880" cy="713913"/>
          </a:xfrm>
        </p:grpSpPr>
        <p:cxnSp>
          <p:nvCxnSpPr>
            <p:cNvPr id="433" name="Straight Connector 432">
              <a:extLst>
                <a:ext uri="{FF2B5EF4-FFF2-40B4-BE49-F238E27FC236}">
                  <a16:creationId xmlns:a16="http://schemas.microsoft.com/office/drawing/2014/main" id="{B575F685-03F2-1A23-E14B-3869C3E206D4}"/>
                </a:ext>
              </a:extLst>
            </p:cNvPr>
            <p:cNvCxnSpPr/>
            <p:nvPr/>
          </p:nvCxnSpPr>
          <p:spPr>
            <a:xfrm>
              <a:off x="6702641" y="4882718"/>
              <a:ext cx="0" cy="710214"/>
            </a:xfrm>
            <a:prstGeom prst="line">
              <a:avLst/>
            </a:prstGeom>
            <a:ln w="28575">
              <a:solidFill>
                <a:srgbClr val="90BFF9"/>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6078605C-8B22-2D0C-E8E6-D06B0D42F3F1}"/>
                </a:ext>
              </a:extLst>
            </p:cNvPr>
            <p:cNvCxnSpPr>
              <a:cxnSpLocks/>
            </p:cNvCxnSpPr>
            <p:nvPr/>
          </p:nvCxnSpPr>
          <p:spPr>
            <a:xfrm rot="5400000">
              <a:off x="6702641" y="4802819"/>
              <a:ext cx="0" cy="152400"/>
            </a:xfrm>
            <a:prstGeom prst="line">
              <a:avLst/>
            </a:prstGeom>
            <a:ln w="28575">
              <a:solidFill>
                <a:srgbClr val="90BFF9"/>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C95C0346-3543-A85F-882A-14573A9E8723}"/>
                </a:ext>
              </a:extLst>
            </p:cNvPr>
            <p:cNvCxnSpPr>
              <a:cxnSpLocks/>
            </p:cNvCxnSpPr>
            <p:nvPr/>
          </p:nvCxnSpPr>
          <p:spPr>
            <a:xfrm rot="5400000">
              <a:off x="6704121" y="5516732"/>
              <a:ext cx="0" cy="152400"/>
            </a:xfrm>
            <a:prstGeom prst="line">
              <a:avLst/>
            </a:prstGeom>
            <a:ln w="28575">
              <a:solidFill>
                <a:srgbClr val="90BFF9"/>
              </a:solidFill>
            </a:ln>
          </p:spPr>
          <p:style>
            <a:lnRef idx="1">
              <a:schemeClr val="accent1"/>
            </a:lnRef>
            <a:fillRef idx="0">
              <a:schemeClr val="accent1"/>
            </a:fillRef>
            <a:effectRef idx="0">
              <a:schemeClr val="accent1"/>
            </a:effectRef>
            <a:fontRef idx="minor">
              <a:schemeClr val="tx1"/>
            </a:fontRef>
          </p:style>
        </p:cxnSp>
      </p:grpSp>
      <p:grpSp>
        <p:nvGrpSpPr>
          <p:cNvPr id="436" name="Group 435">
            <a:extLst>
              <a:ext uri="{FF2B5EF4-FFF2-40B4-BE49-F238E27FC236}">
                <a16:creationId xmlns:a16="http://schemas.microsoft.com/office/drawing/2014/main" id="{6F50CA24-B610-6371-47CA-1822434FD3F7}"/>
              </a:ext>
            </a:extLst>
          </p:cNvPr>
          <p:cNvGrpSpPr/>
          <p:nvPr/>
        </p:nvGrpSpPr>
        <p:grpSpPr>
          <a:xfrm>
            <a:off x="6706169" y="5496157"/>
            <a:ext cx="153880" cy="390301"/>
            <a:chOff x="6626441" y="4879019"/>
            <a:chExt cx="153880" cy="713913"/>
          </a:xfrm>
        </p:grpSpPr>
        <p:cxnSp>
          <p:nvCxnSpPr>
            <p:cNvPr id="437" name="Straight Connector 436">
              <a:extLst>
                <a:ext uri="{FF2B5EF4-FFF2-40B4-BE49-F238E27FC236}">
                  <a16:creationId xmlns:a16="http://schemas.microsoft.com/office/drawing/2014/main" id="{C1ECEDB4-23C0-A4B2-B915-183CACDC9651}"/>
                </a:ext>
              </a:extLst>
            </p:cNvPr>
            <p:cNvCxnSpPr/>
            <p:nvPr/>
          </p:nvCxnSpPr>
          <p:spPr>
            <a:xfrm>
              <a:off x="6702641" y="4882718"/>
              <a:ext cx="0" cy="7102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91258E0B-B6A5-D2CA-AE9F-F4731B275215}"/>
                </a:ext>
              </a:extLst>
            </p:cNvPr>
            <p:cNvCxnSpPr>
              <a:cxnSpLocks/>
            </p:cNvCxnSpPr>
            <p:nvPr/>
          </p:nvCxnSpPr>
          <p:spPr>
            <a:xfrm rot="5400000">
              <a:off x="6702641" y="4802819"/>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FF4C45CF-C011-BDB6-A7B8-D904B0B96BB1}"/>
                </a:ext>
              </a:extLst>
            </p:cNvPr>
            <p:cNvCxnSpPr>
              <a:cxnSpLocks/>
            </p:cNvCxnSpPr>
            <p:nvPr/>
          </p:nvCxnSpPr>
          <p:spPr>
            <a:xfrm rot="5400000">
              <a:off x="6704121" y="5516732"/>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40" name="Group 439">
            <a:extLst>
              <a:ext uri="{FF2B5EF4-FFF2-40B4-BE49-F238E27FC236}">
                <a16:creationId xmlns:a16="http://schemas.microsoft.com/office/drawing/2014/main" id="{01CB6D85-D4C9-0D23-96AD-98EE22D20309}"/>
              </a:ext>
            </a:extLst>
          </p:cNvPr>
          <p:cNvGrpSpPr/>
          <p:nvPr/>
        </p:nvGrpSpPr>
        <p:grpSpPr>
          <a:xfrm>
            <a:off x="6228180" y="5520719"/>
            <a:ext cx="153880" cy="390301"/>
            <a:chOff x="6626441" y="4879019"/>
            <a:chExt cx="153880" cy="713913"/>
          </a:xfrm>
        </p:grpSpPr>
        <p:cxnSp>
          <p:nvCxnSpPr>
            <p:cNvPr id="441" name="Straight Connector 440">
              <a:extLst>
                <a:ext uri="{FF2B5EF4-FFF2-40B4-BE49-F238E27FC236}">
                  <a16:creationId xmlns:a16="http://schemas.microsoft.com/office/drawing/2014/main" id="{08373C8C-89F7-3340-581A-83A58E45E59C}"/>
                </a:ext>
              </a:extLst>
            </p:cNvPr>
            <p:cNvCxnSpPr/>
            <p:nvPr/>
          </p:nvCxnSpPr>
          <p:spPr>
            <a:xfrm>
              <a:off x="6702641" y="4882718"/>
              <a:ext cx="0" cy="7102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05FBA5CD-69EE-0CD6-0A1E-9A68F94A7729}"/>
                </a:ext>
              </a:extLst>
            </p:cNvPr>
            <p:cNvCxnSpPr>
              <a:cxnSpLocks/>
            </p:cNvCxnSpPr>
            <p:nvPr/>
          </p:nvCxnSpPr>
          <p:spPr>
            <a:xfrm rot="5400000">
              <a:off x="6702641" y="4802819"/>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D2D76ACB-FE89-8AC5-87F7-B25FA09FFF37}"/>
                </a:ext>
              </a:extLst>
            </p:cNvPr>
            <p:cNvCxnSpPr>
              <a:cxnSpLocks/>
            </p:cNvCxnSpPr>
            <p:nvPr/>
          </p:nvCxnSpPr>
          <p:spPr>
            <a:xfrm rot="5400000">
              <a:off x="6704121" y="5516732"/>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44" name="Group 443">
            <a:extLst>
              <a:ext uri="{FF2B5EF4-FFF2-40B4-BE49-F238E27FC236}">
                <a16:creationId xmlns:a16="http://schemas.microsoft.com/office/drawing/2014/main" id="{A78213CF-49C5-9C2C-2815-462277992FF2}"/>
              </a:ext>
            </a:extLst>
          </p:cNvPr>
          <p:cNvGrpSpPr/>
          <p:nvPr/>
        </p:nvGrpSpPr>
        <p:grpSpPr>
          <a:xfrm>
            <a:off x="7699595" y="5443939"/>
            <a:ext cx="153880" cy="390301"/>
            <a:chOff x="6626441" y="4879019"/>
            <a:chExt cx="153880" cy="713913"/>
          </a:xfrm>
        </p:grpSpPr>
        <p:cxnSp>
          <p:nvCxnSpPr>
            <p:cNvPr id="445" name="Straight Connector 444">
              <a:extLst>
                <a:ext uri="{FF2B5EF4-FFF2-40B4-BE49-F238E27FC236}">
                  <a16:creationId xmlns:a16="http://schemas.microsoft.com/office/drawing/2014/main" id="{4460A691-B082-070B-A76B-1D6C0464EB9C}"/>
                </a:ext>
              </a:extLst>
            </p:cNvPr>
            <p:cNvCxnSpPr/>
            <p:nvPr/>
          </p:nvCxnSpPr>
          <p:spPr>
            <a:xfrm>
              <a:off x="6702641" y="4882718"/>
              <a:ext cx="0" cy="7102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8A7F4BDD-5B69-ACCB-F360-E8A52E2F3E26}"/>
                </a:ext>
              </a:extLst>
            </p:cNvPr>
            <p:cNvCxnSpPr>
              <a:cxnSpLocks/>
            </p:cNvCxnSpPr>
            <p:nvPr/>
          </p:nvCxnSpPr>
          <p:spPr>
            <a:xfrm rot="5400000">
              <a:off x="6702641" y="4802819"/>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A2FB493A-DFEF-FA77-943D-2241AF0835F7}"/>
                </a:ext>
              </a:extLst>
            </p:cNvPr>
            <p:cNvCxnSpPr>
              <a:cxnSpLocks/>
            </p:cNvCxnSpPr>
            <p:nvPr/>
          </p:nvCxnSpPr>
          <p:spPr>
            <a:xfrm rot="5400000">
              <a:off x="6704121" y="5516732"/>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48" name="Group 447">
            <a:extLst>
              <a:ext uri="{FF2B5EF4-FFF2-40B4-BE49-F238E27FC236}">
                <a16:creationId xmlns:a16="http://schemas.microsoft.com/office/drawing/2014/main" id="{8534B1B7-7D23-0890-932B-9458B232806E}"/>
              </a:ext>
            </a:extLst>
          </p:cNvPr>
          <p:cNvGrpSpPr/>
          <p:nvPr/>
        </p:nvGrpSpPr>
        <p:grpSpPr>
          <a:xfrm>
            <a:off x="7202183" y="5480606"/>
            <a:ext cx="153880" cy="390301"/>
            <a:chOff x="6626441" y="4879019"/>
            <a:chExt cx="153880" cy="713913"/>
          </a:xfrm>
        </p:grpSpPr>
        <p:cxnSp>
          <p:nvCxnSpPr>
            <p:cNvPr id="449" name="Straight Connector 448">
              <a:extLst>
                <a:ext uri="{FF2B5EF4-FFF2-40B4-BE49-F238E27FC236}">
                  <a16:creationId xmlns:a16="http://schemas.microsoft.com/office/drawing/2014/main" id="{CA56C1BB-7BE6-6762-2B4A-BA04B9EC1C74}"/>
                </a:ext>
              </a:extLst>
            </p:cNvPr>
            <p:cNvCxnSpPr/>
            <p:nvPr/>
          </p:nvCxnSpPr>
          <p:spPr>
            <a:xfrm>
              <a:off x="6702641" y="4882718"/>
              <a:ext cx="0" cy="7102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B36CFDCC-3C58-0DF4-5B75-C86FA4190CA4}"/>
                </a:ext>
              </a:extLst>
            </p:cNvPr>
            <p:cNvCxnSpPr>
              <a:cxnSpLocks/>
            </p:cNvCxnSpPr>
            <p:nvPr/>
          </p:nvCxnSpPr>
          <p:spPr>
            <a:xfrm rot="5400000">
              <a:off x="6702641" y="4802819"/>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CE14064D-C5E0-A32B-F419-3C13424D8EA9}"/>
                </a:ext>
              </a:extLst>
            </p:cNvPr>
            <p:cNvCxnSpPr>
              <a:cxnSpLocks/>
            </p:cNvCxnSpPr>
            <p:nvPr/>
          </p:nvCxnSpPr>
          <p:spPr>
            <a:xfrm rot="5400000">
              <a:off x="6704121" y="5516732"/>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2" name="Group 451">
            <a:extLst>
              <a:ext uri="{FF2B5EF4-FFF2-40B4-BE49-F238E27FC236}">
                <a16:creationId xmlns:a16="http://schemas.microsoft.com/office/drawing/2014/main" id="{5CF26D70-3B04-B7EE-741D-8EA86007D39F}"/>
              </a:ext>
            </a:extLst>
          </p:cNvPr>
          <p:cNvGrpSpPr/>
          <p:nvPr/>
        </p:nvGrpSpPr>
        <p:grpSpPr>
          <a:xfrm>
            <a:off x="8164429" y="5329369"/>
            <a:ext cx="153880" cy="390301"/>
            <a:chOff x="6626441" y="4879019"/>
            <a:chExt cx="153880" cy="713913"/>
          </a:xfrm>
        </p:grpSpPr>
        <p:cxnSp>
          <p:nvCxnSpPr>
            <p:cNvPr id="453" name="Straight Connector 452">
              <a:extLst>
                <a:ext uri="{FF2B5EF4-FFF2-40B4-BE49-F238E27FC236}">
                  <a16:creationId xmlns:a16="http://schemas.microsoft.com/office/drawing/2014/main" id="{284707D8-E73E-40CB-04CF-7984132CA5F7}"/>
                </a:ext>
              </a:extLst>
            </p:cNvPr>
            <p:cNvCxnSpPr/>
            <p:nvPr/>
          </p:nvCxnSpPr>
          <p:spPr>
            <a:xfrm>
              <a:off x="6702641" y="4882718"/>
              <a:ext cx="0" cy="710214"/>
            </a:xfrm>
            <a:prstGeom prst="line">
              <a:avLst/>
            </a:prstGeom>
            <a:ln w="28575">
              <a:solidFill>
                <a:srgbClr val="90BFF9"/>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A434A277-A889-2A78-3A67-5BE649CBABF9}"/>
                </a:ext>
              </a:extLst>
            </p:cNvPr>
            <p:cNvCxnSpPr>
              <a:cxnSpLocks/>
            </p:cNvCxnSpPr>
            <p:nvPr/>
          </p:nvCxnSpPr>
          <p:spPr>
            <a:xfrm rot="5400000">
              <a:off x="6702641" y="4802819"/>
              <a:ext cx="0" cy="152400"/>
            </a:xfrm>
            <a:prstGeom prst="line">
              <a:avLst/>
            </a:prstGeom>
            <a:ln w="28575">
              <a:solidFill>
                <a:srgbClr val="90BFF9"/>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E84D6689-A1E3-9CE1-6F63-F968420B5A3D}"/>
                </a:ext>
              </a:extLst>
            </p:cNvPr>
            <p:cNvCxnSpPr>
              <a:cxnSpLocks/>
            </p:cNvCxnSpPr>
            <p:nvPr/>
          </p:nvCxnSpPr>
          <p:spPr>
            <a:xfrm rot="5400000">
              <a:off x="6704121" y="5516732"/>
              <a:ext cx="0" cy="152400"/>
            </a:xfrm>
            <a:prstGeom prst="line">
              <a:avLst/>
            </a:prstGeom>
            <a:ln w="28575">
              <a:solidFill>
                <a:srgbClr val="90BFF9"/>
              </a:solidFill>
            </a:ln>
          </p:spPr>
          <p:style>
            <a:lnRef idx="1">
              <a:schemeClr val="accent1"/>
            </a:lnRef>
            <a:fillRef idx="0">
              <a:schemeClr val="accent1"/>
            </a:fillRef>
            <a:effectRef idx="0">
              <a:schemeClr val="accent1"/>
            </a:effectRef>
            <a:fontRef idx="minor">
              <a:schemeClr val="tx1"/>
            </a:fontRef>
          </p:style>
        </p:cxnSp>
      </p:grpSp>
      <p:grpSp>
        <p:nvGrpSpPr>
          <p:cNvPr id="456" name="Group 455">
            <a:extLst>
              <a:ext uri="{FF2B5EF4-FFF2-40B4-BE49-F238E27FC236}">
                <a16:creationId xmlns:a16="http://schemas.microsoft.com/office/drawing/2014/main" id="{E08E0807-125A-7E34-1F68-2A7895CF9C70}"/>
              </a:ext>
            </a:extLst>
          </p:cNvPr>
          <p:cNvGrpSpPr/>
          <p:nvPr/>
        </p:nvGrpSpPr>
        <p:grpSpPr>
          <a:xfrm>
            <a:off x="5844679" y="4918994"/>
            <a:ext cx="153880" cy="758479"/>
            <a:chOff x="6626441" y="4879019"/>
            <a:chExt cx="153880" cy="713913"/>
          </a:xfrm>
        </p:grpSpPr>
        <p:cxnSp>
          <p:nvCxnSpPr>
            <p:cNvPr id="457" name="Straight Connector 456">
              <a:extLst>
                <a:ext uri="{FF2B5EF4-FFF2-40B4-BE49-F238E27FC236}">
                  <a16:creationId xmlns:a16="http://schemas.microsoft.com/office/drawing/2014/main" id="{D3702DD5-EAF8-BBAC-E56D-9131A2436558}"/>
                </a:ext>
              </a:extLst>
            </p:cNvPr>
            <p:cNvCxnSpPr/>
            <p:nvPr/>
          </p:nvCxnSpPr>
          <p:spPr>
            <a:xfrm>
              <a:off x="6702641" y="4882718"/>
              <a:ext cx="0" cy="710214"/>
            </a:xfrm>
            <a:prstGeom prst="line">
              <a:avLst/>
            </a:prstGeom>
            <a:ln w="28575">
              <a:solidFill>
                <a:srgbClr val="90BFF9"/>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4782A683-95A9-9FBF-8998-4A40EB8C24E6}"/>
                </a:ext>
              </a:extLst>
            </p:cNvPr>
            <p:cNvCxnSpPr>
              <a:cxnSpLocks/>
            </p:cNvCxnSpPr>
            <p:nvPr/>
          </p:nvCxnSpPr>
          <p:spPr>
            <a:xfrm rot="5400000">
              <a:off x="6702641" y="4802819"/>
              <a:ext cx="0" cy="152400"/>
            </a:xfrm>
            <a:prstGeom prst="line">
              <a:avLst/>
            </a:prstGeom>
            <a:ln w="28575">
              <a:solidFill>
                <a:srgbClr val="90BFF9"/>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6105E7E9-CF54-7153-A4E6-FFBA9D244F52}"/>
                </a:ext>
              </a:extLst>
            </p:cNvPr>
            <p:cNvCxnSpPr>
              <a:cxnSpLocks/>
            </p:cNvCxnSpPr>
            <p:nvPr/>
          </p:nvCxnSpPr>
          <p:spPr>
            <a:xfrm rot="5400000">
              <a:off x="6704121" y="5516732"/>
              <a:ext cx="0" cy="152400"/>
            </a:xfrm>
            <a:prstGeom prst="line">
              <a:avLst/>
            </a:prstGeom>
            <a:ln w="28575">
              <a:solidFill>
                <a:srgbClr val="90BFF9"/>
              </a:solidFill>
            </a:ln>
          </p:spPr>
          <p:style>
            <a:lnRef idx="1">
              <a:schemeClr val="accent1"/>
            </a:lnRef>
            <a:fillRef idx="0">
              <a:schemeClr val="accent1"/>
            </a:fillRef>
            <a:effectRef idx="0">
              <a:schemeClr val="accent1"/>
            </a:effectRef>
            <a:fontRef idx="minor">
              <a:schemeClr val="tx1"/>
            </a:fontRef>
          </p:style>
        </p:cxnSp>
      </p:grpSp>
      <p:grpSp>
        <p:nvGrpSpPr>
          <p:cNvPr id="460" name="Group 459">
            <a:extLst>
              <a:ext uri="{FF2B5EF4-FFF2-40B4-BE49-F238E27FC236}">
                <a16:creationId xmlns:a16="http://schemas.microsoft.com/office/drawing/2014/main" id="{FE60B74D-3047-BD0F-70EA-14D749444B25}"/>
              </a:ext>
            </a:extLst>
          </p:cNvPr>
          <p:cNvGrpSpPr/>
          <p:nvPr/>
        </p:nvGrpSpPr>
        <p:grpSpPr>
          <a:xfrm>
            <a:off x="5773307" y="4680270"/>
            <a:ext cx="153880" cy="1140374"/>
            <a:chOff x="6626441" y="4879019"/>
            <a:chExt cx="153880" cy="713913"/>
          </a:xfrm>
        </p:grpSpPr>
        <p:cxnSp>
          <p:nvCxnSpPr>
            <p:cNvPr id="461" name="Straight Connector 460">
              <a:extLst>
                <a:ext uri="{FF2B5EF4-FFF2-40B4-BE49-F238E27FC236}">
                  <a16:creationId xmlns:a16="http://schemas.microsoft.com/office/drawing/2014/main" id="{0C0BD885-7B9A-EA13-148F-933562670543}"/>
                </a:ext>
              </a:extLst>
            </p:cNvPr>
            <p:cNvCxnSpPr/>
            <p:nvPr/>
          </p:nvCxnSpPr>
          <p:spPr>
            <a:xfrm>
              <a:off x="6702641" y="4882718"/>
              <a:ext cx="0" cy="7102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7199BEB4-62A3-4172-88A5-E64ACFC13114}"/>
                </a:ext>
              </a:extLst>
            </p:cNvPr>
            <p:cNvCxnSpPr>
              <a:cxnSpLocks/>
            </p:cNvCxnSpPr>
            <p:nvPr/>
          </p:nvCxnSpPr>
          <p:spPr>
            <a:xfrm rot="5400000">
              <a:off x="6702641" y="4802819"/>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0C24A99E-EAE6-4E98-928A-94556EA41E9B}"/>
                </a:ext>
              </a:extLst>
            </p:cNvPr>
            <p:cNvCxnSpPr>
              <a:cxnSpLocks/>
            </p:cNvCxnSpPr>
            <p:nvPr/>
          </p:nvCxnSpPr>
          <p:spPr>
            <a:xfrm rot="5400000">
              <a:off x="6704121" y="5516732"/>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64" name="Google Shape;800;p26">
            <a:extLst>
              <a:ext uri="{FF2B5EF4-FFF2-40B4-BE49-F238E27FC236}">
                <a16:creationId xmlns:a16="http://schemas.microsoft.com/office/drawing/2014/main" id="{497C0F9C-3753-DC69-0346-37B816017802}"/>
              </a:ext>
            </a:extLst>
          </p:cNvPr>
          <p:cNvSpPr/>
          <p:nvPr/>
        </p:nvSpPr>
        <p:spPr>
          <a:xfrm>
            <a:off x="386129" y="6217286"/>
            <a:ext cx="2949846"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595959"/>
                </a:solidFill>
                <a:latin typeface="Roboto"/>
                <a:ea typeface="Roboto"/>
                <a:cs typeface="Roboto"/>
                <a:sym typeface="Roboto"/>
              </a:rPr>
              <a:t>Levis et al. </a:t>
            </a:r>
            <a:r>
              <a:rPr lang="en-US" sz="1200" i="1">
                <a:solidFill>
                  <a:srgbClr val="595959"/>
                </a:solidFill>
                <a:latin typeface="Roboto"/>
                <a:ea typeface="Roboto"/>
                <a:cs typeface="Roboto"/>
                <a:sym typeface="Roboto"/>
              </a:rPr>
              <a:t>Blood</a:t>
            </a:r>
            <a:r>
              <a:rPr lang="en-US" sz="1200">
                <a:solidFill>
                  <a:srgbClr val="595959"/>
                </a:solidFill>
                <a:latin typeface="Roboto"/>
                <a:ea typeface="Roboto"/>
                <a:cs typeface="Roboto"/>
                <a:sym typeface="Roboto"/>
              </a:rPr>
              <a:t> 2006;108(10):3477–83</a:t>
            </a:r>
            <a:endParaRPr sz="1200">
              <a:solidFill>
                <a:srgbClr val="595959"/>
              </a:solidFill>
              <a:latin typeface="Roboto"/>
              <a:ea typeface="Roboto"/>
              <a:cs typeface="Roboto"/>
              <a:sym typeface="Roboto"/>
            </a:endParaRPr>
          </a:p>
        </p:txBody>
      </p:sp>
      <p:sp>
        <p:nvSpPr>
          <p:cNvPr id="465" name="Google Shape;799;p26">
            <a:extLst>
              <a:ext uri="{FF2B5EF4-FFF2-40B4-BE49-F238E27FC236}">
                <a16:creationId xmlns:a16="http://schemas.microsoft.com/office/drawing/2014/main" id="{9457DB60-25EB-684A-3194-09003B42CFA3}"/>
              </a:ext>
            </a:extLst>
          </p:cNvPr>
          <p:cNvSpPr txBox="1"/>
          <p:nvPr/>
        </p:nvSpPr>
        <p:spPr>
          <a:xfrm>
            <a:off x="336157" y="4507013"/>
            <a:ext cx="2781006"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bg1"/>
                </a:solidFill>
                <a:latin typeface="Roboto"/>
                <a:ea typeface="Roboto"/>
                <a:cs typeface="Roboto"/>
                <a:sym typeface="Roboto"/>
              </a:rPr>
              <a:t>High inter- and intra-patient pharmacokinetic variability with variations in the degree of FLT3 inhibition with recommended dosing</a:t>
            </a:r>
            <a:endParaRPr>
              <a:solidFill>
                <a:schemeClr val="bg1"/>
              </a:solidFill>
            </a:endParaRPr>
          </a:p>
        </p:txBody>
      </p:sp>
    </p:spTree>
    <p:extLst>
      <p:ext uri="{BB962C8B-B14F-4D97-AF65-F5344CB8AC3E}">
        <p14:creationId xmlns:p14="http://schemas.microsoft.com/office/powerpoint/2010/main" val="2986724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E4C03-D1B0-3B1B-2F5F-D86ED5DE7B8D}"/>
              </a:ext>
            </a:extLst>
          </p:cNvPr>
          <p:cNvSpPr>
            <a:spLocks noGrp="1"/>
          </p:cNvSpPr>
          <p:nvPr>
            <p:ph type="title"/>
          </p:nvPr>
        </p:nvSpPr>
        <p:spPr>
          <a:xfrm>
            <a:off x="252919" y="1123837"/>
            <a:ext cx="2762130" cy="4601183"/>
          </a:xfrm>
        </p:spPr>
        <p:txBody>
          <a:bodyPr/>
          <a:lstStyle/>
          <a:p>
            <a:r>
              <a:rPr lang="en-GB"/>
              <a:t>Midostaurin + triazoles</a:t>
            </a:r>
            <a:br>
              <a:rPr lang="en-GB"/>
            </a:br>
            <a:br>
              <a:rPr lang="en-GB"/>
            </a:br>
            <a:r>
              <a:rPr lang="en-GB" sz="2400"/>
              <a:t>Experience from clinical trials</a:t>
            </a:r>
          </a:p>
        </p:txBody>
      </p:sp>
      <p:sp>
        <p:nvSpPr>
          <p:cNvPr id="3" name="Content Placeholder 2">
            <a:extLst>
              <a:ext uri="{FF2B5EF4-FFF2-40B4-BE49-F238E27FC236}">
                <a16:creationId xmlns:a16="http://schemas.microsoft.com/office/drawing/2014/main" id="{179F1248-63D2-EB10-8666-3D34BD67D20B}"/>
              </a:ext>
            </a:extLst>
          </p:cNvPr>
          <p:cNvSpPr>
            <a:spLocks noGrp="1"/>
          </p:cNvSpPr>
          <p:nvPr>
            <p:ph idx="1"/>
          </p:nvPr>
        </p:nvSpPr>
        <p:spPr>
          <a:xfrm>
            <a:off x="3869268" y="864108"/>
            <a:ext cx="6986654" cy="5120640"/>
          </a:xfrm>
        </p:spPr>
        <p:txBody>
          <a:bodyPr>
            <a:normAutofit fontScale="92500"/>
          </a:bodyPr>
          <a:lstStyle/>
          <a:p>
            <a:r>
              <a:rPr lang="en-IT" b="1">
                <a:solidFill>
                  <a:schemeClr val="tx2"/>
                </a:solidFill>
              </a:rPr>
              <a:t>Pulmonary toxicity, including fatal events were reported in early trials → associated with excessive midostaurin exposures related to CYP3A4 inhibitors</a:t>
            </a:r>
          </a:p>
          <a:p>
            <a:pPr lvl="1"/>
            <a:r>
              <a:rPr lang="en-IT">
                <a:solidFill>
                  <a:schemeClr val="tx2"/>
                </a:solidFill>
              </a:rPr>
              <a:t>Thereafter, administration of triazoles was suspended and negative chest xray was required for enrollment → no further fatal pulmonary events</a:t>
            </a:r>
          </a:p>
          <a:p>
            <a:r>
              <a:rPr lang="en-IT" b="1">
                <a:solidFill>
                  <a:schemeClr val="tx2"/>
                </a:solidFill>
              </a:rPr>
              <a:t>In an analysis of the RATIFY trial, co-administration of CYP3A4 inhibitors was associated with:</a:t>
            </a:r>
          </a:p>
          <a:p>
            <a:pPr lvl="1"/>
            <a:r>
              <a:rPr lang="en-IT">
                <a:solidFill>
                  <a:schemeClr val="tx2"/>
                </a:solidFill>
              </a:rPr>
              <a:t>1.44 fold ↑ midostaurin plasma exposure (esp. in first week)</a:t>
            </a:r>
          </a:p>
          <a:p>
            <a:pPr lvl="1"/>
            <a:r>
              <a:rPr lang="en-IT">
                <a:solidFill>
                  <a:schemeClr val="tx2"/>
                </a:solidFill>
              </a:rPr>
              <a:t>Accelerated time to grade III/IV adverse effects</a:t>
            </a:r>
          </a:p>
          <a:p>
            <a:pPr lvl="1"/>
            <a:r>
              <a:rPr lang="en-GB">
                <a:solidFill>
                  <a:schemeClr val="tx2"/>
                </a:solidFill>
              </a:rPr>
              <a:t>Patients with a 50% </a:t>
            </a:r>
            <a:r>
              <a:rPr lang="en-GB" u="sng">
                <a:solidFill>
                  <a:schemeClr val="tx2"/>
                </a:solidFill>
              </a:rPr>
              <a:t>decrease in midostaurin dose intensity </a:t>
            </a:r>
            <a:r>
              <a:rPr lang="en-GB">
                <a:solidFill>
                  <a:schemeClr val="tx2"/>
                </a:solidFill>
              </a:rPr>
              <a:t>had a &gt; 2-fold increase in the hazard of experiencing an EFS event (relapse) while on treatment and a 73% increase in the hazard of </a:t>
            </a:r>
            <a:r>
              <a:rPr lang="it-IT">
                <a:solidFill>
                  <a:schemeClr val="tx2"/>
                </a:solidFill>
              </a:rPr>
              <a:t>death</a:t>
            </a:r>
          </a:p>
          <a:p>
            <a:pPr lvl="1"/>
            <a:r>
              <a:rPr lang="it-IT">
                <a:solidFill>
                  <a:schemeClr val="tx2"/>
                </a:solidFill>
              </a:rPr>
              <a:t>Schlenk et al. suggested dose reduction to 25 mg every other day was safe during maintenance phase with a strong CYP3A4 inhibitor</a:t>
            </a:r>
            <a:endParaRPr lang="en-IT">
              <a:solidFill>
                <a:schemeClr val="tx2"/>
              </a:solidFill>
            </a:endParaRPr>
          </a:p>
          <a:p>
            <a:r>
              <a:rPr lang="en-GB" b="1">
                <a:solidFill>
                  <a:schemeClr val="tx1">
                    <a:lumMod val="65000"/>
                    <a:lumOff val="35000"/>
                  </a:schemeClr>
                </a:solidFill>
              </a:rPr>
              <a:t>SPC Recommendation: </a:t>
            </a:r>
            <a:r>
              <a:rPr lang="en-GB">
                <a:solidFill>
                  <a:schemeClr val="tx1">
                    <a:lumMod val="65000"/>
                    <a:lumOff val="35000"/>
                  </a:schemeClr>
                </a:solidFill>
              </a:rPr>
              <a:t>Avoid triazoles if possible or carefully monitor for toxicities</a:t>
            </a:r>
          </a:p>
        </p:txBody>
      </p:sp>
      <p:sp>
        <p:nvSpPr>
          <p:cNvPr id="4" name="Google Shape;845;p29">
            <a:extLst>
              <a:ext uri="{FF2B5EF4-FFF2-40B4-BE49-F238E27FC236}">
                <a16:creationId xmlns:a16="http://schemas.microsoft.com/office/drawing/2014/main" id="{8A5123EF-D2B4-3AEE-3A71-CA1D654179C7}"/>
              </a:ext>
            </a:extLst>
          </p:cNvPr>
          <p:cNvSpPr txBox="1"/>
          <p:nvPr/>
        </p:nvSpPr>
        <p:spPr>
          <a:xfrm>
            <a:off x="252919" y="6163500"/>
            <a:ext cx="859734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latin typeface="Arial" panose="020B0604020202020204" pitchFamily="34" charset="0"/>
                <a:ea typeface="Arial"/>
                <a:cs typeface="Arial" panose="020B0604020202020204" pitchFamily="34" charset="0"/>
                <a:sym typeface="Arial"/>
              </a:rPr>
              <a:t>Ouatas T et al. 59° ASH 2017, abstract 3814</a:t>
            </a:r>
          </a:p>
          <a:p>
            <a:pPr lvl="0"/>
            <a:r>
              <a:rPr lang="en-GB" sz="1200">
                <a:latin typeface="Arial" panose="020B0604020202020204" pitchFamily="34" charset="0"/>
                <a:cs typeface="Arial" panose="020B0604020202020204" pitchFamily="34" charset="0"/>
              </a:rPr>
              <a:t>Stemler J et al. Ann. Hematol. 2020; 99:1429–1440</a:t>
            </a:r>
            <a:r>
              <a:rPr lang="en-GB" sz="1200"/>
              <a:t>.</a:t>
            </a:r>
          </a:p>
          <a:p>
            <a:pPr lvl="0"/>
            <a:endParaRPr sz="1200">
              <a:latin typeface="Arial"/>
              <a:ea typeface="Arial"/>
              <a:cs typeface="Arial"/>
              <a:sym typeface="Arial"/>
            </a:endParaRPr>
          </a:p>
        </p:txBody>
      </p:sp>
      <p:sp>
        <p:nvSpPr>
          <p:cNvPr id="9" name="Rectangle 4">
            <a:extLst>
              <a:ext uri="{FF2B5EF4-FFF2-40B4-BE49-F238E27FC236}">
                <a16:creationId xmlns:a16="http://schemas.microsoft.com/office/drawing/2014/main" id="{31628A4A-8FF1-1A9B-CECF-2B4D541F6C88}"/>
              </a:ext>
            </a:extLst>
          </p:cNvPr>
          <p:cNvSpPr>
            <a:spLocks noChangeArrowheads="1"/>
          </p:cNvSpPr>
          <p:nvPr/>
        </p:nvSpPr>
        <p:spPr bwMode="auto">
          <a:xfrm>
            <a:off x="252919" y="6525691"/>
            <a:ext cx="33479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a:ln>
                  <a:noFill/>
                </a:ln>
                <a:solidFill>
                  <a:schemeClr val="tx1"/>
                </a:solidFill>
                <a:effectLst/>
                <a:latin typeface="Arial" panose="020B0604020202020204" pitchFamily="34" charset="0"/>
              </a:rPr>
              <a:t>Schlenk RF,  et al. </a:t>
            </a:r>
            <a:r>
              <a:rPr kumimoji="0" lang="en-US" altLang="en-US" sz="1200" i="1" u="none" strike="noStrike" cap="none" normalizeH="0" baseline="0">
                <a:ln>
                  <a:noFill/>
                </a:ln>
                <a:solidFill>
                  <a:schemeClr val="tx1"/>
                </a:solidFill>
                <a:effectLst/>
                <a:latin typeface="Arial" panose="020B0604020202020204" pitchFamily="34" charset="0"/>
              </a:rPr>
              <a:t>Blood</a:t>
            </a:r>
            <a:r>
              <a:rPr kumimoji="0" lang="en-US" altLang="en-US" sz="1200" i="0" u="none" strike="noStrike" cap="none" normalizeH="0" baseline="0">
                <a:ln>
                  <a:noFill/>
                </a:ln>
                <a:solidFill>
                  <a:schemeClr val="tx1"/>
                </a:solidFill>
                <a:effectLst/>
                <a:latin typeface="Arial" panose="020B0604020202020204" pitchFamily="34" charset="0"/>
              </a:rPr>
              <a:t> 2019; 133: 840–51.</a:t>
            </a:r>
            <a:br>
              <a:rPr kumimoji="0" lang="en-US" altLang="en-US" sz="1200" i="0" u="none" strike="noStrike" cap="none" normalizeH="0" baseline="0">
                <a:ln>
                  <a:noFill/>
                </a:ln>
                <a:solidFill>
                  <a:schemeClr val="tx1"/>
                </a:solidFill>
                <a:effectLst/>
                <a:latin typeface="Arial" panose="020B0604020202020204" pitchFamily="34" charset="0"/>
              </a:rPr>
            </a:br>
            <a:endParaRPr kumimoji="0" lang="en-US" altLang="en-US" sz="120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888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17A7-E595-CE82-49AC-791980008B12}"/>
              </a:ext>
            </a:extLst>
          </p:cNvPr>
          <p:cNvSpPr>
            <a:spLocks noGrp="1"/>
          </p:cNvSpPr>
          <p:nvPr>
            <p:ph type="title"/>
          </p:nvPr>
        </p:nvSpPr>
        <p:spPr/>
        <p:txBody>
          <a:bodyPr>
            <a:normAutofit/>
          </a:bodyPr>
          <a:lstStyle/>
          <a:p>
            <a:r>
              <a:rPr lang="en-GB" sz="3200"/>
              <a:t>Toxicities are non-specific and overlap with common clinical syndromes</a:t>
            </a:r>
          </a:p>
        </p:txBody>
      </p:sp>
      <p:pic>
        <p:nvPicPr>
          <p:cNvPr id="4" name="Picture 3" descr="A picture containing indoor, dark&#10;&#10;Description automatically generated">
            <a:extLst>
              <a:ext uri="{FF2B5EF4-FFF2-40B4-BE49-F238E27FC236}">
                <a16:creationId xmlns:a16="http://schemas.microsoft.com/office/drawing/2014/main" id="{E770C881-FB06-8590-037A-7048E9756B06}"/>
              </a:ext>
            </a:extLst>
          </p:cNvPr>
          <p:cNvPicPr>
            <a:picLocks noChangeAspect="1"/>
          </p:cNvPicPr>
          <p:nvPr/>
        </p:nvPicPr>
        <p:blipFill>
          <a:blip r:embed="rId2"/>
          <a:stretch>
            <a:fillRect/>
          </a:stretch>
        </p:blipFill>
        <p:spPr>
          <a:xfrm>
            <a:off x="3744427" y="712900"/>
            <a:ext cx="7554930" cy="5288451"/>
          </a:xfrm>
          <a:prstGeom prst="rect">
            <a:avLst/>
          </a:prstGeom>
        </p:spPr>
      </p:pic>
      <p:sp>
        <p:nvSpPr>
          <p:cNvPr id="5" name="Rectangle 4">
            <a:extLst>
              <a:ext uri="{FF2B5EF4-FFF2-40B4-BE49-F238E27FC236}">
                <a16:creationId xmlns:a16="http://schemas.microsoft.com/office/drawing/2014/main" id="{C2D1FC2C-9180-2A31-AEA2-350DB08398E6}"/>
              </a:ext>
            </a:extLst>
          </p:cNvPr>
          <p:cNvSpPr/>
          <p:nvPr/>
        </p:nvSpPr>
        <p:spPr>
          <a:xfrm>
            <a:off x="400774" y="6277682"/>
            <a:ext cx="6961446" cy="276999"/>
          </a:xfrm>
          <a:prstGeom prst="rect">
            <a:avLst/>
          </a:prstGeom>
        </p:spPr>
        <p:txBody>
          <a:bodyPr wrap="square">
            <a:spAutoFit/>
          </a:bodyPr>
          <a:lstStyle/>
          <a:p>
            <a:r>
              <a:rPr lang="en-GB" sz="1200">
                <a:latin typeface="Arial" panose="020B0604020202020204" pitchFamily="34" charset="0"/>
                <a:cs typeface="Arial" panose="020B0604020202020204" pitchFamily="34" charset="0"/>
              </a:rPr>
              <a:t>Wang ES and Baron J. Hematology Am Soc Hematol Educ Program 2020; 2020:57–66. </a:t>
            </a:r>
            <a:endParaRPr lang="en-IT"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08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A03B-963A-91E5-F157-96EFED291A44}"/>
              </a:ext>
            </a:extLst>
          </p:cNvPr>
          <p:cNvSpPr>
            <a:spLocks noGrp="1"/>
          </p:cNvSpPr>
          <p:nvPr>
            <p:ph type="title"/>
          </p:nvPr>
        </p:nvSpPr>
        <p:spPr>
          <a:xfrm>
            <a:off x="252918" y="1123837"/>
            <a:ext cx="3071621" cy="4601183"/>
          </a:xfrm>
        </p:spPr>
        <p:txBody>
          <a:bodyPr>
            <a:normAutofit/>
          </a:bodyPr>
          <a:lstStyle/>
          <a:p>
            <a:r>
              <a:rPr lang="en-GB" sz="2400"/>
              <a:t>Isavuconazole prophylaxis is better tolerated than posaconazole during induction therapy with molecularly-targeted agents</a:t>
            </a:r>
          </a:p>
        </p:txBody>
      </p:sp>
      <p:sp>
        <p:nvSpPr>
          <p:cNvPr id="4" name="Rectangle 3">
            <a:extLst>
              <a:ext uri="{FF2B5EF4-FFF2-40B4-BE49-F238E27FC236}">
                <a16:creationId xmlns:a16="http://schemas.microsoft.com/office/drawing/2014/main" id="{A3CF5BF6-00DF-0572-A4CB-26524B89E718}"/>
              </a:ext>
            </a:extLst>
          </p:cNvPr>
          <p:cNvSpPr/>
          <p:nvPr/>
        </p:nvSpPr>
        <p:spPr>
          <a:xfrm>
            <a:off x="252919" y="6189075"/>
            <a:ext cx="6096000" cy="461665"/>
          </a:xfrm>
          <a:prstGeom prst="rect">
            <a:avLst/>
          </a:prstGeom>
        </p:spPr>
        <p:txBody>
          <a:bodyPr>
            <a:spAutoFit/>
          </a:bodyPr>
          <a:lstStyle/>
          <a:p>
            <a:r>
              <a:rPr lang="en-GB" sz="1200" baseline="30000">
                <a:latin typeface="Arial" panose="020B0604020202020204" pitchFamily="34" charset="0"/>
                <a:cs typeface="Arial" panose="020B0604020202020204" pitchFamily="34" charset="0"/>
              </a:rPr>
              <a:t>1 </a:t>
            </a:r>
            <a:r>
              <a:rPr lang="en-GB" sz="1200">
                <a:latin typeface="Arial" panose="020B0604020202020204" pitchFamily="34" charset="0"/>
                <a:cs typeface="Arial" panose="020B0604020202020204" pitchFamily="34" charset="0"/>
              </a:rPr>
              <a:t>Bose P, et al. Clin Infect Dis 2021; 72:1755–1763.</a:t>
            </a:r>
          </a:p>
          <a:p>
            <a:r>
              <a:rPr lang="en-GB" sz="1200" baseline="30000">
                <a:latin typeface="Arial" panose="020B0604020202020204" pitchFamily="34" charset="0"/>
                <a:cs typeface="Arial" panose="020B0604020202020204" pitchFamily="34" charset="0"/>
              </a:rPr>
              <a:t>2 </a:t>
            </a:r>
            <a:r>
              <a:rPr lang="en-GB" sz="1200" err="1">
                <a:latin typeface="Arial" panose="020B0604020202020204" pitchFamily="34" charset="0"/>
                <a:cs typeface="Arial" panose="020B0604020202020204" pitchFamily="34" charset="0"/>
              </a:rPr>
              <a:t>Tverdek</a:t>
            </a:r>
            <a:r>
              <a:rPr lang="en-GB" sz="1200">
                <a:latin typeface="Arial" panose="020B0604020202020204" pitchFamily="34" charset="0"/>
                <a:cs typeface="Arial" panose="020B0604020202020204" pitchFamily="34" charset="0"/>
              </a:rPr>
              <a:t> FP et al. </a:t>
            </a:r>
            <a:r>
              <a:rPr lang="en-GB" sz="1200" err="1">
                <a:latin typeface="Arial" panose="020B0604020202020204" pitchFamily="34" charset="0"/>
                <a:cs typeface="Arial" panose="020B0604020202020204" pitchFamily="34" charset="0"/>
              </a:rPr>
              <a:t>Antimicrob</a:t>
            </a:r>
            <a:r>
              <a:rPr lang="en-GB" sz="1200">
                <a:latin typeface="Arial" panose="020B0604020202020204" pitchFamily="34" charset="0"/>
                <a:cs typeface="Arial" panose="020B0604020202020204" pitchFamily="34" charset="0"/>
              </a:rPr>
              <a:t> Agents Chemother 2017; 61.</a:t>
            </a:r>
            <a:endParaRPr lang="en-IT" sz="1200">
              <a:latin typeface="Arial" panose="020B0604020202020204" pitchFamily="34" charset="0"/>
              <a:cs typeface="Arial" panose="020B0604020202020204" pitchFamily="34" charset="0"/>
            </a:endParaRPr>
          </a:p>
        </p:txBody>
      </p:sp>
      <p:pic>
        <p:nvPicPr>
          <p:cNvPr id="5" name="Image 2">
            <a:extLst>
              <a:ext uri="{FF2B5EF4-FFF2-40B4-BE49-F238E27FC236}">
                <a16:creationId xmlns:a16="http://schemas.microsoft.com/office/drawing/2014/main" id="{A27C0E0D-365D-683F-5C82-F6D1B388E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632" y="759879"/>
            <a:ext cx="6892849" cy="2855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4">
            <a:extLst>
              <a:ext uri="{FF2B5EF4-FFF2-40B4-BE49-F238E27FC236}">
                <a16:creationId xmlns:a16="http://schemas.microsoft.com/office/drawing/2014/main" id="{FB0EEB2F-AFBD-D0A5-643F-956B0B43C8EE}"/>
              </a:ext>
            </a:extLst>
          </p:cNvPr>
          <p:cNvSpPr>
            <a:spLocks noGrp="1"/>
          </p:cNvSpPr>
          <p:nvPr>
            <p:ph idx="1"/>
          </p:nvPr>
        </p:nvSpPr>
        <p:spPr>
          <a:xfrm>
            <a:off x="3805459" y="4247948"/>
            <a:ext cx="4072914" cy="969265"/>
          </a:xfrm>
        </p:spPr>
        <p:txBody>
          <a:bodyPr>
            <a:noAutofit/>
          </a:bodyPr>
          <a:lstStyle/>
          <a:p>
            <a:pPr marL="0" indent="0">
              <a:buNone/>
            </a:pPr>
            <a:r>
              <a:rPr lang="en-IT" sz="1600" b="1"/>
              <a:t>Isavuconazole:</a:t>
            </a:r>
            <a:r>
              <a:rPr lang="en-IT" sz="1600" b="1" baseline="30000"/>
              <a:t>1</a:t>
            </a:r>
            <a:endParaRPr lang="en-IT" sz="1600" b="1"/>
          </a:p>
          <a:p>
            <a:pPr>
              <a:lnSpc>
                <a:spcPct val="100000"/>
              </a:lnSpc>
              <a:spcBef>
                <a:spcPts val="0"/>
              </a:spcBef>
            </a:pPr>
            <a:r>
              <a:rPr lang="en-IT" sz="1600"/>
              <a:t>Grade 1 transaminitis  </a:t>
            </a:r>
            <a:r>
              <a:rPr lang="en-IT" sz="1600">
                <a:solidFill>
                  <a:srgbClr val="FF0000"/>
                </a:solidFill>
              </a:rPr>
              <a:t>2.7%</a:t>
            </a:r>
          </a:p>
          <a:p>
            <a:pPr>
              <a:lnSpc>
                <a:spcPct val="100000"/>
              </a:lnSpc>
              <a:spcBef>
                <a:spcPts val="0"/>
              </a:spcBef>
            </a:pPr>
            <a:r>
              <a:rPr lang="en-IT" sz="1600"/>
              <a:t>Grade 2 elevated T. bili [2.9 mg/dL], </a:t>
            </a:r>
            <a:r>
              <a:rPr lang="en-IT" sz="1600">
                <a:solidFill>
                  <a:srgbClr val="FF0000"/>
                </a:solidFill>
              </a:rPr>
              <a:t>1.3%</a:t>
            </a:r>
          </a:p>
          <a:p>
            <a:pPr>
              <a:lnSpc>
                <a:spcPct val="100000"/>
              </a:lnSpc>
              <a:spcBef>
                <a:spcPts val="0"/>
              </a:spcBef>
            </a:pPr>
            <a:r>
              <a:rPr lang="en-IT" sz="1600"/>
              <a:t>No elevation of QTc at baseline vs. 10 days</a:t>
            </a:r>
          </a:p>
        </p:txBody>
      </p:sp>
      <p:sp>
        <p:nvSpPr>
          <p:cNvPr id="7" name="TextBox 6">
            <a:extLst>
              <a:ext uri="{FF2B5EF4-FFF2-40B4-BE49-F238E27FC236}">
                <a16:creationId xmlns:a16="http://schemas.microsoft.com/office/drawing/2014/main" id="{B7DBD774-90D4-920A-3D87-6DF031037E5A}"/>
              </a:ext>
            </a:extLst>
          </p:cNvPr>
          <p:cNvSpPr txBox="1"/>
          <p:nvPr/>
        </p:nvSpPr>
        <p:spPr>
          <a:xfrm>
            <a:off x="7714385" y="4163091"/>
            <a:ext cx="3937934" cy="1323439"/>
          </a:xfrm>
          <a:prstGeom prst="rect">
            <a:avLst/>
          </a:prstGeom>
          <a:noFill/>
        </p:spPr>
        <p:txBody>
          <a:bodyPr wrap="square" rtlCol="0">
            <a:spAutoFit/>
          </a:bodyPr>
          <a:lstStyle/>
          <a:p>
            <a:r>
              <a:rPr lang="en-IT" sz="1600" b="1">
                <a:latin typeface="Calibri" panose="020F0502020204030204" pitchFamily="34" charset="0"/>
                <a:ea typeface="Calibri" panose="020F0502020204030204" pitchFamily="34" charset="0"/>
                <a:cs typeface="Calibri" panose="020F0502020204030204" pitchFamily="34" charset="0"/>
              </a:rPr>
              <a:t>Posaconazole</a:t>
            </a:r>
            <a:r>
              <a:rPr lang="en-IT" sz="1600">
                <a:latin typeface="Calibri" panose="020F0502020204030204" pitchFamily="34" charset="0"/>
                <a:ea typeface="Calibri" panose="020F0502020204030204" pitchFamily="34" charset="0"/>
                <a:cs typeface="Calibri" panose="020F0502020204030204" pitchFamily="34" charset="0"/>
              </a:rPr>
              <a:t>:</a:t>
            </a:r>
            <a:r>
              <a:rPr lang="en-IT" sz="1600" baseline="30000">
                <a:latin typeface="Calibri" panose="020F0502020204030204" pitchFamily="34" charset="0"/>
                <a:ea typeface="Calibri" panose="020F0502020204030204" pitchFamily="34" charset="0"/>
                <a:cs typeface="Calibri" panose="020F0502020204030204" pitchFamily="34" charset="0"/>
              </a:rPr>
              <a:t>2</a:t>
            </a:r>
            <a:endParaRPr lang="en-IT" sz="160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IT" sz="1600">
                <a:latin typeface="Calibri" panose="020F0502020204030204" pitchFamily="34" charset="0"/>
                <a:ea typeface="Calibri" panose="020F0502020204030204" pitchFamily="34" charset="0"/>
                <a:cs typeface="Calibri" panose="020F0502020204030204" pitchFamily="34" charset="0"/>
              </a:rPr>
              <a:t>Grade III/IV liver injury </a:t>
            </a:r>
            <a:r>
              <a:rPr lang="en-IT" sz="1600">
                <a:solidFill>
                  <a:srgbClr val="FF0000"/>
                </a:solidFill>
                <a:latin typeface="Calibri" panose="020F0502020204030204" pitchFamily="34" charset="0"/>
                <a:ea typeface="Calibri" panose="020F0502020204030204" pitchFamily="34" charset="0"/>
                <a:cs typeface="Calibri" panose="020F0502020204030204" pitchFamily="34" charset="0"/>
              </a:rPr>
              <a:t>19%</a:t>
            </a:r>
          </a:p>
          <a:p>
            <a:pPr marL="342900" indent="-342900">
              <a:buFont typeface="Arial" panose="020B0604020202020204" pitchFamily="34" charset="0"/>
              <a:buChar char="•"/>
            </a:pPr>
            <a:r>
              <a:rPr lang="en-IT" sz="1600">
                <a:latin typeface="Calibri" panose="020F0502020204030204" pitchFamily="34" charset="0"/>
                <a:ea typeface="Calibri" panose="020F0502020204030204" pitchFamily="34" charset="0"/>
                <a:cs typeface="Calibri" panose="020F0502020204030204" pitchFamily="34" charset="0"/>
              </a:rPr>
              <a:t>Primarily hyperbilirubinemia</a:t>
            </a:r>
          </a:p>
          <a:p>
            <a:pPr marL="342900" indent="-342900">
              <a:buFont typeface="Arial" panose="020B0604020202020204" pitchFamily="34" charset="0"/>
              <a:buChar char="•"/>
            </a:pPr>
            <a:r>
              <a:rPr lang="en-GB" sz="1600">
                <a:latin typeface="Calibri" panose="020F0502020204030204" pitchFamily="34" charset="0"/>
                <a:ea typeface="Calibri" panose="020F0502020204030204" pitchFamily="34" charset="0"/>
                <a:cs typeface="Calibri" panose="020F0502020204030204" pitchFamily="34" charset="0"/>
              </a:rPr>
              <a:t>Higher frequency at serum levels &gt;1,830 ng/ml.</a:t>
            </a:r>
            <a:endParaRPr lang="en-IT" sz="16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331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71D88-B51F-2E3B-D8E3-C9FA98A84C06}"/>
              </a:ext>
            </a:extLst>
          </p:cNvPr>
          <p:cNvSpPr>
            <a:spLocks noGrp="1"/>
          </p:cNvSpPr>
          <p:nvPr>
            <p:ph type="title"/>
          </p:nvPr>
        </p:nvSpPr>
        <p:spPr/>
        <p:txBody>
          <a:bodyPr>
            <a:normAutofit/>
          </a:bodyPr>
          <a:lstStyle/>
          <a:p>
            <a:r>
              <a:rPr lang="en-GB" sz="2800"/>
              <a:t>TDM for FLT3 inhibitors: </a:t>
            </a:r>
            <a:br>
              <a:rPr lang="en-GB" sz="2800"/>
            </a:br>
            <a:br>
              <a:rPr lang="en-GB" sz="2800"/>
            </a:br>
            <a:r>
              <a:rPr lang="en-GB" sz="2400"/>
              <a:t>Evidence that isavuconazole a better option?</a:t>
            </a:r>
          </a:p>
        </p:txBody>
      </p:sp>
      <p:pic>
        <p:nvPicPr>
          <p:cNvPr id="4" name="Picture 3" descr="Chart, bar chart&#10;&#10;Description automatically generated">
            <a:extLst>
              <a:ext uri="{FF2B5EF4-FFF2-40B4-BE49-F238E27FC236}">
                <a16:creationId xmlns:a16="http://schemas.microsoft.com/office/drawing/2014/main" id="{76FF3AE8-A2E5-28FC-CDA2-4E9C40FAEAF9}"/>
              </a:ext>
            </a:extLst>
          </p:cNvPr>
          <p:cNvPicPr>
            <a:picLocks noChangeAspect="1"/>
          </p:cNvPicPr>
          <p:nvPr/>
        </p:nvPicPr>
        <p:blipFill>
          <a:blip r:embed="rId2"/>
          <a:srcRect r="2341"/>
          <a:stretch/>
        </p:blipFill>
        <p:spPr>
          <a:xfrm>
            <a:off x="3493495" y="1400534"/>
            <a:ext cx="8077822" cy="4135741"/>
          </a:xfrm>
          <a:prstGeom prst="rect">
            <a:avLst/>
          </a:prstGeom>
        </p:spPr>
      </p:pic>
      <p:sp>
        <p:nvSpPr>
          <p:cNvPr id="5" name="Rectangle 4">
            <a:extLst>
              <a:ext uri="{FF2B5EF4-FFF2-40B4-BE49-F238E27FC236}">
                <a16:creationId xmlns:a16="http://schemas.microsoft.com/office/drawing/2014/main" id="{4B379C71-ECF7-FB64-E773-0BDEEA8AF2D9}"/>
              </a:ext>
            </a:extLst>
          </p:cNvPr>
          <p:cNvSpPr/>
          <p:nvPr/>
        </p:nvSpPr>
        <p:spPr>
          <a:xfrm>
            <a:off x="252919" y="6217949"/>
            <a:ext cx="6096000" cy="276999"/>
          </a:xfrm>
          <a:prstGeom prst="rect">
            <a:avLst/>
          </a:prstGeom>
        </p:spPr>
        <p:txBody>
          <a:bodyPr>
            <a:spAutoFit/>
          </a:bodyPr>
          <a:lstStyle/>
          <a:p>
            <a:r>
              <a:rPr lang="en-GB" sz="1200">
                <a:latin typeface="Arial" panose="020B0604020202020204" pitchFamily="34" charset="0"/>
                <a:cs typeface="Arial" panose="020B0604020202020204" pitchFamily="34" charset="0"/>
              </a:rPr>
              <a:t>Menna P. et al. Chemotherapy 2021; 66:47–52. </a:t>
            </a:r>
            <a:endParaRPr lang="en-IT"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198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9067D-2B0C-2588-E97A-EC9127686028}"/>
              </a:ext>
            </a:extLst>
          </p:cNvPr>
          <p:cNvSpPr>
            <a:spLocks noGrp="1"/>
          </p:cNvSpPr>
          <p:nvPr>
            <p:ph type="title"/>
          </p:nvPr>
        </p:nvSpPr>
        <p:spPr/>
        <p:txBody>
          <a:bodyPr>
            <a:normAutofit/>
          </a:bodyPr>
          <a:lstStyle/>
          <a:p>
            <a:r>
              <a:rPr lang="en-GB" sz="2400" b="1" dirty="0"/>
              <a:t>Do pharmacodynamic biomarkers have a role in addition to TDM to guide FLT3 dosing?</a:t>
            </a:r>
          </a:p>
        </p:txBody>
      </p:sp>
      <p:sp>
        <p:nvSpPr>
          <p:cNvPr id="3" name="Content Placeholder 2">
            <a:extLst>
              <a:ext uri="{FF2B5EF4-FFF2-40B4-BE49-F238E27FC236}">
                <a16:creationId xmlns:a16="http://schemas.microsoft.com/office/drawing/2014/main" id="{7DFCBE7E-CE32-4A88-5CF1-1A3C25FA5559}"/>
              </a:ext>
            </a:extLst>
          </p:cNvPr>
          <p:cNvSpPr>
            <a:spLocks noGrp="1"/>
          </p:cNvSpPr>
          <p:nvPr>
            <p:ph idx="1"/>
          </p:nvPr>
        </p:nvSpPr>
        <p:spPr>
          <a:xfrm>
            <a:off x="3560064" y="864108"/>
            <a:ext cx="7815072" cy="5120640"/>
          </a:xfrm>
        </p:spPr>
        <p:txBody>
          <a:bodyPr/>
          <a:lstStyle/>
          <a:p>
            <a:r>
              <a:rPr lang="en-GB" b="1" dirty="0"/>
              <a:t>Measurable residual disease (MRD) monitoring: </a:t>
            </a:r>
            <a:r>
              <a:rPr lang="en-GB" dirty="0"/>
              <a:t>Flow cytometry or NGS on bone marrow</a:t>
            </a:r>
          </a:p>
          <a:p>
            <a:r>
              <a:rPr lang="en-GB" b="1" dirty="0"/>
              <a:t>Resistance mutation monitoring: </a:t>
            </a:r>
            <a:r>
              <a:rPr lang="en-GB" dirty="0"/>
              <a:t>NGS on bone marrow or peripheral blood (e.g., </a:t>
            </a:r>
            <a:r>
              <a:rPr lang="en-US" sz="1800" b="0" i="0" u="none" strike="noStrike" dirty="0">
                <a:solidFill>
                  <a:srgbClr val="000000"/>
                </a:solidFill>
                <a:effectLst/>
              </a:rPr>
              <a:t>F691L mutation)</a:t>
            </a:r>
          </a:p>
          <a:p>
            <a:r>
              <a:rPr lang="en-US" b="1" dirty="0">
                <a:solidFill>
                  <a:srgbClr val="000000"/>
                </a:solidFill>
              </a:rPr>
              <a:t>Pharmacodynamic biomarkers: </a:t>
            </a:r>
            <a:r>
              <a:rPr lang="en-US" dirty="0">
                <a:solidFill>
                  <a:srgbClr val="000000"/>
                </a:solidFill>
              </a:rPr>
              <a:t>Measure direct biological effect of FLT3 inhibitor therapy on target pathway in leukemia cells</a:t>
            </a:r>
          </a:p>
          <a:p>
            <a:pPr lvl="1"/>
            <a:r>
              <a:rPr lang="en-US" dirty="0">
                <a:solidFill>
                  <a:srgbClr val="000000"/>
                </a:solidFill>
              </a:rPr>
              <a:t>P</a:t>
            </a:r>
            <a:r>
              <a:rPr lang="en-US" sz="1800" b="0" i="0" u="none" strike="noStrike" dirty="0">
                <a:solidFill>
                  <a:srgbClr val="000000"/>
                </a:solidFill>
                <a:effectLst/>
              </a:rPr>
              <a:t>hospho-flow cytometry to measure the phosphorylation level of FLT3 (pFLT3) or downstream signaling proteins (like pSTAT5)</a:t>
            </a:r>
          </a:p>
          <a:p>
            <a:pPr lvl="1"/>
            <a:r>
              <a:rPr lang="en-US" dirty="0">
                <a:solidFill>
                  <a:srgbClr val="000000"/>
                </a:solidFill>
              </a:rPr>
              <a:t>Direct measurement of FLT3 ligand levels in plasma- </a:t>
            </a:r>
            <a:r>
              <a:rPr lang="en-US" sz="1800" b="0" i="0" u="none" strike="noStrike" dirty="0">
                <a:solidFill>
                  <a:srgbClr val="000000"/>
                </a:solidFill>
                <a:effectLst/>
              </a:rPr>
              <a:t>can change with disease burden and response </a:t>
            </a:r>
          </a:p>
        </p:txBody>
      </p:sp>
    </p:spTree>
    <p:extLst>
      <p:ext uri="{BB962C8B-B14F-4D97-AF65-F5344CB8AC3E}">
        <p14:creationId xmlns:p14="http://schemas.microsoft.com/office/powerpoint/2010/main" val="228211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43751-E265-E09D-86D1-6C543ECDA1EE}"/>
              </a:ext>
            </a:extLst>
          </p:cNvPr>
          <p:cNvSpPr>
            <a:spLocks noGrp="1"/>
          </p:cNvSpPr>
          <p:nvPr>
            <p:ph type="title"/>
          </p:nvPr>
        </p:nvSpPr>
        <p:spPr/>
        <p:txBody>
          <a:bodyPr/>
          <a:lstStyle/>
          <a:p>
            <a:r>
              <a:rPr lang="en-GB" b="1"/>
              <a:t>Venetoclax</a:t>
            </a:r>
            <a:br>
              <a:rPr lang="en-GB"/>
            </a:br>
            <a:br>
              <a:rPr lang="en-GB"/>
            </a:br>
            <a:r>
              <a:rPr lang="en-GB" sz="2400"/>
              <a:t>A transformational therapy that has led to dramatic improvements in outcomes for older and less-fit patients</a:t>
            </a:r>
          </a:p>
        </p:txBody>
      </p:sp>
      <p:pic>
        <p:nvPicPr>
          <p:cNvPr id="1026" name="Picture 2" descr=" Cell membrane infographic">
            <a:extLst>
              <a:ext uri="{FF2B5EF4-FFF2-40B4-BE49-F238E27FC236}">
                <a16:creationId xmlns:a16="http://schemas.microsoft.com/office/drawing/2014/main" id="{6BF713FF-4044-4BD8-33EC-17C36BC94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985" y="1024649"/>
            <a:ext cx="2702472" cy="47003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Apoptosis infographic">
            <a:extLst>
              <a:ext uri="{FF2B5EF4-FFF2-40B4-BE49-F238E27FC236}">
                <a16:creationId xmlns:a16="http://schemas.microsoft.com/office/drawing/2014/main" id="{686340EE-4F5A-0354-C2A9-7DE4F2C9C9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 b="188"/>
          <a:stretch/>
        </p:blipFill>
        <p:spPr bwMode="auto">
          <a:xfrm>
            <a:off x="6806041" y="1024649"/>
            <a:ext cx="2702473" cy="47003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DDF012-03B9-9677-C72A-F363F35D05B6}"/>
              </a:ext>
            </a:extLst>
          </p:cNvPr>
          <p:cNvSpPr txBox="1"/>
          <p:nvPr/>
        </p:nvSpPr>
        <p:spPr>
          <a:xfrm>
            <a:off x="3543830" y="5758704"/>
            <a:ext cx="3083112" cy="646331"/>
          </a:xfrm>
          <a:prstGeom prst="rect">
            <a:avLst/>
          </a:prstGeom>
          <a:noFill/>
        </p:spPr>
        <p:txBody>
          <a:bodyPr wrap="square" rtlCol="0">
            <a:spAutoFit/>
          </a:bodyPr>
          <a:lstStyle/>
          <a:p>
            <a:pPr algn="l"/>
            <a:r>
              <a:rPr lang="en-GB" sz="1200" b="0" i="0">
                <a:solidFill>
                  <a:srgbClr val="4A4A4A"/>
                </a:solidFill>
                <a:effectLst/>
                <a:latin typeface="Arial" panose="020B0604020202020204" pitchFamily="34" charset="0"/>
                <a:cs typeface="Arial" panose="020B0604020202020204" pitchFamily="34" charset="0"/>
              </a:rPr>
              <a:t>Overexpressed BCL-2 allows hematologic cancer cells to evade apoptosis by sequestering pro-apoptotic proteins.</a:t>
            </a:r>
            <a:endParaRPr lang="en-GB" sz="1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459F966-A336-2113-5833-BB62BA707096}"/>
              </a:ext>
            </a:extLst>
          </p:cNvPr>
          <p:cNvSpPr txBox="1"/>
          <p:nvPr/>
        </p:nvSpPr>
        <p:spPr>
          <a:xfrm>
            <a:off x="6737215" y="5758703"/>
            <a:ext cx="3157793" cy="646331"/>
          </a:xfrm>
          <a:prstGeom prst="rect">
            <a:avLst/>
          </a:prstGeom>
          <a:noFill/>
        </p:spPr>
        <p:txBody>
          <a:bodyPr wrap="square">
            <a:spAutoFit/>
          </a:bodyPr>
          <a:lstStyle/>
          <a:p>
            <a:r>
              <a:rPr lang="en-GB" sz="1200" b="0" i="0">
                <a:solidFill>
                  <a:srgbClr val="4A4A4A"/>
                </a:solidFill>
                <a:effectLst/>
                <a:latin typeface="Arial" panose="020B0604020202020204" pitchFamily="34" charset="0"/>
                <a:cs typeface="Arial" panose="020B0604020202020204" pitchFamily="34" charset="0"/>
              </a:rPr>
              <a:t>Venetoclax selectively binds to BCL-2, displacing pro-apoptotic proteins and triggering events that lead to apoptosis</a:t>
            </a:r>
            <a:endParaRPr lang="en-GB" sz="12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EFB2BA9-B239-193B-055F-14FC9475E4A5}"/>
              </a:ext>
            </a:extLst>
          </p:cNvPr>
          <p:cNvSpPr txBox="1"/>
          <p:nvPr/>
        </p:nvSpPr>
        <p:spPr>
          <a:xfrm>
            <a:off x="252919" y="6251080"/>
            <a:ext cx="1069524" cy="246221"/>
          </a:xfrm>
          <a:prstGeom prst="rect">
            <a:avLst/>
          </a:prstGeom>
          <a:noFill/>
        </p:spPr>
        <p:txBody>
          <a:bodyPr wrap="none" rtlCol="0">
            <a:spAutoFit/>
          </a:bodyPr>
          <a:lstStyle/>
          <a:p>
            <a:pPr algn="l"/>
            <a:r>
              <a:rPr lang="en-GB" sz="1000">
                <a:latin typeface="Arial" panose="020B0604020202020204" pitchFamily="34" charset="0"/>
                <a:cs typeface="Arial" panose="020B0604020202020204" pitchFamily="34" charset="0"/>
              </a:rPr>
              <a:t>Source: </a:t>
            </a:r>
            <a:r>
              <a:rPr lang="en-GB" sz="1000" b="0" i="0">
                <a:effectLst/>
                <a:latin typeface="Arial" panose="020B0604020202020204" pitchFamily="34" charset="0"/>
                <a:cs typeface="Arial" panose="020B0604020202020204" pitchFamily="34" charset="0"/>
              </a:rPr>
              <a:t>AbbVie</a:t>
            </a:r>
            <a:endParaRPr lang="en-GB" sz="10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C61C81E-1297-2818-154F-CBA378C1FBBC}"/>
              </a:ext>
            </a:extLst>
          </p:cNvPr>
          <p:cNvSpPr txBox="1"/>
          <p:nvPr/>
        </p:nvSpPr>
        <p:spPr>
          <a:xfrm>
            <a:off x="9508514" y="3116651"/>
            <a:ext cx="2305183" cy="523220"/>
          </a:xfrm>
          <a:prstGeom prst="rect">
            <a:avLst/>
          </a:prstGeom>
          <a:noFill/>
        </p:spPr>
        <p:txBody>
          <a:bodyPr wrap="none" rtlCol="0">
            <a:spAutoFit/>
          </a:bodyPr>
          <a:lstStyle/>
          <a:p>
            <a:pPr algn="l"/>
            <a:r>
              <a:rPr lang="en-GB" sz="1400">
                <a:latin typeface="Arial" panose="020B0604020202020204" pitchFamily="34" charset="0"/>
                <a:cs typeface="Arial" panose="020B0604020202020204" pitchFamily="34" charset="0"/>
              </a:rPr>
              <a:t>Venetoclax is metabolised </a:t>
            </a:r>
          </a:p>
          <a:p>
            <a:pPr algn="l"/>
            <a:r>
              <a:rPr lang="en-GB" sz="1400">
                <a:latin typeface="Arial" panose="020B0604020202020204" pitchFamily="34" charset="0"/>
                <a:cs typeface="Arial" panose="020B0604020202020204" pitchFamily="34" charset="0"/>
              </a:rPr>
              <a:t>by CYP3A4</a:t>
            </a:r>
          </a:p>
        </p:txBody>
      </p:sp>
    </p:spTree>
    <p:extLst>
      <p:ext uri="{BB962C8B-B14F-4D97-AF65-F5344CB8AC3E}">
        <p14:creationId xmlns:p14="http://schemas.microsoft.com/office/powerpoint/2010/main" val="92540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1959D-C7D5-3013-7CA8-A3D364DD64D3}"/>
              </a:ext>
            </a:extLst>
          </p:cNvPr>
          <p:cNvSpPr>
            <a:spLocks noGrp="1"/>
          </p:cNvSpPr>
          <p:nvPr>
            <p:ph type="title"/>
          </p:nvPr>
        </p:nvSpPr>
        <p:spPr>
          <a:xfrm>
            <a:off x="252919" y="1123837"/>
            <a:ext cx="2819465" cy="4601183"/>
          </a:xfrm>
        </p:spPr>
        <p:txBody>
          <a:bodyPr>
            <a:normAutofit/>
          </a:bodyPr>
          <a:lstStyle/>
          <a:p>
            <a:r>
              <a:rPr lang="en-GB" sz="2800" b="1"/>
              <a:t>Venetoclax dose-adjusted ramp-up schemes in AML in patients receiving triazoles</a:t>
            </a:r>
            <a:br>
              <a:rPr lang="en-GB" sz="2400"/>
            </a:br>
            <a:br>
              <a:rPr lang="en-GB" sz="2400"/>
            </a:br>
            <a:br>
              <a:rPr lang="en-GB" sz="1400" b="1"/>
            </a:br>
            <a:br>
              <a:rPr lang="en-GB" sz="1400" b="1"/>
            </a:br>
            <a:r>
              <a:rPr lang="en-GB" sz="1800" b="1">
                <a:solidFill>
                  <a:schemeClr val="bg1"/>
                </a:solidFill>
              </a:rPr>
              <a:t>Posaconazole increases venetoclax AUC</a:t>
            </a:r>
            <a:r>
              <a:rPr lang="en-GB" sz="1800" b="1" baseline="-25000">
                <a:solidFill>
                  <a:schemeClr val="bg1"/>
                </a:solidFill>
              </a:rPr>
              <a:t>0–24</a:t>
            </a:r>
            <a:r>
              <a:rPr lang="en-GB" sz="1800" b="1">
                <a:solidFill>
                  <a:schemeClr val="bg1"/>
                </a:solidFill>
              </a:rPr>
              <a:t> 8.8-fold</a:t>
            </a:r>
            <a:r>
              <a:rPr lang="en-GB" sz="1800" b="1" baseline="30000">
                <a:solidFill>
                  <a:schemeClr val="bg1"/>
                </a:solidFill>
              </a:rPr>
              <a:t>1</a:t>
            </a:r>
            <a:endParaRPr lang="en-US" sz="1800" b="1">
              <a:solidFill>
                <a:schemeClr val="bg1"/>
              </a:solidFill>
            </a:endParaRPr>
          </a:p>
        </p:txBody>
      </p:sp>
      <p:graphicFrame>
        <p:nvGraphicFramePr>
          <p:cNvPr id="5" name="Table 4">
            <a:extLst>
              <a:ext uri="{FF2B5EF4-FFF2-40B4-BE49-F238E27FC236}">
                <a16:creationId xmlns:a16="http://schemas.microsoft.com/office/drawing/2014/main" id="{B37B81B6-F4D0-ED14-A36A-974AC63A2720}"/>
              </a:ext>
            </a:extLst>
          </p:cNvPr>
          <p:cNvGraphicFramePr>
            <a:graphicFrameLocks noGrp="1"/>
          </p:cNvGraphicFramePr>
          <p:nvPr>
            <p:extLst>
              <p:ext uri="{D42A27DB-BD31-4B8C-83A1-F6EECF244321}">
                <p14:modId xmlns:p14="http://schemas.microsoft.com/office/powerpoint/2010/main" val="3232837647"/>
              </p:ext>
            </p:extLst>
          </p:nvPr>
        </p:nvGraphicFramePr>
        <p:xfrm>
          <a:off x="3692324" y="1917471"/>
          <a:ext cx="7862560" cy="3365450"/>
        </p:xfrm>
        <a:graphic>
          <a:graphicData uri="http://schemas.openxmlformats.org/drawingml/2006/table">
            <a:tbl>
              <a:tblPr firstRow="1" bandRow="1">
                <a:tableStyleId>{2D5ABB26-0587-4C30-8999-92F81FD0307C}</a:tableStyleId>
              </a:tblPr>
              <a:tblGrid>
                <a:gridCol w="835709">
                  <a:extLst>
                    <a:ext uri="{9D8B030D-6E8A-4147-A177-3AD203B41FA5}">
                      <a16:colId xmlns:a16="http://schemas.microsoft.com/office/drawing/2014/main" val="1473264865"/>
                    </a:ext>
                  </a:extLst>
                </a:gridCol>
                <a:gridCol w="1410737">
                  <a:extLst>
                    <a:ext uri="{9D8B030D-6E8A-4147-A177-3AD203B41FA5}">
                      <a16:colId xmlns:a16="http://schemas.microsoft.com/office/drawing/2014/main" val="186255530"/>
                    </a:ext>
                  </a:extLst>
                </a:gridCol>
                <a:gridCol w="1032195">
                  <a:extLst>
                    <a:ext uri="{9D8B030D-6E8A-4147-A177-3AD203B41FA5}">
                      <a16:colId xmlns:a16="http://schemas.microsoft.com/office/drawing/2014/main" val="3359784367"/>
                    </a:ext>
                  </a:extLst>
                </a:gridCol>
                <a:gridCol w="1032195">
                  <a:extLst>
                    <a:ext uri="{9D8B030D-6E8A-4147-A177-3AD203B41FA5}">
                      <a16:colId xmlns:a16="http://schemas.microsoft.com/office/drawing/2014/main" val="411799010"/>
                    </a:ext>
                  </a:extLst>
                </a:gridCol>
                <a:gridCol w="1407696">
                  <a:extLst>
                    <a:ext uri="{9D8B030D-6E8A-4147-A177-3AD203B41FA5}">
                      <a16:colId xmlns:a16="http://schemas.microsoft.com/office/drawing/2014/main" val="3770302188"/>
                    </a:ext>
                  </a:extLst>
                </a:gridCol>
                <a:gridCol w="1072014">
                  <a:extLst>
                    <a:ext uri="{9D8B030D-6E8A-4147-A177-3AD203B41FA5}">
                      <a16:colId xmlns:a16="http://schemas.microsoft.com/office/drawing/2014/main" val="3492361890"/>
                    </a:ext>
                  </a:extLst>
                </a:gridCol>
                <a:gridCol w="1072014">
                  <a:extLst>
                    <a:ext uri="{9D8B030D-6E8A-4147-A177-3AD203B41FA5}">
                      <a16:colId xmlns:a16="http://schemas.microsoft.com/office/drawing/2014/main" val="2329434074"/>
                    </a:ext>
                  </a:extLst>
                </a:gridCol>
              </a:tblGrid>
              <a:tr h="545074">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r>
                        <a:rPr lang="en-GB" sz="1200" b="1"/>
                        <a:t>Day</a:t>
                      </a:r>
                      <a:endParaRPr lang="en-GB" sz="1200" b="1">
                        <a:latin typeface="Arial" panose="020B0604020202020204" pitchFamily="34" charset="0"/>
                        <a:cs typeface="Arial" panose="020B0604020202020204" pitchFamily="34" charset="0"/>
                      </a:endParaRPr>
                    </a:p>
                  </a:txBody>
                  <a:tcPr>
                    <a:lnB w="12700" cap="flat" cmpd="sng" algn="ctr">
                      <a:solidFill>
                        <a:srgbClr val="0070C0"/>
                      </a:solidFill>
                      <a:prstDash val="solid"/>
                      <a:round/>
                      <a:headEnd type="none" w="med" len="med"/>
                      <a:tailEnd type="none" w="med" len="med"/>
                    </a:lnB>
                  </a:tcPr>
                </a:tc>
                <a:tc gridSpan="3">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b="1"/>
                        <a:t>Venetoclax dosing in combination with decitabine or </a:t>
                      </a:r>
                      <a:r>
                        <a:rPr lang="en-GB" sz="1200" b="1" err="1"/>
                        <a:t>azacitadine</a:t>
                      </a:r>
                      <a:r>
                        <a:rPr lang="en-GB" sz="1200" b="1"/>
                        <a:t>*</a:t>
                      </a:r>
                      <a:endParaRPr lang="en-GB" sz="1200" b="1" baseline="30000">
                        <a:latin typeface="Arial" panose="020B0604020202020204" pitchFamily="34" charset="0"/>
                        <a:cs typeface="Arial" panose="020B0604020202020204" pitchFamily="34" charset="0"/>
                      </a:endParaRPr>
                    </a:p>
                  </a:txBody>
                  <a:tcPr>
                    <a:lnB w="12700" cap="flat" cmpd="sng" algn="ctr">
                      <a:solidFill>
                        <a:srgbClr val="0070C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3">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b="1"/>
                        <a:t>Venetoclax dosing in combination with </a:t>
                      </a:r>
                      <a:br>
                        <a:rPr lang="en-GB" sz="1200" b="1"/>
                      </a:br>
                      <a:r>
                        <a:rPr lang="en-GB" sz="1200" b="1"/>
                        <a:t>low-dose cytarabine</a:t>
                      </a:r>
                      <a:endParaRPr lang="en-GB" sz="1200" b="1" baseline="30000">
                        <a:latin typeface="Arial" panose="020B0604020202020204" pitchFamily="34" charset="0"/>
                        <a:cs typeface="Arial" panose="020B0604020202020204" pitchFamily="34" charset="0"/>
                      </a:endParaRPr>
                    </a:p>
                  </a:txBody>
                  <a:tcPr>
                    <a:lnB w="12700" cap="flat" cmpd="sng" algn="ctr">
                      <a:solidFill>
                        <a:srgbClr val="0070C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260306062"/>
                  </a:ext>
                </a:extLst>
              </a:tr>
              <a:tr h="545074">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endParaRPr lang="en-GB" sz="1200" b="1">
                        <a:latin typeface="Arial" panose="020B0604020202020204" pitchFamily="34" charset="0"/>
                        <a:cs typeface="Arial" panose="020B0604020202020204" pitchFamily="34" charset="0"/>
                      </a:endParaRPr>
                    </a:p>
                  </a:txBody>
                  <a:tcP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b="1"/>
                        <a:t>Full dose</a:t>
                      </a:r>
                    </a:p>
                    <a:p>
                      <a:pPr algn="ctr"/>
                      <a:r>
                        <a:rPr lang="en-GB" sz="1200" b="1"/>
                        <a:t>(no interactions)</a:t>
                      </a:r>
                      <a:endParaRPr lang="en-GB" sz="1200" b="1">
                        <a:latin typeface="Arial" panose="020B0604020202020204" pitchFamily="34" charset="0"/>
                        <a:cs typeface="Arial" panose="020B0604020202020204" pitchFamily="34" charset="0"/>
                      </a:endParaRPr>
                    </a:p>
                  </a:txBody>
                  <a:tcP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b="1" err="1"/>
                        <a:t>Moderate</a:t>
                      </a:r>
                      <a:r>
                        <a:rPr lang="en-GB" sz="1200" b="1" baseline="30000" err="1"/>
                        <a:t>a</a:t>
                      </a:r>
                      <a:r>
                        <a:rPr lang="en-GB" sz="1200" b="1"/>
                        <a:t> CYP3A4 inhibitor</a:t>
                      </a:r>
                      <a:endParaRPr lang="en-GB" sz="1200" b="1">
                        <a:latin typeface="Arial" panose="020B0604020202020204" pitchFamily="34" charset="0"/>
                        <a:cs typeface="Arial" panose="020B0604020202020204" pitchFamily="34" charset="0"/>
                      </a:endParaRPr>
                    </a:p>
                  </a:txBody>
                  <a:tcP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b="1" err="1"/>
                        <a:t>Strong</a:t>
                      </a:r>
                      <a:r>
                        <a:rPr lang="en-GB" sz="1200" b="1" baseline="30000" err="1"/>
                        <a:t>b</a:t>
                      </a:r>
                      <a:r>
                        <a:rPr lang="en-GB" sz="1200" b="1"/>
                        <a:t> CYP3A4 inhibitor</a:t>
                      </a:r>
                      <a:endParaRPr lang="en-GB" sz="1200" b="1">
                        <a:latin typeface="Arial" panose="020B0604020202020204" pitchFamily="34" charset="0"/>
                        <a:cs typeface="Arial" panose="020B0604020202020204" pitchFamily="34" charset="0"/>
                      </a:endParaRPr>
                    </a:p>
                  </a:txBody>
                  <a:tcP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b="1"/>
                        <a:t>Full dose </a:t>
                      </a:r>
                    </a:p>
                    <a:p>
                      <a:pPr algn="ctr"/>
                      <a:r>
                        <a:rPr lang="en-GB" sz="1200" b="1"/>
                        <a:t>(no interactions)</a:t>
                      </a:r>
                      <a:endParaRPr lang="en-GB" sz="1200" b="1">
                        <a:latin typeface="Arial" panose="020B0604020202020204" pitchFamily="34" charset="0"/>
                        <a:cs typeface="Arial" panose="020B0604020202020204" pitchFamily="34" charset="0"/>
                      </a:endParaRPr>
                    </a:p>
                  </a:txBody>
                  <a:tcP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b="1" err="1"/>
                        <a:t>Moderate</a:t>
                      </a:r>
                      <a:r>
                        <a:rPr lang="en-GB" sz="1200" b="1" baseline="30000" err="1"/>
                        <a:t>a</a:t>
                      </a:r>
                      <a:r>
                        <a:rPr lang="en-GB" sz="1200" b="1"/>
                        <a:t> CYP3A4 inhibitor</a:t>
                      </a:r>
                      <a:endParaRPr lang="en-GB" sz="1200" b="1">
                        <a:latin typeface="Arial" panose="020B0604020202020204" pitchFamily="34" charset="0"/>
                        <a:cs typeface="Arial" panose="020B0604020202020204" pitchFamily="34" charset="0"/>
                      </a:endParaRPr>
                    </a:p>
                  </a:txBody>
                  <a:tcP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b="1" err="1"/>
                        <a:t>Strong</a:t>
                      </a:r>
                      <a:r>
                        <a:rPr lang="en-GB" sz="1200" b="1" baseline="30000" err="1"/>
                        <a:t>b</a:t>
                      </a:r>
                      <a:r>
                        <a:rPr lang="en-GB" sz="1200" b="1"/>
                        <a:t> </a:t>
                      </a:r>
                      <a:br>
                        <a:rPr lang="en-GB" sz="1200" b="1"/>
                      </a:br>
                      <a:r>
                        <a:rPr lang="en-GB" sz="1200" b="1"/>
                        <a:t>CYP 3A4 inhibitor</a:t>
                      </a:r>
                      <a:endParaRPr lang="en-GB" sz="1200" b="1">
                        <a:latin typeface="Arial" panose="020B0604020202020204" pitchFamily="34" charset="0"/>
                        <a:cs typeface="Arial" panose="020B0604020202020204" pitchFamily="34" charset="0"/>
                      </a:endParaRPr>
                    </a:p>
                  </a:txBody>
                  <a:tcP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30437837"/>
                  </a:ext>
                </a:extLst>
              </a:tr>
              <a:tr h="545074">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r>
                        <a:rPr lang="en-GB" sz="1200"/>
                        <a:t>Day 1</a:t>
                      </a:r>
                      <a:endParaRPr lang="en-GB" sz="1200">
                        <a:latin typeface="Arial" panose="020B0604020202020204" pitchFamily="34" charset="0"/>
                        <a:cs typeface="Arial" panose="020B0604020202020204" pitchFamily="34" charset="0"/>
                      </a:endParaRPr>
                    </a:p>
                  </a:txBody>
                  <a:tcPr>
                    <a:lnT w="12700" cap="flat" cmpd="sng" algn="ctr">
                      <a:solidFill>
                        <a:srgbClr val="0070C0"/>
                      </a:solidFill>
                      <a:prstDash val="solid"/>
                      <a:round/>
                      <a:headEnd type="none" w="med" len="med"/>
                      <a:tailEnd type="none" w="med" len="med"/>
                    </a:lnT>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100 mg</a:t>
                      </a:r>
                      <a:endParaRPr lang="en-GB" sz="1200">
                        <a:latin typeface="Arial" panose="020B0604020202020204" pitchFamily="34" charset="0"/>
                        <a:cs typeface="Arial" panose="020B0604020202020204" pitchFamily="34" charset="0"/>
                      </a:endParaRPr>
                    </a:p>
                  </a:txBody>
                  <a:tcPr>
                    <a:lnT w="12700" cap="flat" cmpd="sng" algn="ctr">
                      <a:solidFill>
                        <a:srgbClr val="0070C0"/>
                      </a:solidFill>
                      <a:prstDash val="solid"/>
                      <a:round/>
                      <a:headEnd type="none" w="med" len="med"/>
                      <a:tailEnd type="none" w="med" len="med"/>
                    </a:lnT>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50 mg</a:t>
                      </a:r>
                      <a:endParaRPr lang="en-GB" sz="1200">
                        <a:latin typeface="Arial" panose="020B0604020202020204" pitchFamily="34" charset="0"/>
                        <a:cs typeface="Arial" panose="020B0604020202020204" pitchFamily="34" charset="0"/>
                      </a:endParaRPr>
                    </a:p>
                  </a:txBody>
                  <a:tcPr>
                    <a:lnT w="12700" cap="flat" cmpd="sng" algn="ctr">
                      <a:solidFill>
                        <a:srgbClr val="0070C0"/>
                      </a:solidFill>
                      <a:prstDash val="solid"/>
                      <a:round/>
                      <a:headEnd type="none" w="med" len="med"/>
                      <a:tailEnd type="none" w="med" len="med"/>
                    </a:lnT>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10 mg</a:t>
                      </a:r>
                      <a:endParaRPr lang="en-GB" sz="1200">
                        <a:latin typeface="Arial" panose="020B0604020202020204" pitchFamily="34" charset="0"/>
                        <a:cs typeface="Arial" panose="020B0604020202020204" pitchFamily="34" charset="0"/>
                      </a:endParaRPr>
                    </a:p>
                  </a:txBody>
                  <a:tcPr>
                    <a:lnT w="12700" cap="flat" cmpd="sng" algn="ctr">
                      <a:solidFill>
                        <a:srgbClr val="0070C0"/>
                      </a:solidFill>
                      <a:prstDash val="solid"/>
                      <a:round/>
                      <a:headEnd type="none" w="med" len="med"/>
                      <a:tailEnd type="none" w="med" len="med"/>
                    </a:lnT>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100 mg</a:t>
                      </a:r>
                      <a:endParaRPr lang="en-GB" sz="1200">
                        <a:latin typeface="Arial" panose="020B0604020202020204" pitchFamily="34" charset="0"/>
                        <a:cs typeface="Arial" panose="020B0604020202020204" pitchFamily="34" charset="0"/>
                      </a:endParaRPr>
                    </a:p>
                  </a:txBody>
                  <a:tcPr>
                    <a:lnT w="12700" cap="flat" cmpd="sng" algn="ctr">
                      <a:solidFill>
                        <a:srgbClr val="0070C0"/>
                      </a:solidFill>
                      <a:prstDash val="solid"/>
                      <a:round/>
                      <a:headEnd type="none" w="med" len="med"/>
                      <a:tailEnd type="none" w="med" len="med"/>
                    </a:lnT>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50 mg</a:t>
                      </a:r>
                      <a:endParaRPr lang="en-GB" sz="1200">
                        <a:latin typeface="Arial" panose="020B0604020202020204" pitchFamily="34" charset="0"/>
                        <a:cs typeface="Arial" panose="020B0604020202020204" pitchFamily="34" charset="0"/>
                      </a:endParaRPr>
                    </a:p>
                  </a:txBody>
                  <a:tcPr>
                    <a:lnT w="12700" cap="flat" cmpd="sng" algn="ctr">
                      <a:solidFill>
                        <a:srgbClr val="0070C0"/>
                      </a:solidFill>
                      <a:prstDash val="solid"/>
                      <a:round/>
                      <a:headEnd type="none" w="med" len="med"/>
                      <a:tailEnd type="none" w="med" len="med"/>
                    </a:lnT>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10 mg</a:t>
                      </a:r>
                      <a:endParaRPr lang="en-GB" sz="1200">
                        <a:latin typeface="Arial" panose="020B0604020202020204" pitchFamily="34" charset="0"/>
                        <a:cs typeface="Arial" panose="020B0604020202020204" pitchFamily="34" charset="0"/>
                      </a:endParaRPr>
                    </a:p>
                  </a:txBody>
                  <a:tcPr>
                    <a:lnT w="12700" cap="flat" cmpd="sng" algn="ctr">
                      <a:solidFill>
                        <a:srgbClr val="0070C0"/>
                      </a:solidFill>
                      <a:prstDash val="solid"/>
                      <a:round/>
                      <a:headEnd type="none" w="med" len="med"/>
                      <a:tailEnd type="none" w="med" len="med"/>
                    </a:lnT>
                  </a:tcPr>
                </a:tc>
                <a:extLst>
                  <a:ext uri="{0D108BD9-81ED-4DB2-BD59-A6C34878D82A}">
                    <a16:rowId xmlns:a16="http://schemas.microsoft.com/office/drawing/2014/main" val="2375076394"/>
                  </a:ext>
                </a:extLst>
              </a:tr>
              <a:tr h="545074">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r>
                        <a:rPr lang="en-GB" sz="1200"/>
                        <a:t>Day 2</a:t>
                      </a:r>
                      <a:endParaRPr lang="en-GB" sz="1200">
                        <a:latin typeface="Arial" panose="020B0604020202020204" pitchFamily="34" charset="0"/>
                        <a:cs typeface="Arial" panose="020B0604020202020204" pitchFamily="34" charset="0"/>
                      </a:endParaRPr>
                    </a:p>
                  </a:txBody>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200 mg</a:t>
                      </a:r>
                      <a:endParaRPr lang="en-GB" sz="1200">
                        <a:latin typeface="Arial" panose="020B0604020202020204" pitchFamily="34" charset="0"/>
                        <a:cs typeface="Arial" panose="020B0604020202020204" pitchFamily="34" charset="0"/>
                      </a:endParaRPr>
                    </a:p>
                  </a:txBody>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100 mg</a:t>
                      </a:r>
                      <a:endParaRPr lang="en-GB" sz="1200">
                        <a:latin typeface="Arial" panose="020B0604020202020204" pitchFamily="34" charset="0"/>
                        <a:cs typeface="Arial" panose="020B0604020202020204" pitchFamily="34" charset="0"/>
                      </a:endParaRPr>
                    </a:p>
                  </a:txBody>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20 mg</a:t>
                      </a:r>
                      <a:endParaRPr lang="en-GB" sz="1200">
                        <a:latin typeface="Arial" panose="020B0604020202020204" pitchFamily="34" charset="0"/>
                        <a:cs typeface="Arial" panose="020B0604020202020204" pitchFamily="34" charset="0"/>
                      </a:endParaRPr>
                    </a:p>
                  </a:txBody>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200 mg</a:t>
                      </a:r>
                      <a:endParaRPr lang="en-GB" sz="1200">
                        <a:latin typeface="Arial" panose="020B0604020202020204" pitchFamily="34" charset="0"/>
                        <a:cs typeface="Arial" panose="020B0604020202020204" pitchFamily="34" charset="0"/>
                      </a:endParaRPr>
                    </a:p>
                  </a:txBody>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100 mg</a:t>
                      </a:r>
                      <a:endParaRPr lang="en-GB" sz="1200">
                        <a:latin typeface="Arial" panose="020B0604020202020204" pitchFamily="34" charset="0"/>
                        <a:cs typeface="Arial" panose="020B0604020202020204" pitchFamily="34" charset="0"/>
                      </a:endParaRPr>
                    </a:p>
                  </a:txBody>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20 mg</a:t>
                      </a:r>
                      <a:endParaRPr lang="en-GB"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15988244"/>
                  </a:ext>
                </a:extLst>
              </a:tr>
              <a:tr h="545074">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r>
                        <a:rPr lang="en-GB" sz="1200"/>
                        <a:t>Day 3</a:t>
                      </a:r>
                      <a:endParaRPr lang="en-GB" sz="1200">
                        <a:latin typeface="Arial" panose="020B0604020202020204" pitchFamily="34" charset="0"/>
                        <a:cs typeface="Arial" panose="020B0604020202020204" pitchFamily="34" charset="0"/>
                      </a:endParaRPr>
                    </a:p>
                  </a:txBody>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400 mg</a:t>
                      </a:r>
                      <a:endParaRPr lang="en-GB" sz="1200">
                        <a:latin typeface="Arial" panose="020B0604020202020204" pitchFamily="34" charset="0"/>
                        <a:cs typeface="Arial" panose="020B0604020202020204" pitchFamily="34" charset="0"/>
                      </a:endParaRPr>
                    </a:p>
                  </a:txBody>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200 mg</a:t>
                      </a:r>
                      <a:endParaRPr lang="en-GB" sz="1200">
                        <a:latin typeface="Arial" panose="020B0604020202020204" pitchFamily="34" charset="0"/>
                        <a:cs typeface="Arial" panose="020B0604020202020204" pitchFamily="34" charset="0"/>
                      </a:endParaRPr>
                    </a:p>
                  </a:txBody>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50 mg</a:t>
                      </a:r>
                      <a:endParaRPr lang="en-GB" sz="1200">
                        <a:latin typeface="Arial" panose="020B0604020202020204" pitchFamily="34" charset="0"/>
                        <a:cs typeface="Arial" panose="020B0604020202020204" pitchFamily="34" charset="0"/>
                      </a:endParaRPr>
                    </a:p>
                  </a:txBody>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400 mg</a:t>
                      </a:r>
                      <a:endParaRPr lang="en-GB" sz="1200">
                        <a:latin typeface="Arial" panose="020B0604020202020204" pitchFamily="34" charset="0"/>
                        <a:cs typeface="Arial" panose="020B0604020202020204" pitchFamily="34" charset="0"/>
                      </a:endParaRPr>
                    </a:p>
                  </a:txBody>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200 mg</a:t>
                      </a:r>
                      <a:endParaRPr lang="en-GB" sz="1200">
                        <a:latin typeface="Arial" panose="020B0604020202020204" pitchFamily="34" charset="0"/>
                        <a:cs typeface="Arial" panose="020B0604020202020204" pitchFamily="34" charset="0"/>
                      </a:endParaRPr>
                    </a:p>
                  </a:txBody>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50 mg</a:t>
                      </a:r>
                      <a:endParaRPr lang="en-GB"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8014535"/>
                  </a:ext>
                </a:extLst>
              </a:tr>
              <a:tr h="545074">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r>
                        <a:rPr lang="en-GB" sz="1200"/>
                        <a:t>Day 4–28</a:t>
                      </a:r>
                      <a:endParaRPr lang="en-GB" sz="1200">
                        <a:latin typeface="Arial" panose="020B0604020202020204" pitchFamily="34" charset="0"/>
                        <a:cs typeface="Arial" panose="020B0604020202020204" pitchFamily="34" charset="0"/>
                      </a:endParaRPr>
                    </a:p>
                  </a:txBody>
                  <a:tcPr>
                    <a:lnB w="12700" cap="flat" cmpd="sng" algn="ctr">
                      <a:solidFill>
                        <a:srgbClr val="0070C0"/>
                      </a:solidFill>
                      <a:prstDash val="solid"/>
                      <a:round/>
                      <a:headEnd type="none" w="med" len="med"/>
                      <a:tailEnd type="none" w="med" len="med"/>
                    </a:lnB>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400 mg</a:t>
                      </a:r>
                      <a:endParaRPr lang="en-GB" sz="1200">
                        <a:latin typeface="Arial" panose="020B0604020202020204" pitchFamily="34" charset="0"/>
                        <a:cs typeface="Arial" panose="020B0604020202020204" pitchFamily="34" charset="0"/>
                      </a:endParaRPr>
                    </a:p>
                  </a:txBody>
                  <a:tcPr>
                    <a:lnB w="12700" cap="flat" cmpd="sng" algn="ctr">
                      <a:solidFill>
                        <a:srgbClr val="0070C0"/>
                      </a:solidFill>
                      <a:prstDash val="solid"/>
                      <a:round/>
                      <a:headEnd type="none" w="med" len="med"/>
                      <a:tailEnd type="none" w="med" len="med"/>
                    </a:lnB>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200 mg</a:t>
                      </a:r>
                      <a:endParaRPr lang="en-GB" sz="1200">
                        <a:latin typeface="Arial" panose="020B0604020202020204" pitchFamily="34" charset="0"/>
                        <a:cs typeface="Arial" panose="020B0604020202020204" pitchFamily="34" charset="0"/>
                      </a:endParaRPr>
                    </a:p>
                  </a:txBody>
                  <a:tcPr>
                    <a:lnB w="12700" cap="flat" cmpd="sng" algn="ctr">
                      <a:solidFill>
                        <a:srgbClr val="0070C0"/>
                      </a:solidFill>
                      <a:prstDash val="solid"/>
                      <a:round/>
                      <a:headEnd type="none" w="med" len="med"/>
                      <a:tailEnd type="none" w="med" len="med"/>
                    </a:lnB>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70 mg</a:t>
                      </a:r>
                      <a:endParaRPr lang="en-GB" sz="1200" baseline="30000">
                        <a:latin typeface="Arial" panose="020B0604020202020204" pitchFamily="34" charset="0"/>
                        <a:cs typeface="Arial" panose="020B0604020202020204" pitchFamily="34" charset="0"/>
                      </a:endParaRPr>
                    </a:p>
                  </a:txBody>
                  <a:tcPr>
                    <a:lnB w="12700" cap="flat" cmpd="sng" algn="ctr">
                      <a:solidFill>
                        <a:srgbClr val="0070C0"/>
                      </a:solidFill>
                      <a:prstDash val="solid"/>
                      <a:round/>
                      <a:headEnd type="none" w="med" len="med"/>
                      <a:tailEnd type="none" w="med" len="med"/>
                    </a:lnB>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600 mg</a:t>
                      </a:r>
                      <a:endParaRPr lang="en-GB" sz="1200">
                        <a:latin typeface="Arial" panose="020B0604020202020204" pitchFamily="34" charset="0"/>
                        <a:cs typeface="Arial" panose="020B0604020202020204" pitchFamily="34" charset="0"/>
                      </a:endParaRPr>
                    </a:p>
                  </a:txBody>
                  <a:tcPr>
                    <a:lnB w="12700" cap="flat" cmpd="sng" algn="ctr">
                      <a:solidFill>
                        <a:srgbClr val="0070C0"/>
                      </a:solidFill>
                      <a:prstDash val="solid"/>
                      <a:round/>
                      <a:headEnd type="none" w="med" len="med"/>
                      <a:tailEnd type="none" w="med" len="med"/>
                    </a:lnB>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300 mg</a:t>
                      </a:r>
                      <a:endParaRPr lang="en-GB" sz="1200">
                        <a:latin typeface="Arial" panose="020B0604020202020204" pitchFamily="34" charset="0"/>
                        <a:cs typeface="Arial" panose="020B0604020202020204" pitchFamily="34" charset="0"/>
                      </a:endParaRPr>
                    </a:p>
                  </a:txBody>
                  <a:tcPr>
                    <a:lnB w="12700" cap="flat" cmpd="sng" algn="ctr">
                      <a:solidFill>
                        <a:srgbClr val="0070C0"/>
                      </a:solidFill>
                      <a:prstDash val="solid"/>
                      <a:round/>
                      <a:headEnd type="none" w="med" len="med"/>
                      <a:tailEnd type="none" w="med" len="med"/>
                    </a:lnB>
                  </a:tcPr>
                </a:tc>
                <a:tc>
                  <a:txBody>
                    <a:bodyPr/>
                    <a:lstStyle>
                      <a:lvl1pPr marL="0" algn="l" defTabSz="1088463" rtl="0" eaLnBrk="1" latinLnBrk="0" hangingPunct="1">
                        <a:defRPr sz="2167" kern="1200">
                          <a:solidFill>
                            <a:schemeClr val="tx1"/>
                          </a:solidFill>
                          <a:latin typeface="Arial" panose="020B0604020202020204"/>
                        </a:defRPr>
                      </a:lvl1pPr>
                      <a:lvl2pPr marL="544232" algn="l" defTabSz="1088463" rtl="0" eaLnBrk="1" latinLnBrk="0" hangingPunct="1">
                        <a:defRPr sz="2167" kern="1200">
                          <a:solidFill>
                            <a:schemeClr val="tx1"/>
                          </a:solidFill>
                          <a:latin typeface="Arial" panose="020B0604020202020204"/>
                        </a:defRPr>
                      </a:lvl2pPr>
                      <a:lvl3pPr marL="1088463" algn="l" defTabSz="1088463" rtl="0" eaLnBrk="1" latinLnBrk="0" hangingPunct="1">
                        <a:defRPr sz="2167" kern="1200">
                          <a:solidFill>
                            <a:schemeClr val="tx1"/>
                          </a:solidFill>
                          <a:latin typeface="Arial" panose="020B0604020202020204"/>
                        </a:defRPr>
                      </a:lvl3pPr>
                      <a:lvl4pPr marL="1632694" algn="l" defTabSz="1088463" rtl="0" eaLnBrk="1" latinLnBrk="0" hangingPunct="1">
                        <a:defRPr sz="2167" kern="1200">
                          <a:solidFill>
                            <a:schemeClr val="tx1"/>
                          </a:solidFill>
                          <a:latin typeface="Arial" panose="020B0604020202020204"/>
                        </a:defRPr>
                      </a:lvl4pPr>
                      <a:lvl5pPr marL="2176926" algn="l" defTabSz="1088463" rtl="0" eaLnBrk="1" latinLnBrk="0" hangingPunct="1">
                        <a:defRPr sz="2167" kern="1200">
                          <a:solidFill>
                            <a:schemeClr val="tx1"/>
                          </a:solidFill>
                          <a:latin typeface="Arial" panose="020B0604020202020204"/>
                        </a:defRPr>
                      </a:lvl5pPr>
                      <a:lvl6pPr marL="2721156" algn="l" defTabSz="1088463" rtl="0" eaLnBrk="1" latinLnBrk="0" hangingPunct="1">
                        <a:defRPr sz="2167" kern="1200">
                          <a:solidFill>
                            <a:schemeClr val="tx1"/>
                          </a:solidFill>
                          <a:latin typeface="Arial" panose="020B0604020202020204"/>
                        </a:defRPr>
                      </a:lvl6pPr>
                      <a:lvl7pPr marL="3265388" algn="l" defTabSz="1088463" rtl="0" eaLnBrk="1" latinLnBrk="0" hangingPunct="1">
                        <a:defRPr sz="2167" kern="1200">
                          <a:solidFill>
                            <a:schemeClr val="tx1"/>
                          </a:solidFill>
                          <a:latin typeface="Arial" panose="020B0604020202020204"/>
                        </a:defRPr>
                      </a:lvl7pPr>
                      <a:lvl8pPr marL="3809619" algn="l" defTabSz="1088463" rtl="0" eaLnBrk="1" latinLnBrk="0" hangingPunct="1">
                        <a:defRPr sz="2167" kern="1200">
                          <a:solidFill>
                            <a:schemeClr val="tx1"/>
                          </a:solidFill>
                          <a:latin typeface="Arial" panose="020B0604020202020204"/>
                        </a:defRPr>
                      </a:lvl8pPr>
                      <a:lvl9pPr marL="4353850" algn="l" defTabSz="1088463" rtl="0" eaLnBrk="1" latinLnBrk="0" hangingPunct="1">
                        <a:defRPr sz="2167" kern="1200">
                          <a:solidFill>
                            <a:schemeClr val="tx1"/>
                          </a:solidFill>
                          <a:latin typeface="Arial" panose="020B0604020202020204"/>
                        </a:defRPr>
                      </a:lvl9pPr>
                    </a:lstStyle>
                    <a:p>
                      <a:pPr algn="ctr"/>
                      <a:r>
                        <a:rPr lang="en-GB" sz="1200"/>
                        <a:t>70 mg</a:t>
                      </a:r>
                      <a:endParaRPr lang="en-GB" sz="1200" baseline="30000">
                        <a:latin typeface="Arial" panose="020B0604020202020204" pitchFamily="34" charset="0"/>
                        <a:cs typeface="Arial" panose="020B0604020202020204" pitchFamily="34" charset="0"/>
                      </a:endParaRPr>
                    </a:p>
                  </a:txBody>
                  <a:tcPr>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158523335"/>
                  </a:ext>
                </a:extLst>
              </a:tr>
            </a:tbl>
          </a:graphicData>
        </a:graphic>
      </p:graphicFrame>
      <p:sp>
        <p:nvSpPr>
          <p:cNvPr id="6" name="TextBox 5">
            <a:extLst>
              <a:ext uri="{FF2B5EF4-FFF2-40B4-BE49-F238E27FC236}">
                <a16:creationId xmlns:a16="http://schemas.microsoft.com/office/drawing/2014/main" id="{7B7435AA-850F-7FF4-F409-DB55E1862A9F}"/>
              </a:ext>
            </a:extLst>
          </p:cNvPr>
          <p:cNvSpPr txBox="1"/>
          <p:nvPr/>
        </p:nvSpPr>
        <p:spPr>
          <a:xfrm>
            <a:off x="4815068" y="5309521"/>
            <a:ext cx="6886937" cy="830997"/>
          </a:xfrm>
          <a:prstGeom prst="rect">
            <a:avLst/>
          </a:prstGeom>
          <a:noFill/>
        </p:spPr>
        <p:txBody>
          <a:bodyPr wrap="square" rtlCol="0">
            <a:spAutoFit/>
          </a:bodyPr>
          <a:lstStyle/>
          <a:p>
            <a:pPr algn="l"/>
            <a:r>
              <a:rPr lang="en-GB" sz="1200" baseline="30000" dirty="0">
                <a:latin typeface="Arial" panose="020B0604020202020204" pitchFamily="34" charset="0"/>
                <a:cs typeface="Arial" panose="020B0604020202020204" pitchFamily="34" charset="0"/>
              </a:rPr>
              <a:t>a </a:t>
            </a:r>
            <a:r>
              <a:rPr lang="en-GB" sz="1200" dirty="0">
                <a:latin typeface="Arial" panose="020B0604020202020204" pitchFamily="34" charset="0"/>
                <a:cs typeface="Arial" panose="020B0604020202020204" pitchFamily="34" charset="0"/>
              </a:rPr>
              <a:t>Includes fluconazole, isavuconazole; </a:t>
            </a:r>
            <a:r>
              <a:rPr lang="en-GB" sz="1200" baseline="30000" dirty="0">
                <a:latin typeface="Arial" panose="020B0604020202020204" pitchFamily="34" charset="0"/>
                <a:cs typeface="Arial" panose="020B0604020202020204" pitchFamily="34" charset="0"/>
              </a:rPr>
              <a:t>b </a:t>
            </a:r>
            <a:r>
              <a:rPr lang="en-GB" sz="1200" dirty="0">
                <a:latin typeface="Arial" panose="020B0604020202020204" pitchFamily="34" charset="0"/>
                <a:cs typeface="Arial" panose="020B0604020202020204" pitchFamily="34" charset="0"/>
              </a:rPr>
              <a:t>Includes posaconazole, voriconazole; </a:t>
            </a:r>
          </a:p>
          <a:p>
            <a:pPr algn="l"/>
            <a:r>
              <a:rPr lang="en-GB" sz="1200" baseline="30000" dirty="0">
                <a:latin typeface="Arial" panose="020B0604020202020204" pitchFamily="34" charset="0"/>
                <a:cs typeface="Arial" panose="020B0604020202020204" pitchFamily="34" charset="0"/>
              </a:rPr>
              <a:t>c </a:t>
            </a:r>
            <a:r>
              <a:rPr lang="en-GB" sz="1200" dirty="0">
                <a:latin typeface="Arial" panose="020B0604020202020204" pitchFamily="34" charset="0"/>
                <a:cs typeface="Arial" panose="020B0604020202020204" pitchFamily="34" charset="0"/>
              </a:rPr>
              <a:t>70 mg dose requires 7x10 mg tablets or 1x50 mg tablet + 2x10 mg tablets.</a:t>
            </a:r>
            <a:br>
              <a:rPr lang="en-US"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AUC</a:t>
            </a:r>
            <a:r>
              <a:rPr lang="en-GB" sz="1200" baseline="-25000" dirty="0">
                <a:latin typeface="Arial" panose="020B0604020202020204" pitchFamily="34" charset="0"/>
                <a:cs typeface="Arial" panose="020B0604020202020204" pitchFamily="34" charset="0"/>
              </a:rPr>
              <a:t>0–24</a:t>
            </a:r>
            <a:r>
              <a:rPr lang="en-GB" sz="1200" dirty="0">
                <a:latin typeface="Arial" panose="020B0604020202020204" pitchFamily="34" charset="0"/>
                <a:cs typeface="Arial" panose="020B0604020202020204" pitchFamily="34" charset="0"/>
              </a:rPr>
              <a:t>, Area under curve over 24 hours.</a:t>
            </a:r>
            <a:br>
              <a:rPr lang="en-US"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23D3B25-D492-2600-B923-D2082FE0BBFC}"/>
              </a:ext>
            </a:extLst>
          </p:cNvPr>
          <p:cNvSpPr txBox="1"/>
          <p:nvPr/>
        </p:nvSpPr>
        <p:spPr>
          <a:xfrm>
            <a:off x="0" y="6111433"/>
            <a:ext cx="6099858" cy="276999"/>
          </a:xfrm>
          <a:prstGeom prst="rect">
            <a:avLst/>
          </a:prstGeom>
          <a:noFill/>
        </p:spPr>
        <p:txBody>
          <a:bodyPr wrap="square">
            <a:spAutoFit/>
          </a:bodyPr>
          <a:lstStyle/>
          <a:p>
            <a:r>
              <a:rPr lang="en-GB" sz="1200">
                <a:latin typeface="Arial" panose="020B0604020202020204" pitchFamily="34" charset="0"/>
                <a:cs typeface="Arial" panose="020B0604020202020204" pitchFamily="34" charset="0"/>
              </a:rPr>
              <a:t>Agarwal SK, </a:t>
            </a:r>
            <a:r>
              <a:rPr lang="en-GB" sz="1200" i="1">
                <a:latin typeface="Arial" panose="020B0604020202020204" pitchFamily="34" charset="0"/>
                <a:cs typeface="Arial" panose="020B0604020202020204" pitchFamily="34" charset="0"/>
              </a:rPr>
              <a:t>et al. Clin Ther</a:t>
            </a:r>
            <a:r>
              <a:rPr lang="en-GB" sz="1200">
                <a:latin typeface="Arial" panose="020B0604020202020204" pitchFamily="34" charset="0"/>
                <a:cs typeface="Arial" panose="020B0604020202020204" pitchFamily="34" charset="0"/>
              </a:rPr>
              <a:t> 2017; 39:359–367;</a:t>
            </a:r>
            <a:endParaRPr lang="en-GB" sz="1200"/>
          </a:p>
        </p:txBody>
      </p:sp>
    </p:spTree>
    <p:extLst>
      <p:ext uri="{BB962C8B-B14F-4D97-AF65-F5344CB8AC3E}">
        <p14:creationId xmlns:p14="http://schemas.microsoft.com/office/powerpoint/2010/main" val="267592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E30C0-A653-303B-05CE-1694E1A332D2}"/>
              </a:ext>
            </a:extLst>
          </p:cNvPr>
          <p:cNvSpPr>
            <a:spLocks noGrp="1"/>
          </p:cNvSpPr>
          <p:nvPr>
            <p:ph type="title"/>
          </p:nvPr>
        </p:nvSpPr>
        <p:spPr/>
        <p:txBody>
          <a:bodyPr>
            <a:normAutofit/>
          </a:bodyPr>
          <a:lstStyle/>
          <a:p>
            <a:r>
              <a:rPr lang="en-GB" sz="2400" b="1"/>
              <a:t>Is recommended dosing adjustment guidance for venetoclax sufficient?</a:t>
            </a:r>
            <a:br>
              <a:rPr lang="en-GB" sz="2400" b="1"/>
            </a:br>
            <a:br>
              <a:rPr lang="en-GB" sz="2400" b="1"/>
            </a:br>
            <a:r>
              <a:rPr lang="en-GB" sz="1600">
                <a:solidFill>
                  <a:schemeClr val="bg1"/>
                </a:solidFill>
              </a:rPr>
              <a:t>Retrospective analysis of time to ANC and PLT recovery in 64 patients with newly diagnosed AML who achieved a response after 1 cycle of </a:t>
            </a:r>
            <a:r>
              <a:rPr lang="en-GB" sz="1600" err="1">
                <a:solidFill>
                  <a:schemeClr val="bg1"/>
                </a:solidFill>
              </a:rPr>
              <a:t>Ven+HMA</a:t>
            </a:r>
            <a:endParaRPr lang="en-GB" sz="1600">
              <a:solidFill>
                <a:schemeClr val="bg1"/>
              </a:solidFill>
            </a:endParaRPr>
          </a:p>
        </p:txBody>
      </p:sp>
      <p:pic>
        <p:nvPicPr>
          <p:cNvPr id="4" name="Picture 3">
            <a:extLst>
              <a:ext uri="{FF2B5EF4-FFF2-40B4-BE49-F238E27FC236}">
                <a16:creationId xmlns:a16="http://schemas.microsoft.com/office/drawing/2014/main" id="{BB8EE876-8BB7-7195-19C7-60886F8063DA}"/>
              </a:ext>
            </a:extLst>
          </p:cNvPr>
          <p:cNvPicPr>
            <a:picLocks noChangeAspect="1"/>
          </p:cNvPicPr>
          <p:nvPr/>
        </p:nvPicPr>
        <p:blipFill>
          <a:blip r:embed="rId2"/>
          <a:stretch>
            <a:fillRect/>
          </a:stretch>
        </p:blipFill>
        <p:spPr>
          <a:xfrm>
            <a:off x="3748655" y="857656"/>
            <a:ext cx="3822698" cy="2671032"/>
          </a:xfrm>
          <a:prstGeom prst="rect">
            <a:avLst/>
          </a:prstGeom>
        </p:spPr>
      </p:pic>
      <p:pic>
        <p:nvPicPr>
          <p:cNvPr id="5" name="Picture 4">
            <a:extLst>
              <a:ext uri="{FF2B5EF4-FFF2-40B4-BE49-F238E27FC236}">
                <a16:creationId xmlns:a16="http://schemas.microsoft.com/office/drawing/2014/main" id="{F4E26EC9-0AF6-9ECB-1E5F-23A848CB18D8}"/>
              </a:ext>
            </a:extLst>
          </p:cNvPr>
          <p:cNvPicPr>
            <a:picLocks noChangeAspect="1"/>
          </p:cNvPicPr>
          <p:nvPr/>
        </p:nvPicPr>
        <p:blipFill>
          <a:blip r:embed="rId3"/>
          <a:stretch>
            <a:fillRect/>
          </a:stretch>
        </p:blipFill>
        <p:spPr>
          <a:xfrm>
            <a:off x="3657231" y="3769889"/>
            <a:ext cx="3881342" cy="2671031"/>
          </a:xfrm>
          <a:prstGeom prst="rect">
            <a:avLst/>
          </a:prstGeom>
        </p:spPr>
      </p:pic>
      <p:sp>
        <p:nvSpPr>
          <p:cNvPr id="6" name="TextBox 5">
            <a:extLst>
              <a:ext uri="{FF2B5EF4-FFF2-40B4-BE49-F238E27FC236}">
                <a16:creationId xmlns:a16="http://schemas.microsoft.com/office/drawing/2014/main" id="{0DAA8F77-1E02-7DAD-C303-A9CA4E679585}"/>
              </a:ext>
            </a:extLst>
          </p:cNvPr>
          <p:cNvSpPr txBox="1"/>
          <p:nvPr/>
        </p:nvSpPr>
        <p:spPr>
          <a:xfrm>
            <a:off x="4081176" y="3528688"/>
            <a:ext cx="3504870" cy="184666"/>
          </a:xfrm>
          <a:prstGeom prst="rect">
            <a:avLst/>
          </a:prstGeom>
        </p:spPr>
        <p:txBody>
          <a:bodyPr wrap="none" lIns="0" tIns="0" rIns="0" bIns="0" rtlCol="0">
            <a:spAutoFit/>
          </a:bodyPr>
          <a:lstStyle/>
          <a:p>
            <a:r>
              <a:rPr lang="en-GB" sz="1200">
                <a:latin typeface="Arial" panose="020B0604020202020204" pitchFamily="34" charset="0"/>
                <a:cs typeface="Arial" panose="020B0604020202020204" pitchFamily="34" charset="0"/>
              </a:rPr>
              <a:t>Time to platelet count recovery (&gt;50,000 cells/mm</a:t>
            </a:r>
            <a:r>
              <a:rPr lang="en-GB" sz="1200" baseline="30000">
                <a:latin typeface="Arial" panose="020B0604020202020204" pitchFamily="34" charset="0"/>
                <a:cs typeface="Arial" panose="020B0604020202020204" pitchFamily="34" charset="0"/>
              </a:rPr>
              <a:t>3</a:t>
            </a:r>
            <a:r>
              <a:rPr lang="en-GB" sz="1200">
                <a:latin typeface="Arial" panose="020B0604020202020204" pitchFamily="34" charset="0"/>
                <a:cs typeface="Arial" panose="020B0604020202020204" pitchFamily="34" charset="0"/>
              </a:rPr>
              <a:t>)</a:t>
            </a:r>
            <a:endParaRPr lang="en-US" sz="12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89F6270-361C-B2AB-AAB4-E11220F0A1A3}"/>
              </a:ext>
            </a:extLst>
          </p:cNvPr>
          <p:cNvSpPr txBox="1"/>
          <p:nvPr/>
        </p:nvSpPr>
        <p:spPr>
          <a:xfrm>
            <a:off x="4312551" y="644723"/>
            <a:ext cx="2694905" cy="184666"/>
          </a:xfrm>
          <a:prstGeom prst="rect">
            <a:avLst/>
          </a:prstGeom>
        </p:spPr>
        <p:txBody>
          <a:bodyPr wrap="none" lIns="0" tIns="0" rIns="0" bIns="0" rtlCol="0">
            <a:spAutoFit/>
          </a:bodyPr>
          <a:lstStyle/>
          <a:p>
            <a:r>
              <a:rPr lang="en-GB" sz="1200">
                <a:latin typeface="Arial" panose="020B0604020202020204" pitchFamily="34" charset="0"/>
                <a:cs typeface="Arial" panose="020B0604020202020204" pitchFamily="34" charset="0"/>
              </a:rPr>
              <a:t>Time to ANC recovery (&gt;500 cells/mm</a:t>
            </a:r>
            <a:r>
              <a:rPr lang="en-GB" sz="1200" baseline="30000">
                <a:latin typeface="Arial" panose="020B0604020202020204" pitchFamily="34" charset="0"/>
                <a:cs typeface="Arial" panose="020B0604020202020204" pitchFamily="34" charset="0"/>
              </a:rPr>
              <a:t>3</a:t>
            </a:r>
            <a:r>
              <a:rPr lang="en-GB" sz="1200">
                <a:latin typeface="Arial" panose="020B0604020202020204" pitchFamily="34" charset="0"/>
                <a:cs typeface="Arial" panose="020B0604020202020204" pitchFamily="34" charset="0"/>
              </a:rPr>
              <a:t>)</a:t>
            </a:r>
            <a:endParaRPr lang="en-US" sz="12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81F5263-AD6B-D55C-CB5F-8A3E4E272AF0}"/>
              </a:ext>
            </a:extLst>
          </p:cNvPr>
          <p:cNvSpPr txBox="1"/>
          <p:nvPr/>
        </p:nvSpPr>
        <p:spPr>
          <a:xfrm>
            <a:off x="7871094" y="2462926"/>
            <a:ext cx="3822698" cy="1569660"/>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Daily venetoclax dose: 400 mg without concomitant azole antifungal, 200 mg with isavuconazole/fluconazole (moderate CYP3A4 inhibitors), or 100 mg with posaconazole/voriconazole (strong CYP3A4 inhibitors)</a:t>
            </a:r>
          </a:p>
        </p:txBody>
      </p:sp>
      <p:sp>
        <p:nvSpPr>
          <p:cNvPr id="10" name="TextBox 9">
            <a:extLst>
              <a:ext uri="{FF2B5EF4-FFF2-40B4-BE49-F238E27FC236}">
                <a16:creationId xmlns:a16="http://schemas.microsoft.com/office/drawing/2014/main" id="{3EA8D79B-812A-1A0D-8C93-3B421182D666}"/>
              </a:ext>
            </a:extLst>
          </p:cNvPr>
          <p:cNvSpPr txBox="1"/>
          <p:nvPr/>
        </p:nvSpPr>
        <p:spPr>
          <a:xfrm>
            <a:off x="221689" y="6312789"/>
            <a:ext cx="5452134" cy="615553"/>
          </a:xfrm>
          <a:prstGeom prst="rect">
            <a:avLst/>
          </a:prstGeom>
          <a:noFill/>
        </p:spPr>
        <p:txBody>
          <a:bodyPr wrap="none" rtlCol="0">
            <a:spAutoFit/>
          </a:bodyPr>
          <a:lstStyle/>
          <a:p>
            <a:r>
              <a:rPr lang="en-GB" sz="1000">
                <a:latin typeface="Arial" panose="020B0604020202020204" pitchFamily="34" charset="0"/>
                <a:cs typeface="Arial" panose="020B0604020202020204" pitchFamily="34" charset="0"/>
              </a:rPr>
              <a:t>ANC, absolute neutrophil count; HMA, hypomethylating agent; PLT, platelet; Ven, venetoclax.</a:t>
            </a:r>
            <a:br>
              <a:rPr lang="en-GB" sz="1200">
                <a:latin typeface="Arial" panose="020B0604020202020204" pitchFamily="34" charset="0"/>
                <a:cs typeface="Arial" panose="020B0604020202020204" pitchFamily="34" charset="0"/>
              </a:rPr>
            </a:br>
            <a:r>
              <a:rPr lang="en-GB" sz="1200">
                <a:latin typeface="Arial" panose="020B0604020202020204" pitchFamily="34" charset="0"/>
                <a:cs typeface="Arial" panose="020B0604020202020204" pitchFamily="34" charset="0"/>
              </a:rPr>
              <a:t>Rausch CR, </a:t>
            </a:r>
            <a:r>
              <a:rPr lang="en-GB" sz="1200" i="1">
                <a:latin typeface="Arial" panose="020B0604020202020204" pitchFamily="34" charset="0"/>
                <a:cs typeface="Arial" panose="020B0604020202020204" pitchFamily="34" charset="0"/>
              </a:rPr>
              <a:t>et al. Cancer</a:t>
            </a:r>
            <a:r>
              <a:rPr lang="en-GB" sz="1200">
                <a:latin typeface="Arial" panose="020B0604020202020204" pitchFamily="34" charset="0"/>
                <a:cs typeface="Arial" panose="020B0604020202020204" pitchFamily="34" charset="0"/>
              </a:rPr>
              <a:t> 2021; 127:2489–2499. </a:t>
            </a:r>
          </a:p>
          <a:p>
            <a:pPr algn="l"/>
            <a:endParaRPr lang="en-GB"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230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7DB8-6D50-7D8C-985C-13D5462BA514}"/>
              </a:ext>
            </a:extLst>
          </p:cNvPr>
          <p:cNvSpPr>
            <a:spLocks noGrp="1"/>
          </p:cNvSpPr>
          <p:nvPr>
            <p:ph type="title"/>
          </p:nvPr>
        </p:nvSpPr>
        <p:spPr/>
        <p:txBody>
          <a:bodyPr/>
          <a:lstStyle/>
          <a:p>
            <a:r>
              <a:rPr lang="en-GB" b="1">
                <a:latin typeface="Calibri" panose="020F0502020204030204" pitchFamily="34" charset="0"/>
                <a:cs typeface="Calibri" panose="020F0502020204030204" pitchFamily="34" charset="0"/>
              </a:rPr>
              <a:t>Disclosures</a:t>
            </a:r>
          </a:p>
        </p:txBody>
      </p:sp>
      <p:sp>
        <p:nvSpPr>
          <p:cNvPr id="3" name="Content Placeholder 2">
            <a:extLst>
              <a:ext uri="{FF2B5EF4-FFF2-40B4-BE49-F238E27FC236}">
                <a16:creationId xmlns:a16="http://schemas.microsoft.com/office/drawing/2014/main" id="{A0D5C36E-0294-F624-5255-CC50FB8173CD}"/>
              </a:ext>
            </a:extLst>
          </p:cNvPr>
          <p:cNvSpPr>
            <a:spLocks noGrp="1"/>
          </p:cNvSpPr>
          <p:nvPr>
            <p:ph idx="1"/>
          </p:nvPr>
        </p:nvSpPr>
        <p:spPr/>
        <p:txBody>
          <a:bodyPr>
            <a:normAutofit/>
          </a:bodyPr>
          <a:lstStyle/>
          <a:p>
            <a:r>
              <a:rPr lang="en-GB" sz="2400" b="1" err="1">
                <a:latin typeface="Calibri" panose="020F0502020204030204" pitchFamily="34" charset="0"/>
                <a:cs typeface="Calibri" panose="020F0502020204030204" pitchFamily="34" charset="0"/>
              </a:rPr>
              <a:t>Royalities</a:t>
            </a:r>
            <a:r>
              <a:rPr lang="en-GB" sz="2400" b="1">
                <a:latin typeface="Calibri" panose="020F0502020204030204" pitchFamily="34" charset="0"/>
                <a:cs typeface="Calibri" panose="020F0502020204030204" pitchFamily="34" charset="0"/>
              </a:rPr>
              <a:t>: </a:t>
            </a:r>
            <a:r>
              <a:rPr lang="en-GB" sz="2400" err="1">
                <a:latin typeface="Calibri" panose="020F0502020204030204" pitchFamily="34" charset="0"/>
                <a:cs typeface="Calibri" panose="020F0502020204030204" pitchFamily="34" charset="0"/>
              </a:rPr>
              <a:t>UptoDate</a:t>
            </a:r>
            <a:endParaRPr lang="en-GB" sz="2400">
              <a:latin typeface="Calibri" panose="020F0502020204030204" pitchFamily="34" charset="0"/>
              <a:cs typeface="Calibri" panose="020F0502020204030204" pitchFamily="34" charset="0"/>
            </a:endParaRPr>
          </a:p>
          <a:p>
            <a:r>
              <a:rPr lang="en-GB" sz="2400" b="1">
                <a:latin typeface="Calibri" panose="020F0502020204030204" pitchFamily="34" charset="0"/>
                <a:cs typeface="Calibri" panose="020F0502020204030204" pitchFamily="34" charset="0"/>
              </a:rPr>
              <a:t>Research support: </a:t>
            </a:r>
            <a:r>
              <a:rPr lang="en-GB" sz="2400">
                <a:latin typeface="Calibri" panose="020F0502020204030204" pitchFamily="34" charset="0"/>
                <a:cs typeface="Calibri" panose="020F0502020204030204" pitchFamily="34" charset="0"/>
              </a:rPr>
              <a:t>Merck &amp; Co, Inc., Gilead Inc.</a:t>
            </a:r>
          </a:p>
          <a:p>
            <a:r>
              <a:rPr lang="en-GB" sz="2400" b="1">
                <a:latin typeface="Calibri" panose="020F0502020204030204" pitchFamily="34" charset="0"/>
                <a:cs typeface="Calibri" panose="020F0502020204030204" pitchFamily="34" charset="0"/>
              </a:rPr>
              <a:t>Speaking fees: </a:t>
            </a:r>
            <a:r>
              <a:rPr lang="en-GB" sz="2400">
                <a:latin typeface="Calibri" panose="020F0502020204030204" pitchFamily="34" charset="0"/>
                <a:cs typeface="Calibri" panose="020F0502020204030204" pitchFamily="34" charset="0"/>
              </a:rPr>
              <a:t>Pfizer, Avir, F2G, Gilead, </a:t>
            </a:r>
            <a:r>
              <a:rPr lang="en-GB" sz="2400" err="1">
                <a:latin typeface="Calibri" panose="020F0502020204030204" pitchFamily="34" charset="0"/>
                <a:cs typeface="Calibri" panose="020F0502020204030204" pitchFamily="34" charset="0"/>
              </a:rPr>
              <a:t>Cidara</a:t>
            </a:r>
            <a:endParaRPr lang="en-GB" sz="2400">
              <a:latin typeface="Calibri" panose="020F0502020204030204" pitchFamily="34" charset="0"/>
              <a:cs typeface="Calibri" panose="020F0502020204030204" pitchFamily="34" charset="0"/>
            </a:endParaRPr>
          </a:p>
          <a:p>
            <a:r>
              <a:rPr lang="en-GB" sz="2400" b="1">
                <a:latin typeface="Calibri" panose="020F0502020204030204" pitchFamily="34" charset="0"/>
                <a:cs typeface="Calibri" panose="020F0502020204030204" pitchFamily="34" charset="0"/>
              </a:rPr>
              <a:t>Advisory</a:t>
            </a:r>
            <a:r>
              <a:rPr lang="en-GB" sz="2400">
                <a:latin typeface="Calibri" panose="020F0502020204030204" pitchFamily="34" charset="0"/>
                <a:cs typeface="Calibri" panose="020F0502020204030204" pitchFamily="34" charset="0"/>
              </a:rPr>
              <a:t>: Basilea, Gilead, F2G</a:t>
            </a:r>
            <a:endParaRPr lang="en-GB" sz="24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3141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1631-C59A-48D2-2EBA-845A835E768D}"/>
              </a:ext>
            </a:extLst>
          </p:cNvPr>
          <p:cNvSpPr>
            <a:spLocks noGrp="1"/>
          </p:cNvSpPr>
          <p:nvPr>
            <p:ph type="title"/>
          </p:nvPr>
        </p:nvSpPr>
        <p:spPr/>
        <p:txBody>
          <a:bodyPr>
            <a:noAutofit/>
          </a:bodyPr>
          <a:lstStyle/>
          <a:p>
            <a:r>
              <a:rPr lang="en-GB" sz="2400" b="1">
                <a:solidFill>
                  <a:schemeClr val="bg1"/>
                </a:solidFill>
                <a:effectLst/>
              </a:rPr>
              <a:t>Prospective </a:t>
            </a:r>
            <a:r>
              <a:rPr lang="en-GB" sz="2400" b="1">
                <a:solidFill>
                  <a:schemeClr val="bg1"/>
                </a:solidFill>
              </a:rPr>
              <a:t>p</a:t>
            </a:r>
            <a:r>
              <a:rPr lang="en-GB" sz="2400" b="1">
                <a:solidFill>
                  <a:schemeClr val="bg1"/>
                </a:solidFill>
                <a:effectLst/>
              </a:rPr>
              <a:t>harmacokinetic </a:t>
            </a:r>
            <a:r>
              <a:rPr lang="en-GB" sz="2400" b="1">
                <a:solidFill>
                  <a:schemeClr val="bg1"/>
                </a:solidFill>
              </a:rPr>
              <a:t>e</a:t>
            </a:r>
            <a:r>
              <a:rPr lang="en-GB" sz="2400" b="1">
                <a:solidFill>
                  <a:schemeClr val="bg1"/>
                </a:solidFill>
                <a:effectLst/>
              </a:rPr>
              <a:t>valuation of venetoclax</a:t>
            </a:r>
            <a:br>
              <a:rPr lang="en-GB" sz="2400">
                <a:solidFill>
                  <a:schemeClr val="bg1"/>
                </a:solidFill>
                <a:effectLst/>
              </a:rPr>
            </a:br>
            <a:r>
              <a:rPr lang="en-GB" sz="2400" b="1">
                <a:solidFill>
                  <a:schemeClr val="bg1"/>
                </a:solidFill>
                <a:effectLst/>
              </a:rPr>
              <a:t>in AML supports </a:t>
            </a:r>
            <a:r>
              <a:rPr lang="en-GB" sz="2400" b="1">
                <a:solidFill>
                  <a:schemeClr val="bg1"/>
                </a:solidFill>
              </a:rPr>
              <a:t>r</a:t>
            </a:r>
            <a:r>
              <a:rPr lang="en-GB" sz="2400" b="1">
                <a:solidFill>
                  <a:schemeClr val="bg1"/>
                </a:solidFill>
                <a:effectLst/>
              </a:rPr>
              <a:t>e-­ evaluation of recommended </a:t>
            </a:r>
            <a:r>
              <a:rPr lang="en-GB" sz="2400" b="1">
                <a:solidFill>
                  <a:schemeClr val="bg1"/>
                </a:solidFill>
              </a:rPr>
              <a:t>d</a:t>
            </a:r>
            <a:r>
              <a:rPr lang="en-GB" sz="2400" b="1">
                <a:solidFill>
                  <a:schemeClr val="bg1"/>
                </a:solidFill>
                <a:effectLst/>
              </a:rPr>
              <a:t>ose</a:t>
            </a:r>
            <a:br>
              <a:rPr lang="en-GB" sz="2400">
                <a:solidFill>
                  <a:schemeClr val="bg1"/>
                </a:solidFill>
                <a:effectLst/>
              </a:rPr>
            </a:br>
            <a:r>
              <a:rPr lang="en-GB" sz="2400" b="1">
                <a:solidFill>
                  <a:schemeClr val="bg1"/>
                </a:solidFill>
              </a:rPr>
              <a:t>a</a:t>
            </a:r>
            <a:r>
              <a:rPr lang="en-GB" sz="2400" b="1">
                <a:solidFill>
                  <a:schemeClr val="bg1"/>
                </a:solidFill>
                <a:effectLst/>
              </a:rPr>
              <a:t>djustments </a:t>
            </a:r>
            <a:r>
              <a:rPr lang="en-GB" sz="2400" b="1">
                <a:solidFill>
                  <a:schemeClr val="bg1"/>
                </a:solidFill>
              </a:rPr>
              <a:t>w</a:t>
            </a:r>
            <a:r>
              <a:rPr lang="en-GB" sz="2400" b="1">
                <a:solidFill>
                  <a:schemeClr val="bg1"/>
                </a:solidFill>
                <a:effectLst/>
              </a:rPr>
              <a:t>ith </a:t>
            </a:r>
            <a:r>
              <a:rPr lang="en-GB" sz="2400" b="1">
                <a:solidFill>
                  <a:schemeClr val="bg1"/>
                </a:solidFill>
              </a:rPr>
              <a:t>tria</a:t>
            </a:r>
            <a:r>
              <a:rPr lang="en-GB" sz="2400" b="1">
                <a:solidFill>
                  <a:schemeClr val="bg1"/>
                </a:solidFill>
                <a:effectLst/>
              </a:rPr>
              <a:t>zole </a:t>
            </a:r>
            <a:r>
              <a:rPr lang="en-GB" sz="2400" b="1">
                <a:solidFill>
                  <a:schemeClr val="bg1"/>
                </a:solidFill>
              </a:rPr>
              <a:t>a</a:t>
            </a:r>
            <a:r>
              <a:rPr lang="en-GB" sz="2400" b="1">
                <a:solidFill>
                  <a:schemeClr val="bg1"/>
                </a:solidFill>
                <a:effectLst/>
              </a:rPr>
              <a:t>ntifungals</a:t>
            </a:r>
            <a:br>
              <a:rPr lang="en-GB" sz="2400">
                <a:solidFill>
                  <a:schemeClr val="bg1"/>
                </a:solidFill>
                <a:effectLst/>
              </a:rPr>
            </a:br>
            <a:endParaRPr lang="en-GB" sz="2400">
              <a:solidFill>
                <a:schemeClr val="bg1"/>
              </a:solidFill>
            </a:endParaRPr>
          </a:p>
        </p:txBody>
      </p:sp>
      <p:sp>
        <p:nvSpPr>
          <p:cNvPr id="10" name="TextBox 9">
            <a:extLst>
              <a:ext uri="{FF2B5EF4-FFF2-40B4-BE49-F238E27FC236}">
                <a16:creationId xmlns:a16="http://schemas.microsoft.com/office/drawing/2014/main" id="{FF39A4F4-35C1-84BD-5B07-19894BC1DC76}"/>
              </a:ext>
            </a:extLst>
          </p:cNvPr>
          <p:cNvSpPr txBox="1"/>
          <p:nvPr/>
        </p:nvSpPr>
        <p:spPr>
          <a:xfrm>
            <a:off x="3674858" y="4581573"/>
            <a:ext cx="7909561" cy="1384995"/>
          </a:xfrm>
          <a:prstGeom prst="rect">
            <a:avLst/>
          </a:prstGeom>
          <a:noFill/>
        </p:spPr>
        <p:txBody>
          <a:bodyPr wrap="square">
            <a:spAutoFit/>
          </a:bodyPr>
          <a:lstStyle/>
          <a:p>
            <a:pPr>
              <a:buNone/>
            </a:pPr>
            <a:r>
              <a:rPr lang="en-GB" sz="1400" dirty="0">
                <a:solidFill>
                  <a:srgbClr val="141413"/>
                </a:solidFill>
                <a:effectLst/>
                <a:latin typeface="Arial" panose="020B0604020202020204" pitchFamily="34" charset="0"/>
                <a:cs typeface="Arial" panose="020B0604020202020204" pitchFamily="34" charset="0"/>
              </a:rPr>
              <a:t>No patient with a </a:t>
            </a:r>
            <a:r>
              <a:rPr lang="en-GB" sz="1400" dirty="0" err="1">
                <a:solidFill>
                  <a:srgbClr val="141413"/>
                </a:solidFill>
                <a:effectLst/>
                <a:latin typeface="Arial" panose="020B0604020202020204" pitchFamily="34" charset="0"/>
                <a:cs typeface="Arial" panose="020B0604020202020204" pitchFamily="34" charset="0"/>
              </a:rPr>
              <a:t>C</a:t>
            </a:r>
            <a:r>
              <a:rPr lang="en-GB" sz="1400" baseline="-25000" dirty="0" err="1">
                <a:solidFill>
                  <a:srgbClr val="141413"/>
                </a:solidFill>
                <a:effectLst/>
                <a:latin typeface="Arial" panose="020B0604020202020204" pitchFamily="34" charset="0"/>
                <a:cs typeface="Arial" panose="020B0604020202020204" pitchFamily="34" charset="0"/>
              </a:rPr>
              <a:t>trough</a:t>
            </a:r>
            <a:r>
              <a:rPr lang="en-GB" sz="1400" dirty="0">
                <a:solidFill>
                  <a:srgbClr val="141413"/>
                </a:solidFill>
                <a:effectLst/>
                <a:latin typeface="Arial" panose="020B0604020202020204" pitchFamily="34" charset="0"/>
                <a:cs typeface="Arial" panose="020B0604020202020204" pitchFamily="34" charset="0"/>
              </a:rPr>
              <a:t> &gt; 0.85 </a:t>
            </a:r>
            <a:r>
              <a:rPr lang="el-GR" sz="1400" dirty="0">
                <a:solidFill>
                  <a:srgbClr val="141413"/>
                </a:solidFill>
                <a:effectLst/>
                <a:latin typeface="Arial" panose="020B0604020202020204" pitchFamily="34" charset="0"/>
                <a:cs typeface="Arial" panose="020B0604020202020204" pitchFamily="34" charset="0"/>
              </a:rPr>
              <a:t>μ</a:t>
            </a:r>
            <a:r>
              <a:rPr lang="en-GB" sz="1400" dirty="0">
                <a:solidFill>
                  <a:srgbClr val="141413"/>
                </a:solidFill>
                <a:effectLst/>
                <a:latin typeface="Arial" panose="020B0604020202020204" pitchFamily="34" charset="0"/>
                <a:cs typeface="Arial" panose="020B0604020202020204" pitchFamily="34" charset="0"/>
              </a:rPr>
              <a:t>g/mL achieved ANC recovery by day 28 of cycle 2, and only 1 achieved PLT recovery by this time.</a:t>
            </a:r>
          </a:p>
          <a:p>
            <a:pPr>
              <a:buNone/>
            </a:pPr>
            <a:endParaRPr lang="en-GB" sz="1400" dirty="0">
              <a:solidFill>
                <a:srgbClr val="141413"/>
              </a:solidFill>
              <a:latin typeface="Arial" panose="020B0604020202020204" pitchFamily="34" charset="0"/>
              <a:cs typeface="Arial" panose="020B0604020202020204" pitchFamily="34" charset="0"/>
            </a:endParaRPr>
          </a:p>
          <a:p>
            <a:pPr>
              <a:buNone/>
            </a:pPr>
            <a:r>
              <a:rPr lang="en-GB" sz="1400" dirty="0">
                <a:solidFill>
                  <a:srgbClr val="141413"/>
                </a:solidFill>
                <a:effectLst/>
                <a:latin typeface="Arial" panose="020B0604020202020204" pitchFamily="34" charset="0"/>
                <a:cs typeface="Arial" panose="020B0604020202020204" pitchFamily="34" charset="0"/>
              </a:rPr>
              <a:t>“Based on our modeling, we hypothesize the impact on myelosuppression is more significant during consolidation as a result of reduced VEN clearance by strong CYP3A4i, leading to accumulation and prolonged VEN exposure.”</a:t>
            </a:r>
          </a:p>
        </p:txBody>
      </p:sp>
      <p:pic>
        <p:nvPicPr>
          <p:cNvPr id="12" name="Picture 11" descr="A graph of a group of individuals&#10;&#10;AI-generated content may be incorrect.">
            <a:extLst>
              <a:ext uri="{FF2B5EF4-FFF2-40B4-BE49-F238E27FC236}">
                <a16:creationId xmlns:a16="http://schemas.microsoft.com/office/drawing/2014/main" id="{D74C9BDA-82B5-1C90-5C5E-F2FD505EB720}"/>
              </a:ext>
            </a:extLst>
          </p:cNvPr>
          <p:cNvPicPr>
            <a:picLocks noChangeAspect="1"/>
          </p:cNvPicPr>
          <p:nvPr/>
        </p:nvPicPr>
        <p:blipFill>
          <a:blip r:embed="rId2"/>
          <a:stretch>
            <a:fillRect/>
          </a:stretch>
        </p:blipFill>
        <p:spPr>
          <a:xfrm>
            <a:off x="7345478" y="839207"/>
            <a:ext cx="4373188" cy="3512257"/>
          </a:xfrm>
          <a:prstGeom prst="rect">
            <a:avLst/>
          </a:prstGeom>
        </p:spPr>
      </p:pic>
      <p:pic>
        <p:nvPicPr>
          <p:cNvPr id="14" name="Picture 13" descr="A graph of the amount of blood in a patient&#10;&#10;AI-generated content may be incorrect.">
            <a:extLst>
              <a:ext uri="{FF2B5EF4-FFF2-40B4-BE49-F238E27FC236}">
                <a16:creationId xmlns:a16="http://schemas.microsoft.com/office/drawing/2014/main" id="{80C34A60-22B2-B616-22C0-C509E8E1E273}"/>
              </a:ext>
            </a:extLst>
          </p:cNvPr>
          <p:cNvPicPr>
            <a:picLocks noChangeAspect="1"/>
          </p:cNvPicPr>
          <p:nvPr/>
        </p:nvPicPr>
        <p:blipFill>
          <a:blip r:embed="rId3"/>
          <a:stretch>
            <a:fillRect/>
          </a:stretch>
        </p:blipFill>
        <p:spPr>
          <a:xfrm>
            <a:off x="3493649" y="1069316"/>
            <a:ext cx="3851829" cy="3052037"/>
          </a:xfrm>
          <a:prstGeom prst="rect">
            <a:avLst/>
          </a:prstGeom>
        </p:spPr>
      </p:pic>
      <p:sp>
        <p:nvSpPr>
          <p:cNvPr id="15" name="Rectangle 14">
            <a:extLst>
              <a:ext uri="{FF2B5EF4-FFF2-40B4-BE49-F238E27FC236}">
                <a16:creationId xmlns:a16="http://schemas.microsoft.com/office/drawing/2014/main" id="{2FA484B1-6EAC-67A0-6785-016F1A5BA175}"/>
              </a:ext>
            </a:extLst>
          </p:cNvPr>
          <p:cNvSpPr/>
          <p:nvPr/>
        </p:nvSpPr>
        <p:spPr>
          <a:xfrm>
            <a:off x="4093605" y="1186903"/>
            <a:ext cx="211947" cy="296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72C1105-4562-23E7-C3D1-7EF2FC359E01}"/>
              </a:ext>
            </a:extLst>
          </p:cNvPr>
          <p:cNvSpPr/>
          <p:nvPr/>
        </p:nvSpPr>
        <p:spPr>
          <a:xfrm>
            <a:off x="7988384" y="1069316"/>
            <a:ext cx="211947" cy="296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868F89CB-8278-009C-E761-5DA62DB0F619}"/>
              </a:ext>
            </a:extLst>
          </p:cNvPr>
          <p:cNvCxnSpPr/>
          <p:nvPr/>
        </p:nvCxnSpPr>
        <p:spPr>
          <a:xfrm>
            <a:off x="7938930" y="2785589"/>
            <a:ext cx="3645489"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E980C36-237A-2603-E9E6-CA2690C75347}"/>
              </a:ext>
            </a:extLst>
          </p:cNvPr>
          <p:cNvSpPr/>
          <p:nvPr/>
        </p:nvSpPr>
        <p:spPr>
          <a:xfrm>
            <a:off x="4246005" y="1339303"/>
            <a:ext cx="211947" cy="296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53E028A7-997C-2A4C-309A-11160C7E436B}"/>
              </a:ext>
            </a:extLst>
          </p:cNvPr>
          <p:cNvSpPr txBox="1"/>
          <p:nvPr/>
        </p:nvSpPr>
        <p:spPr>
          <a:xfrm>
            <a:off x="301268" y="6166718"/>
            <a:ext cx="6101046" cy="276999"/>
          </a:xfrm>
          <a:prstGeom prst="rect">
            <a:avLst/>
          </a:prstGeom>
          <a:noFill/>
        </p:spPr>
        <p:txBody>
          <a:bodyPr wrap="square">
            <a:spAutoFit/>
          </a:bodyPr>
          <a:lstStyle/>
          <a:p>
            <a:r>
              <a:rPr lang="en-GB" sz="1200" err="1">
                <a:effectLst/>
                <a:latin typeface="Arial" panose="020B0604020202020204" pitchFamily="34" charset="0"/>
                <a:cs typeface="Arial" panose="020B0604020202020204" pitchFamily="34" charset="0"/>
              </a:rPr>
              <a:t>Kawedia</a:t>
            </a:r>
            <a:r>
              <a:rPr lang="en-GB" sz="1200">
                <a:effectLst/>
                <a:latin typeface="Arial" panose="020B0604020202020204" pitchFamily="34" charset="0"/>
                <a:cs typeface="Arial" panose="020B0604020202020204" pitchFamily="34" charset="0"/>
              </a:rPr>
              <a:t> JD, et al. Am J </a:t>
            </a:r>
            <a:r>
              <a:rPr lang="en-GB" sz="1200" err="1">
                <a:effectLst/>
                <a:latin typeface="Arial" panose="020B0604020202020204" pitchFamily="34" charset="0"/>
                <a:cs typeface="Arial" panose="020B0604020202020204" pitchFamily="34" charset="0"/>
              </a:rPr>
              <a:t>Hematol</a:t>
            </a:r>
            <a:r>
              <a:rPr lang="en-GB" sz="1200">
                <a:effectLst/>
                <a:latin typeface="Arial" panose="020B0604020202020204" pitchFamily="34" charset="0"/>
                <a:cs typeface="Arial" panose="020B0604020202020204" pitchFamily="34" charset="0"/>
              </a:rPr>
              <a:t> 2025;100(4):740-743.</a:t>
            </a:r>
          </a:p>
        </p:txBody>
      </p:sp>
    </p:spTree>
    <p:extLst>
      <p:ext uri="{BB962C8B-B14F-4D97-AF65-F5344CB8AC3E}">
        <p14:creationId xmlns:p14="http://schemas.microsoft.com/office/powerpoint/2010/main" val="2654789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150E3-A618-156B-CAB9-C38FE0352A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67E2B0-D02A-B08C-220B-E938C72B04B2}"/>
              </a:ext>
            </a:extLst>
          </p:cNvPr>
          <p:cNvSpPr>
            <a:spLocks noGrp="1"/>
          </p:cNvSpPr>
          <p:nvPr>
            <p:ph idx="1"/>
          </p:nvPr>
        </p:nvSpPr>
        <p:spPr/>
        <p:txBody>
          <a:bodyPr>
            <a:normAutofit/>
          </a:bodyPr>
          <a:lstStyle/>
          <a:p>
            <a:r>
              <a:rPr lang="it-IT" sz="2400" b="1" dirty="0">
                <a:ea typeface="Calibri" panose="020F0502020204030204" pitchFamily="34" charset="0"/>
              </a:rPr>
              <a:t>Minimal residual disease: </a:t>
            </a:r>
            <a:r>
              <a:rPr lang="en-GB" sz="2400" dirty="0"/>
              <a:t>Flow cytometry or NGS on bone marrow</a:t>
            </a:r>
            <a:endParaRPr lang="it-IT" sz="2400" b="1" dirty="0">
              <a:ea typeface="Calibri" panose="020F0502020204030204" pitchFamily="34" charset="0"/>
            </a:endParaRPr>
          </a:p>
          <a:p>
            <a:r>
              <a:rPr lang="it-IT" sz="2400" b="1" dirty="0">
                <a:ea typeface="Calibri" panose="020F0502020204030204" pitchFamily="34" charset="0"/>
              </a:rPr>
              <a:t>BH3 profiling: </a:t>
            </a:r>
            <a:r>
              <a:rPr lang="en-US" sz="2400" dirty="0">
                <a:ea typeface="Calibri" panose="020F0502020204030204" pitchFamily="34" charset="0"/>
              </a:rPr>
              <a:t>assesses the mitochondrial response to various pro-apoptotic BH3 peptides- how “close” cells are to apoptosis</a:t>
            </a:r>
          </a:p>
          <a:p>
            <a:r>
              <a:rPr lang="en-US" sz="2400" b="1" dirty="0">
                <a:solidFill>
                  <a:srgbClr val="000000"/>
                </a:solidFill>
                <a:ea typeface="Calibri" panose="020F0502020204030204" pitchFamily="34" charset="0"/>
              </a:rPr>
              <a:t>Apoptosis markers in leukemic cells</a:t>
            </a:r>
            <a:r>
              <a:rPr lang="en-US" sz="2400" dirty="0">
                <a:solidFill>
                  <a:srgbClr val="000000"/>
                </a:solidFill>
                <a:ea typeface="Calibri" panose="020F0502020204030204" pitchFamily="34" charset="0"/>
              </a:rPr>
              <a:t>: Annexin-V staining, cleaved Caspase-3</a:t>
            </a:r>
          </a:p>
          <a:p>
            <a:r>
              <a:rPr lang="en-US" sz="2400" b="1" i="0" u="none" strike="noStrike" dirty="0">
                <a:solidFill>
                  <a:srgbClr val="000000"/>
                </a:solidFill>
                <a:effectLst/>
                <a:ea typeface="Calibri" panose="020F0502020204030204" pitchFamily="34" charset="0"/>
              </a:rPr>
              <a:t>Proximity ligation assays: </a:t>
            </a:r>
            <a:r>
              <a:rPr lang="en-US" sz="2400" i="0" u="none" strike="noStrike" dirty="0">
                <a:solidFill>
                  <a:srgbClr val="000000"/>
                </a:solidFill>
                <a:effectLst/>
                <a:ea typeface="Calibri" panose="020F0502020204030204" pitchFamily="34" charset="0"/>
              </a:rPr>
              <a:t>BIM release from BCL-2</a:t>
            </a:r>
          </a:p>
          <a:p>
            <a:r>
              <a:rPr lang="en-US" sz="2400" b="1" dirty="0"/>
              <a:t>Monitoring plasma levels of BCL-2 family proteins </a:t>
            </a:r>
            <a:r>
              <a:rPr lang="en-US" sz="2400" dirty="0"/>
              <a:t>(BCL-2, MCL-1, BCL-XL, BIM)- underdosing vs. resistance?</a:t>
            </a:r>
            <a:endParaRPr lang="en-US" sz="2400" i="0" u="none" strike="noStrike" dirty="0">
              <a:solidFill>
                <a:srgbClr val="000000"/>
              </a:solidFill>
              <a:effectLst/>
              <a:ea typeface="Calibri" panose="020F0502020204030204" pitchFamily="34" charset="0"/>
            </a:endParaRPr>
          </a:p>
        </p:txBody>
      </p:sp>
      <p:sp>
        <p:nvSpPr>
          <p:cNvPr id="6" name="Title 1">
            <a:extLst>
              <a:ext uri="{FF2B5EF4-FFF2-40B4-BE49-F238E27FC236}">
                <a16:creationId xmlns:a16="http://schemas.microsoft.com/office/drawing/2014/main" id="{E319E114-E5AF-46C0-7F06-EDC29600E616}"/>
              </a:ext>
            </a:extLst>
          </p:cNvPr>
          <p:cNvSpPr txBox="1">
            <a:spLocks/>
          </p:cNvSpPr>
          <p:nvPr/>
        </p:nvSpPr>
        <p:spPr>
          <a:xfrm>
            <a:off x="405319" y="12762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Calibri" panose="020F0502020204030204" pitchFamily="34" charset="0"/>
                <a:ea typeface="+mj-ea"/>
                <a:cs typeface="Calibri" panose="020F0502020204030204" pitchFamily="34" charset="0"/>
              </a:defRPr>
            </a:lvl1pPr>
          </a:lstStyle>
          <a:p>
            <a:r>
              <a:rPr lang="en-GB" sz="2400" b="1" dirty="0"/>
              <a:t>Do pharmacodynamic biomarkers have a role in addition to TDM to guide venetoclax dosing?</a:t>
            </a:r>
          </a:p>
        </p:txBody>
      </p:sp>
    </p:spTree>
    <p:extLst>
      <p:ext uri="{BB962C8B-B14F-4D97-AF65-F5344CB8AC3E}">
        <p14:creationId xmlns:p14="http://schemas.microsoft.com/office/powerpoint/2010/main" val="2370336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6FE8-88BA-140B-C8B4-EA9B4E1243D3}"/>
              </a:ext>
            </a:extLst>
          </p:cNvPr>
          <p:cNvSpPr>
            <a:spLocks noGrp="1"/>
          </p:cNvSpPr>
          <p:nvPr>
            <p:ph type="title"/>
          </p:nvPr>
        </p:nvSpPr>
        <p:spPr>
          <a:xfrm>
            <a:off x="252919" y="1123837"/>
            <a:ext cx="3122798" cy="4601183"/>
          </a:xfrm>
        </p:spPr>
        <p:txBody>
          <a:bodyPr>
            <a:normAutofit/>
          </a:bodyPr>
          <a:lstStyle/>
          <a:p>
            <a:r>
              <a:rPr lang="en-GB" sz="2400" b="1"/>
              <a:t>TDM and dosing targets are established for antifungals at the population level</a:t>
            </a:r>
          </a:p>
        </p:txBody>
      </p:sp>
      <p:graphicFrame>
        <p:nvGraphicFramePr>
          <p:cNvPr id="4" name="TabellaSegnaposto contenuto 1">
            <a:extLst>
              <a:ext uri="{FF2B5EF4-FFF2-40B4-BE49-F238E27FC236}">
                <a16:creationId xmlns:a16="http://schemas.microsoft.com/office/drawing/2014/main" id="{DFFA499A-4C4C-6F17-903B-EC663849D678}"/>
              </a:ext>
            </a:extLst>
          </p:cNvPr>
          <p:cNvGraphicFramePr/>
          <p:nvPr>
            <p:extLst>
              <p:ext uri="{D42A27DB-BD31-4B8C-83A1-F6EECF244321}">
                <p14:modId xmlns:p14="http://schemas.microsoft.com/office/powerpoint/2010/main" val="448188937"/>
              </p:ext>
            </p:extLst>
          </p:nvPr>
        </p:nvGraphicFramePr>
        <p:xfrm>
          <a:off x="3609475" y="747698"/>
          <a:ext cx="7638332" cy="5511292"/>
        </p:xfrm>
        <a:graphic>
          <a:graphicData uri="http://schemas.openxmlformats.org/drawingml/2006/table">
            <a:tbl>
              <a:tblPr/>
              <a:tblGrid>
                <a:gridCol w="1449839">
                  <a:extLst>
                    <a:ext uri="{9D8B030D-6E8A-4147-A177-3AD203B41FA5}">
                      <a16:colId xmlns:a16="http://schemas.microsoft.com/office/drawing/2014/main" val="20000"/>
                    </a:ext>
                  </a:extLst>
                </a:gridCol>
                <a:gridCol w="1921467">
                  <a:extLst>
                    <a:ext uri="{9D8B030D-6E8A-4147-A177-3AD203B41FA5}">
                      <a16:colId xmlns:a16="http://schemas.microsoft.com/office/drawing/2014/main" val="20001"/>
                    </a:ext>
                  </a:extLst>
                </a:gridCol>
                <a:gridCol w="1019752">
                  <a:extLst>
                    <a:ext uri="{9D8B030D-6E8A-4147-A177-3AD203B41FA5}">
                      <a16:colId xmlns:a16="http://schemas.microsoft.com/office/drawing/2014/main" val="20002"/>
                    </a:ext>
                  </a:extLst>
                </a:gridCol>
                <a:gridCol w="1143781">
                  <a:extLst>
                    <a:ext uri="{9D8B030D-6E8A-4147-A177-3AD203B41FA5}">
                      <a16:colId xmlns:a16="http://schemas.microsoft.com/office/drawing/2014/main" val="20003"/>
                    </a:ext>
                  </a:extLst>
                </a:gridCol>
                <a:gridCol w="2103493">
                  <a:extLst>
                    <a:ext uri="{9D8B030D-6E8A-4147-A177-3AD203B41FA5}">
                      <a16:colId xmlns:a16="http://schemas.microsoft.com/office/drawing/2014/main" val="20004"/>
                    </a:ext>
                  </a:extLst>
                </a:gridCol>
              </a:tblGrid>
              <a:tr h="592911">
                <a:tc>
                  <a:txBody>
                    <a:bodyPr/>
                    <a:lstStyle/>
                    <a:p>
                      <a:pPr algn="l">
                        <a:defRPr sz="1800"/>
                      </a:pPr>
                      <a:r>
                        <a:rPr sz="1200" b="1" dirty="0">
                          <a:solidFill>
                            <a:srgbClr val="404040"/>
                          </a:solidFill>
                          <a:latin typeface="Calibri" panose="020F0502020204030204" pitchFamily="34" charset="0"/>
                          <a:ea typeface="Lato Bold"/>
                          <a:cs typeface="Calibri" panose="020F0502020204030204" pitchFamily="34" charset="0"/>
                          <a:sym typeface="Lato Bold"/>
                        </a:rPr>
                        <a:t>Antifungal</a:t>
                      </a:r>
                    </a:p>
                  </a:txBody>
                  <a:tcPr marL="45720" marR="45720" anchor="ctr" horzOverflow="overflow">
                    <a:solidFill>
                      <a:srgbClr val="DAE3F3"/>
                    </a:solidFill>
                  </a:tcPr>
                </a:tc>
                <a:tc>
                  <a:txBody>
                    <a:bodyPr/>
                    <a:lstStyle/>
                    <a:p>
                      <a:pPr algn="l">
                        <a:defRPr sz="1800"/>
                      </a:pPr>
                      <a:r>
                        <a:rPr sz="1200" b="1">
                          <a:solidFill>
                            <a:srgbClr val="404040"/>
                          </a:solidFill>
                          <a:latin typeface="Calibri" panose="020F0502020204030204" pitchFamily="34" charset="0"/>
                          <a:ea typeface="Lato Bold"/>
                          <a:cs typeface="Calibri" panose="020F0502020204030204" pitchFamily="34" charset="0"/>
                          <a:sym typeface="Lato Bold"/>
                        </a:rPr>
                        <a:t>How was dosing established?</a:t>
                      </a:r>
                    </a:p>
                  </a:txBody>
                  <a:tcPr marL="45720" marR="45720" anchor="ctr" horzOverflow="overflow">
                    <a:solidFill>
                      <a:srgbClr val="DAE3F3"/>
                    </a:solidFill>
                  </a:tcPr>
                </a:tc>
                <a:tc>
                  <a:txBody>
                    <a:bodyPr/>
                    <a:lstStyle/>
                    <a:p>
                      <a:pPr algn="l">
                        <a:defRPr sz="1800"/>
                      </a:pPr>
                      <a:r>
                        <a:rPr sz="1200" b="1">
                          <a:solidFill>
                            <a:srgbClr val="404040"/>
                          </a:solidFill>
                          <a:latin typeface="Calibri" panose="020F0502020204030204" pitchFamily="34" charset="0"/>
                          <a:ea typeface="Lato Bold"/>
                          <a:cs typeface="Calibri" panose="020F0502020204030204" pitchFamily="34" charset="0"/>
                          <a:sym typeface="Lato Bold"/>
                        </a:rPr>
                        <a:t>Preclinical efficacy PK/PD  target</a:t>
                      </a:r>
                    </a:p>
                  </a:txBody>
                  <a:tcPr marL="45720" marR="45720" anchor="ctr" horzOverflow="overflow">
                    <a:solidFill>
                      <a:srgbClr val="DAE3F3"/>
                    </a:solidFill>
                  </a:tcPr>
                </a:tc>
                <a:tc>
                  <a:txBody>
                    <a:bodyPr/>
                    <a:lstStyle/>
                    <a:p>
                      <a:pPr algn="l">
                        <a:defRPr sz="1100">
                          <a:solidFill>
                            <a:srgbClr val="404040"/>
                          </a:solidFill>
                          <a:latin typeface="Lato Bold"/>
                          <a:ea typeface="Lato Bold"/>
                          <a:cs typeface="Lato Bold"/>
                          <a:sym typeface="Lato Bold"/>
                        </a:defRPr>
                      </a:pPr>
                      <a:r>
                        <a:rPr sz="1200" b="1">
                          <a:latin typeface="Calibri" panose="020F0502020204030204" pitchFamily="34" charset="0"/>
                          <a:cs typeface="Calibri" panose="020F0502020204030204" pitchFamily="34" charset="0"/>
                        </a:rPr>
                        <a:t>Clinical PK/PD efficacy target</a:t>
                      </a:r>
                    </a:p>
                  </a:txBody>
                  <a:tcPr marL="45720" marR="45720" anchor="ctr" horzOverflow="overflow">
                    <a:solidFill>
                      <a:srgbClr val="DAE3F3"/>
                    </a:solidFill>
                  </a:tcPr>
                </a:tc>
                <a:tc>
                  <a:txBody>
                    <a:bodyPr/>
                    <a:lstStyle/>
                    <a:p>
                      <a:pPr algn="l">
                        <a:defRPr sz="1800"/>
                      </a:pPr>
                      <a:r>
                        <a:rPr lang="it-IT" sz="1200" b="1" dirty="0">
                          <a:solidFill>
                            <a:srgbClr val="404040"/>
                          </a:solidFill>
                          <a:latin typeface="Calibri" panose="020F0502020204030204" pitchFamily="34" charset="0"/>
                          <a:ea typeface="Lato Bold"/>
                          <a:cs typeface="Calibri" panose="020F0502020204030204" pitchFamily="34" charset="0"/>
                          <a:sym typeface="Lato Bold"/>
                        </a:rPr>
                        <a:t>Comments</a:t>
                      </a:r>
                      <a:endParaRPr sz="1200" b="1" dirty="0">
                        <a:solidFill>
                          <a:srgbClr val="404040"/>
                        </a:solidFill>
                        <a:latin typeface="Calibri" panose="020F0502020204030204" pitchFamily="34" charset="0"/>
                        <a:ea typeface="Lato Bold"/>
                        <a:cs typeface="Calibri" panose="020F0502020204030204" pitchFamily="34" charset="0"/>
                        <a:sym typeface="Lato Bold"/>
                      </a:endParaRPr>
                    </a:p>
                  </a:txBody>
                  <a:tcPr marL="45720" marR="45720" anchor="ctr" horzOverflow="overflow">
                    <a:solidFill>
                      <a:srgbClr val="DAE3F3"/>
                    </a:solidFill>
                  </a:tcPr>
                </a:tc>
                <a:extLst>
                  <a:ext uri="{0D108BD9-81ED-4DB2-BD59-A6C34878D82A}">
                    <a16:rowId xmlns:a16="http://schemas.microsoft.com/office/drawing/2014/main" val="10000"/>
                  </a:ext>
                </a:extLst>
              </a:tr>
              <a:tr h="407748">
                <a:tc>
                  <a:txBody>
                    <a:bodyPr/>
                    <a:lstStyle/>
                    <a:p>
                      <a:pPr algn="l">
                        <a:defRPr sz="1800"/>
                      </a:pPr>
                      <a:r>
                        <a:rPr sz="1000">
                          <a:solidFill>
                            <a:srgbClr val="404040"/>
                          </a:solidFill>
                          <a:latin typeface="Calibri" panose="020F0502020204030204" pitchFamily="34" charset="0"/>
                          <a:ea typeface="Lato Bold"/>
                          <a:cs typeface="Calibri" panose="020F0502020204030204" pitchFamily="34" charset="0"/>
                          <a:sym typeface="Lato Bold"/>
                        </a:rPr>
                        <a:t>AMB</a:t>
                      </a:r>
                    </a:p>
                  </a:txBody>
                  <a:tcPr marL="45720" marR="45720" anchor="ctr" horzOverflow="overflow"/>
                </a:tc>
                <a:tc>
                  <a:txBody>
                    <a:bodyPr/>
                    <a:lstStyle/>
                    <a:p>
                      <a:pPr algn="l">
                        <a:defRPr sz="1800"/>
                      </a:pPr>
                      <a:r>
                        <a:rPr sz="1000" dirty="0">
                          <a:solidFill>
                            <a:srgbClr val="404040"/>
                          </a:solidFill>
                          <a:latin typeface="Calibri" panose="020F0502020204030204" pitchFamily="34" charset="0"/>
                          <a:ea typeface="Lato Regular"/>
                          <a:cs typeface="Calibri" panose="020F0502020204030204" pitchFamily="34" charset="0"/>
                        </a:rPr>
                        <a:t>Trial and error, maximum tolerated doses, test doses</a:t>
                      </a: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Cmax/MIC</a:t>
                      </a:r>
                      <a:r>
                        <a:rPr lang="it-IT" sz="1000">
                          <a:solidFill>
                            <a:srgbClr val="404040"/>
                          </a:solidFill>
                          <a:latin typeface="Calibri" panose="020F0502020204030204" pitchFamily="34" charset="0"/>
                          <a:ea typeface="Lato Regular"/>
                          <a:cs typeface="Calibri" panose="020F0502020204030204" pitchFamily="34" charset="0"/>
                        </a:rPr>
                        <a:t> 10</a:t>
                      </a:r>
                      <a:endParaRPr sz="1000">
                        <a:solidFill>
                          <a:srgbClr val="404040"/>
                        </a:solidFill>
                        <a:latin typeface="Calibri" panose="020F0502020204030204" pitchFamily="34" charset="0"/>
                        <a:ea typeface="Lato Regular"/>
                        <a:cs typeface="Calibri" panose="020F0502020204030204" pitchFamily="34" charset="0"/>
                      </a:endParaRPr>
                    </a:p>
                  </a:txBody>
                  <a:tcPr marL="45720" marR="45720" anchor="ctr" horzOverflow="overflow"/>
                </a:tc>
                <a:tc>
                  <a:txBody>
                    <a:bodyPr/>
                    <a:lstStyle/>
                    <a:p>
                      <a:pPr algn="l">
                        <a:defRPr sz="1800"/>
                      </a:pPr>
                      <a:r>
                        <a:rPr lang="it-IT" sz="1000">
                          <a:solidFill>
                            <a:srgbClr val="404040"/>
                          </a:solidFill>
                          <a:latin typeface="Calibri" panose="020F0502020204030204" pitchFamily="34" charset="0"/>
                          <a:ea typeface="Lato Regular"/>
                          <a:cs typeface="Calibri" panose="020F0502020204030204" pitchFamily="34" charset="0"/>
                        </a:rPr>
                        <a:t>Clinical target undefined</a:t>
                      </a:r>
                      <a:endParaRPr sz="1000">
                        <a:solidFill>
                          <a:srgbClr val="404040"/>
                        </a:solidFill>
                        <a:latin typeface="Calibri" panose="020F0502020204030204" pitchFamily="34" charset="0"/>
                        <a:ea typeface="Lato Regular"/>
                        <a:cs typeface="Calibri" panose="020F0502020204030204" pitchFamily="34" charset="0"/>
                      </a:endParaRP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Dosing limited by toxicity. Optimal dose approach still debated</a:t>
                      </a:r>
                    </a:p>
                  </a:txBody>
                  <a:tcPr marL="45720" marR="45720" anchor="ctr" horzOverflow="overflow"/>
                </a:tc>
                <a:extLst>
                  <a:ext uri="{0D108BD9-81ED-4DB2-BD59-A6C34878D82A}">
                    <a16:rowId xmlns:a16="http://schemas.microsoft.com/office/drawing/2014/main" val="10001"/>
                  </a:ext>
                </a:extLst>
              </a:tr>
              <a:tr h="831834">
                <a:tc>
                  <a:txBody>
                    <a:bodyPr/>
                    <a:lstStyle/>
                    <a:p>
                      <a:pPr algn="l">
                        <a:defRPr sz="1800"/>
                      </a:pPr>
                      <a:r>
                        <a:rPr sz="1000">
                          <a:solidFill>
                            <a:srgbClr val="404040"/>
                          </a:solidFill>
                          <a:latin typeface="Calibri" panose="020F0502020204030204" pitchFamily="34" charset="0"/>
                          <a:ea typeface="Lato Bold"/>
                          <a:cs typeface="Calibri" panose="020F0502020204030204" pitchFamily="34" charset="0"/>
                          <a:sym typeface="Lato Bold"/>
                        </a:rPr>
                        <a:t>Liposomal AMB</a:t>
                      </a:r>
                    </a:p>
                  </a:txBody>
                  <a:tcPr marL="45720" marR="45720" anchor="ctr" horzOverflow="overflow"/>
                </a:tc>
                <a:tc>
                  <a:txBody>
                    <a:bodyPr/>
                    <a:lstStyle/>
                    <a:p>
                      <a:pPr algn="l">
                        <a:defRPr sz="1800"/>
                      </a:pPr>
                      <a:r>
                        <a:rPr sz="1000" dirty="0">
                          <a:solidFill>
                            <a:srgbClr val="404040"/>
                          </a:solidFill>
                          <a:latin typeface="Calibri" panose="020F0502020204030204" pitchFamily="34" charset="0"/>
                          <a:ea typeface="Lato Regular"/>
                          <a:cs typeface="Calibri" panose="020F0502020204030204" pitchFamily="34" charset="0"/>
                        </a:rPr>
                        <a:t>Empirically to achieve similar efficacy of AMB with less nephrotoxicity</a:t>
                      </a:r>
                    </a:p>
                  </a:txBody>
                  <a:tcPr marL="45720" marR="45720" anchor="ctr" horzOverflow="overflow"/>
                </a:tc>
                <a:tc>
                  <a:txBody>
                    <a:bodyPr/>
                    <a:lstStyle/>
                    <a:p>
                      <a:pPr algn="l">
                        <a:defRPr sz="1800"/>
                      </a:pPr>
                      <a:r>
                        <a:rPr sz="1000" err="1">
                          <a:solidFill>
                            <a:srgbClr val="404040"/>
                          </a:solidFill>
                          <a:latin typeface="Calibri" panose="020F0502020204030204" pitchFamily="34" charset="0"/>
                          <a:ea typeface="Lato Regular"/>
                          <a:cs typeface="Calibri" panose="020F0502020204030204" pitchFamily="34" charset="0"/>
                        </a:rPr>
                        <a:t>Cmax</a:t>
                      </a:r>
                      <a:r>
                        <a:rPr sz="1000">
                          <a:solidFill>
                            <a:srgbClr val="404040"/>
                          </a:solidFill>
                          <a:latin typeface="Calibri" panose="020F0502020204030204" pitchFamily="34" charset="0"/>
                          <a:ea typeface="Lato Regular"/>
                          <a:cs typeface="Calibri" panose="020F0502020204030204" pitchFamily="34" charset="0"/>
                        </a:rPr>
                        <a:t>/MIC, AUC/MIC</a:t>
                      </a:r>
                    </a:p>
                  </a:txBody>
                  <a:tcPr marL="45720" marR="45720" anchor="ctr" horzOverflow="overflow"/>
                </a:tc>
                <a:tc>
                  <a:txBody>
                    <a:bodyPr/>
                    <a:lstStyle/>
                    <a:p>
                      <a:pPr algn="l">
                        <a:defRPr sz="1800"/>
                      </a:pPr>
                      <a:r>
                        <a:rPr lang="it-IT" sz="1000">
                          <a:solidFill>
                            <a:srgbClr val="404040"/>
                          </a:solidFill>
                          <a:latin typeface="Calibri" panose="020F0502020204030204" pitchFamily="34" charset="0"/>
                          <a:ea typeface="Lato Regular"/>
                          <a:cs typeface="Calibri" panose="020F0502020204030204" pitchFamily="34" charset="0"/>
                        </a:rPr>
                        <a:t>Clinical target undefined</a:t>
                      </a:r>
                      <a:endParaRPr sz="1000">
                        <a:solidFill>
                          <a:srgbClr val="404040"/>
                        </a:solidFill>
                        <a:latin typeface="Calibri" panose="020F0502020204030204" pitchFamily="34" charset="0"/>
                        <a:ea typeface="Lato Regular"/>
                        <a:cs typeface="Calibri" panose="020F0502020204030204" pitchFamily="34" charset="0"/>
                      </a:endParaRP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Optimal dosing approach still investigated, potential for less frequent higher-dose regimens (leishmanaisis, cryptococcal meningitis)</a:t>
                      </a:r>
                    </a:p>
                  </a:txBody>
                  <a:tcPr marL="45720" marR="45720" anchor="ctr" horzOverflow="overflow"/>
                </a:tc>
                <a:extLst>
                  <a:ext uri="{0D108BD9-81ED-4DB2-BD59-A6C34878D82A}">
                    <a16:rowId xmlns:a16="http://schemas.microsoft.com/office/drawing/2014/main" val="10002"/>
                  </a:ext>
                </a:extLst>
              </a:tr>
              <a:tr h="534750">
                <a:tc>
                  <a:txBody>
                    <a:bodyPr/>
                    <a:lstStyle/>
                    <a:p>
                      <a:pPr algn="l">
                        <a:defRPr sz="1800"/>
                      </a:pPr>
                      <a:r>
                        <a:rPr sz="1000">
                          <a:solidFill>
                            <a:srgbClr val="404040"/>
                          </a:solidFill>
                          <a:latin typeface="Calibri" panose="020F0502020204030204" pitchFamily="34" charset="0"/>
                          <a:ea typeface="Lato Bold"/>
                          <a:cs typeface="Calibri" panose="020F0502020204030204" pitchFamily="34" charset="0"/>
                          <a:sym typeface="Lato Bold"/>
                        </a:rPr>
                        <a:t>Flucytosine</a:t>
                      </a: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Maintain concentrations above MIC, reduce high peak conc. associated with myelotoxicity</a:t>
                      </a: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 T&gt;MIC</a:t>
                      </a: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20-45% T&gt;MIC</a:t>
                      </a:r>
                      <a:r>
                        <a:rPr lang="it-IT" sz="1000">
                          <a:solidFill>
                            <a:srgbClr val="404040"/>
                          </a:solidFill>
                          <a:latin typeface="Calibri" panose="020F0502020204030204" pitchFamily="34" charset="0"/>
                          <a:ea typeface="Lato Regular"/>
                          <a:cs typeface="Calibri" panose="020F0502020204030204" pitchFamily="34" charset="0"/>
                        </a:rPr>
                        <a:t>; </a:t>
                      </a:r>
                    </a:p>
                    <a:p>
                      <a:pPr algn="l">
                        <a:defRPr sz="1800"/>
                      </a:pPr>
                      <a:r>
                        <a:rPr lang="it-IT" sz="1000">
                          <a:solidFill>
                            <a:srgbClr val="404040"/>
                          </a:solidFill>
                          <a:latin typeface="Calibri" panose="020F0502020204030204" pitchFamily="34" charset="0"/>
                          <a:ea typeface="Lato Regular"/>
                          <a:cs typeface="Calibri" panose="020F0502020204030204" pitchFamily="34" charset="0"/>
                        </a:rPr>
                        <a:t>Cmax &lt; 100 mg/L (toxicity)</a:t>
                      </a:r>
                      <a:endParaRPr sz="1000">
                        <a:solidFill>
                          <a:srgbClr val="404040"/>
                        </a:solidFill>
                        <a:latin typeface="Calibri" panose="020F0502020204030204" pitchFamily="34" charset="0"/>
                        <a:ea typeface="Lato Regular"/>
                        <a:cs typeface="Calibri" panose="020F0502020204030204" pitchFamily="34" charset="0"/>
                      </a:endParaRP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Modest efficacy and rapid development of resistance. TDM not used in recent pivitol studies</a:t>
                      </a:r>
                    </a:p>
                  </a:txBody>
                  <a:tcPr marL="45720" marR="45720" anchor="ctr" horzOverflow="overflow"/>
                </a:tc>
                <a:extLst>
                  <a:ext uri="{0D108BD9-81ED-4DB2-BD59-A6C34878D82A}">
                    <a16:rowId xmlns:a16="http://schemas.microsoft.com/office/drawing/2014/main" val="10003"/>
                  </a:ext>
                </a:extLst>
              </a:tr>
              <a:tr h="407748">
                <a:tc>
                  <a:txBody>
                    <a:bodyPr/>
                    <a:lstStyle/>
                    <a:p>
                      <a:pPr algn="l">
                        <a:defRPr sz="1800"/>
                      </a:pPr>
                      <a:r>
                        <a:rPr sz="1000">
                          <a:solidFill>
                            <a:srgbClr val="404040"/>
                          </a:solidFill>
                          <a:latin typeface="Calibri" panose="020F0502020204030204" pitchFamily="34" charset="0"/>
                          <a:ea typeface="Lato Bold"/>
                          <a:cs typeface="Calibri" panose="020F0502020204030204" pitchFamily="34" charset="0"/>
                          <a:sym typeface="Lato Bold"/>
                        </a:rPr>
                        <a:t>Fluconazole</a:t>
                      </a: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Maintain concentrations above MIC</a:t>
                      </a:r>
                    </a:p>
                  </a:txBody>
                  <a:tcPr marL="45720" marR="45720" anchor="ctr" horzOverflow="overflow"/>
                </a:tc>
                <a:tc>
                  <a:txBody>
                    <a:bodyPr/>
                    <a:lstStyle/>
                    <a:p>
                      <a:pPr algn="l">
                        <a:defRPr sz="1800"/>
                      </a:pPr>
                      <a:r>
                        <a:rPr sz="1000" dirty="0">
                          <a:solidFill>
                            <a:srgbClr val="404040"/>
                          </a:solidFill>
                          <a:latin typeface="Calibri" panose="020F0502020204030204" pitchFamily="34" charset="0"/>
                          <a:ea typeface="Lato Regular"/>
                          <a:cs typeface="Calibri" panose="020F0502020204030204" pitchFamily="34" charset="0"/>
                        </a:rPr>
                        <a:t>AUC/MIC</a:t>
                      </a: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AUC/MIC 25</a:t>
                      </a:r>
                      <a:r>
                        <a:rPr lang="en-GB" sz="1000">
                          <a:solidFill>
                            <a:srgbClr val="404040"/>
                          </a:solidFill>
                          <a:latin typeface="Calibri" panose="020F0502020204030204" pitchFamily="34" charset="0"/>
                          <a:ea typeface="Lato Regular"/>
                          <a:cs typeface="Calibri" panose="020F0502020204030204" pitchFamily="34" charset="0"/>
                        </a:rPr>
                        <a:t>–</a:t>
                      </a:r>
                      <a:r>
                        <a:rPr sz="1000">
                          <a:solidFill>
                            <a:srgbClr val="404040"/>
                          </a:solidFill>
                          <a:latin typeface="Calibri" panose="020F0502020204030204" pitchFamily="34" charset="0"/>
                          <a:ea typeface="Lato Regular"/>
                          <a:cs typeface="Calibri" panose="020F0502020204030204" pitchFamily="34" charset="0"/>
                        </a:rPr>
                        <a:t>100</a:t>
                      </a:r>
                      <a:r>
                        <a:rPr lang="it-IT" sz="1000">
                          <a:solidFill>
                            <a:srgbClr val="404040"/>
                          </a:solidFill>
                          <a:latin typeface="Calibri" panose="020F0502020204030204" pitchFamily="34" charset="0"/>
                          <a:ea typeface="Lato Regular"/>
                          <a:cs typeface="Calibri" panose="020F0502020204030204" pitchFamily="34" charset="0"/>
                        </a:rPr>
                        <a:t>, </a:t>
                      </a:r>
                    </a:p>
                    <a:p>
                      <a:pPr algn="l">
                        <a:defRPr sz="1800"/>
                      </a:pPr>
                      <a:r>
                        <a:rPr lang="it-IT" sz="1000" err="1">
                          <a:solidFill>
                            <a:srgbClr val="404040"/>
                          </a:solidFill>
                          <a:latin typeface="Calibri" panose="020F0502020204030204" pitchFamily="34" charset="0"/>
                          <a:ea typeface="Lato Regular"/>
                          <a:cs typeface="Calibri" panose="020F0502020204030204" pitchFamily="34" charset="0"/>
                        </a:rPr>
                        <a:t>Cmin</a:t>
                      </a:r>
                      <a:r>
                        <a:rPr lang="it-IT" sz="1000">
                          <a:solidFill>
                            <a:srgbClr val="404040"/>
                          </a:solidFill>
                          <a:latin typeface="Calibri" panose="020F0502020204030204" pitchFamily="34" charset="0"/>
                          <a:ea typeface="Lato Regular"/>
                          <a:cs typeface="Calibri" panose="020F0502020204030204" pitchFamily="34" charset="0"/>
                        </a:rPr>
                        <a:t> 10-15 mg/L</a:t>
                      </a:r>
                      <a:endParaRPr sz="1000">
                        <a:solidFill>
                          <a:srgbClr val="404040"/>
                        </a:solidFill>
                        <a:latin typeface="Calibri" panose="020F0502020204030204" pitchFamily="34" charset="0"/>
                        <a:ea typeface="Lato Regular"/>
                        <a:cs typeface="Calibri" panose="020F0502020204030204" pitchFamily="34" charset="0"/>
                      </a:endParaRP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Commonly underdosed in critically-ill patients (33%)</a:t>
                      </a:r>
                    </a:p>
                  </a:txBody>
                  <a:tcPr marL="45720" marR="45720" anchor="ctr" horzOverflow="overflow"/>
                </a:tc>
                <a:extLst>
                  <a:ext uri="{0D108BD9-81ED-4DB2-BD59-A6C34878D82A}">
                    <a16:rowId xmlns:a16="http://schemas.microsoft.com/office/drawing/2014/main" val="10004"/>
                  </a:ext>
                </a:extLst>
              </a:tr>
              <a:tr h="550516">
                <a:tc>
                  <a:txBody>
                    <a:bodyPr/>
                    <a:lstStyle/>
                    <a:p>
                      <a:pPr algn="l">
                        <a:defRPr sz="1800"/>
                      </a:pPr>
                      <a:r>
                        <a:rPr sz="1000">
                          <a:solidFill>
                            <a:srgbClr val="404040"/>
                          </a:solidFill>
                          <a:latin typeface="Calibri" panose="020F0502020204030204" pitchFamily="34" charset="0"/>
                          <a:ea typeface="Lato Bold"/>
                          <a:cs typeface="Calibri" panose="020F0502020204030204" pitchFamily="34" charset="0"/>
                          <a:sym typeface="Lato Bold"/>
                        </a:rPr>
                        <a:t>Voriconazole</a:t>
                      </a: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Maintain concentrations above MIC</a:t>
                      </a:r>
                    </a:p>
                  </a:txBody>
                  <a:tcPr marL="45720" marR="45720" anchor="ctr" horzOverflow="overflow"/>
                </a:tc>
                <a:tc>
                  <a:txBody>
                    <a:bodyPr/>
                    <a:lstStyle/>
                    <a:p>
                      <a:pPr algn="l">
                        <a:defRPr sz="1800"/>
                      </a:pPr>
                      <a:r>
                        <a:rPr sz="1000" dirty="0">
                          <a:solidFill>
                            <a:srgbClr val="404040"/>
                          </a:solidFill>
                          <a:latin typeface="Calibri" panose="020F0502020204030204" pitchFamily="34" charset="0"/>
                          <a:ea typeface="Lato Regular"/>
                          <a:cs typeface="Calibri" panose="020F0502020204030204" pitchFamily="34" charset="0"/>
                        </a:rPr>
                        <a:t>AUC/MIC</a:t>
                      </a:r>
                    </a:p>
                  </a:txBody>
                  <a:tcPr marL="45720" marR="45720" anchor="ctr" horzOverflow="overflow"/>
                </a:tc>
                <a:tc>
                  <a:txBody>
                    <a:bodyPr/>
                    <a:lstStyle/>
                    <a:p>
                      <a:pPr algn="l">
                        <a:defRPr sz="1100" i="1">
                          <a:solidFill>
                            <a:srgbClr val="404040"/>
                          </a:solidFill>
                          <a:latin typeface="Lato Regular"/>
                          <a:ea typeface="Lato Regular"/>
                          <a:cs typeface="Lato Regular"/>
                        </a:defRPr>
                      </a:pPr>
                      <a:r>
                        <a:rPr sz="1000" err="1">
                          <a:latin typeface="Calibri" panose="020F0502020204030204" pitchFamily="34" charset="0"/>
                          <a:cs typeface="Calibri" panose="020F0502020204030204" pitchFamily="34" charset="0"/>
                        </a:rPr>
                        <a:t>f</a:t>
                      </a:r>
                      <a:r>
                        <a:rPr sz="1000" i="0" err="1">
                          <a:latin typeface="Calibri" panose="020F0502020204030204" pitchFamily="34" charset="0"/>
                          <a:cs typeface="Calibri" panose="020F0502020204030204" pitchFamily="34" charset="0"/>
                        </a:rPr>
                        <a:t>AUC</a:t>
                      </a:r>
                      <a:r>
                        <a:rPr sz="1000" i="0">
                          <a:latin typeface="Calibri" panose="020F0502020204030204" pitchFamily="34" charset="0"/>
                          <a:cs typeface="Calibri" panose="020F0502020204030204" pitchFamily="34" charset="0"/>
                        </a:rPr>
                        <a:t>/MIC 25</a:t>
                      </a:r>
                      <a:r>
                        <a:rPr lang="en-GB" sz="1000">
                          <a:solidFill>
                            <a:srgbClr val="404040"/>
                          </a:solidFill>
                          <a:latin typeface="Calibri" panose="020F0502020204030204" pitchFamily="34" charset="0"/>
                          <a:ea typeface="Lato Regular"/>
                          <a:cs typeface="Calibri" panose="020F0502020204030204" pitchFamily="34" charset="0"/>
                        </a:rPr>
                        <a:t>–</a:t>
                      </a:r>
                      <a:r>
                        <a:rPr sz="1000" i="0">
                          <a:latin typeface="Calibri" panose="020F0502020204030204" pitchFamily="34" charset="0"/>
                          <a:cs typeface="Calibri" panose="020F0502020204030204" pitchFamily="34" charset="0"/>
                        </a:rPr>
                        <a:t>50</a:t>
                      </a:r>
                      <a:r>
                        <a:rPr lang="it-IT" sz="1000" i="0">
                          <a:latin typeface="Calibri" panose="020F0502020204030204" pitchFamily="34" charset="0"/>
                          <a:cs typeface="Calibri" panose="020F0502020204030204" pitchFamily="34" charset="0"/>
                        </a:rPr>
                        <a:t>; </a:t>
                      </a:r>
                    </a:p>
                    <a:p>
                      <a:pPr algn="l">
                        <a:defRPr sz="1100" i="1">
                          <a:solidFill>
                            <a:srgbClr val="404040"/>
                          </a:solidFill>
                          <a:latin typeface="Lato Regular"/>
                          <a:ea typeface="Lato Regular"/>
                          <a:cs typeface="Lato Regular"/>
                        </a:defRPr>
                      </a:pPr>
                      <a:r>
                        <a:rPr lang="it-IT" sz="1000" i="0" err="1">
                          <a:latin typeface="Calibri" panose="020F0502020204030204" pitchFamily="34" charset="0"/>
                          <a:cs typeface="Calibri" panose="020F0502020204030204" pitchFamily="34" charset="0"/>
                        </a:rPr>
                        <a:t>Cmin</a:t>
                      </a:r>
                      <a:r>
                        <a:rPr lang="it-IT" sz="1000" i="0">
                          <a:latin typeface="Calibri" panose="020F0502020204030204" pitchFamily="34" charset="0"/>
                          <a:cs typeface="Calibri" panose="020F0502020204030204" pitchFamily="34" charset="0"/>
                        </a:rPr>
                        <a:t> &gt; 1 (efficacy); </a:t>
                      </a:r>
                    </a:p>
                    <a:p>
                      <a:pPr algn="l">
                        <a:defRPr sz="1100" i="1">
                          <a:solidFill>
                            <a:srgbClr val="404040"/>
                          </a:solidFill>
                          <a:latin typeface="Lato Regular"/>
                          <a:ea typeface="Lato Regular"/>
                          <a:cs typeface="Lato Regular"/>
                        </a:defRPr>
                      </a:pPr>
                      <a:r>
                        <a:rPr lang="it-IT" sz="1000" i="0" err="1">
                          <a:latin typeface="Calibri" panose="020F0502020204030204" pitchFamily="34" charset="0"/>
                          <a:cs typeface="Calibri" panose="020F0502020204030204" pitchFamily="34" charset="0"/>
                        </a:rPr>
                        <a:t>Cmin</a:t>
                      </a:r>
                      <a:r>
                        <a:rPr lang="it-IT" sz="1000" i="0">
                          <a:latin typeface="Calibri" panose="020F0502020204030204" pitchFamily="34" charset="0"/>
                          <a:cs typeface="Calibri" panose="020F0502020204030204" pitchFamily="34" charset="0"/>
                        </a:rPr>
                        <a:t> &lt; 6 (toxicity)</a:t>
                      </a:r>
                      <a:endParaRPr sz="1000" i="0">
                        <a:latin typeface="Calibri" panose="020F0502020204030204" pitchFamily="34" charset="0"/>
                        <a:cs typeface="Calibri" panose="020F0502020204030204" pitchFamily="34" charset="0"/>
                      </a:endParaRP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Highly variable PK, </a:t>
                      </a:r>
                      <a:r>
                        <a:rPr lang="it-IT" sz="1000">
                          <a:solidFill>
                            <a:srgbClr val="404040"/>
                          </a:solidFill>
                          <a:latin typeface="Calibri" panose="020F0502020204030204" pitchFamily="34" charset="0"/>
                          <a:ea typeface="Lato Regular"/>
                          <a:cs typeface="Calibri" panose="020F0502020204030204" pitchFamily="34" charset="0"/>
                        </a:rPr>
                        <a:t>challenging</a:t>
                      </a:r>
                      <a:r>
                        <a:rPr sz="1000">
                          <a:solidFill>
                            <a:srgbClr val="404040"/>
                          </a:solidFill>
                          <a:latin typeface="Calibri" panose="020F0502020204030204" pitchFamily="34" charset="0"/>
                          <a:ea typeface="Lato Regular"/>
                          <a:cs typeface="Calibri" panose="020F0502020204030204" pitchFamily="34" charset="0"/>
                        </a:rPr>
                        <a:t> dosing adjustments even with TDM</a:t>
                      </a:r>
                    </a:p>
                  </a:txBody>
                  <a:tcPr marL="45720" marR="45720" anchor="ctr" horzOverflow="overflow"/>
                </a:tc>
                <a:extLst>
                  <a:ext uri="{0D108BD9-81ED-4DB2-BD59-A6C34878D82A}">
                    <a16:rowId xmlns:a16="http://schemas.microsoft.com/office/drawing/2014/main" val="10005"/>
                  </a:ext>
                </a:extLst>
              </a:tr>
              <a:tr h="683292">
                <a:tc>
                  <a:txBody>
                    <a:bodyPr/>
                    <a:lstStyle/>
                    <a:p>
                      <a:pPr algn="l">
                        <a:defRPr sz="1800"/>
                      </a:pPr>
                      <a:r>
                        <a:rPr sz="1000">
                          <a:solidFill>
                            <a:srgbClr val="404040"/>
                          </a:solidFill>
                          <a:latin typeface="Calibri" panose="020F0502020204030204" pitchFamily="34" charset="0"/>
                          <a:ea typeface="Lato Bold"/>
                          <a:cs typeface="Calibri" panose="020F0502020204030204" pitchFamily="34" charset="0"/>
                          <a:sym typeface="Lato Bold"/>
                        </a:rPr>
                        <a:t>Posaconazole</a:t>
                      </a: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Maintain concentrations above MIC</a:t>
                      </a:r>
                    </a:p>
                  </a:txBody>
                  <a:tcPr marL="45720" marR="45720" anchor="ctr" horzOverflow="overflow"/>
                </a:tc>
                <a:tc>
                  <a:txBody>
                    <a:bodyPr/>
                    <a:lstStyle/>
                    <a:p>
                      <a:pPr algn="l">
                        <a:defRPr sz="1800"/>
                      </a:pPr>
                      <a:r>
                        <a:rPr sz="1000" dirty="0">
                          <a:solidFill>
                            <a:srgbClr val="404040"/>
                          </a:solidFill>
                          <a:latin typeface="Calibri" panose="020F0502020204030204" pitchFamily="34" charset="0"/>
                          <a:ea typeface="Lato Regular"/>
                          <a:cs typeface="Calibri" panose="020F0502020204030204" pitchFamily="34" charset="0"/>
                        </a:rPr>
                        <a:t>AUC/MIC</a:t>
                      </a:r>
                    </a:p>
                  </a:txBody>
                  <a:tcPr marL="45720" marR="45720" anchor="ctr" horzOverflow="overflow"/>
                </a:tc>
                <a:tc>
                  <a:txBody>
                    <a:bodyPr/>
                    <a:lstStyle/>
                    <a:p>
                      <a:pPr algn="l">
                        <a:defRPr sz="1100" i="1">
                          <a:solidFill>
                            <a:srgbClr val="404040"/>
                          </a:solidFill>
                          <a:latin typeface="Lato Regular"/>
                          <a:ea typeface="Lato Regular"/>
                          <a:cs typeface="Lato Regular"/>
                        </a:defRPr>
                      </a:pPr>
                      <a:r>
                        <a:rPr sz="1000" dirty="0" err="1">
                          <a:latin typeface="Calibri" panose="020F0502020204030204" pitchFamily="34" charset="0"/>
                          <a:cs typeface="Calibri" panose="020F0502020204030204" pitchFamily="34" charset="0"/>
                        </a:rPr>
                        <a:t>f</a:t>
                      </a:r>
                      <a:r>
                        <a:rPr sz="1000" i="0" dirty="0" err="1">
                          <a:latin typeface="Calibri" panose="020F0502020204030204" pitchFamily="34" charset="0"/>
                          <a:cs typeface="Calibri" panose="020F0502020204030204" pitchFamily="34" charset="0"/>
                        </a:rPr>
                        <a:t>AUC</a:t>
                      </a:r>
                      <a:r>
                        <a:rPr sz="1000" i="0" dirty="0">
                          <a:latin typeface="Calibri" panose="020F0502020204030204" pitchFamily="34" charset="0"/>
                          <a:cs typeface="Calibri" panose="020F0502020204030204" pitchFamily="34" charset="0"/>
                        </a:rPr>
                        <a:t>/MIC 25</a:t>
                      </a:r>
                      <a:r>
                        <a:rPr lang="en-GB" sz="1000" dirty="0">
                          <a:solidFill>
                            <a:srgbClr val="404040"/>
                          </a:solidFill>
                          <a:latin typeface="Calibri" panose="020F0502020204030204" pitchFamily="34" charset="0"/>
                          <a:ea typeface="Lato Regular"/>
                          <a:cs typeface="Calibri" panose="020F0502020204030204" pitchFamily="34" charset="0"/>
                        </a:rPr>
                        <a:t>–</a:t>
                      </a:r>
                      <a:r>
                        <a:rPr sz="1000" i="0" dirty="0">
                          <a:latin typeface="Calibri" panose="020F0502020204030204" pitchFamily="34" charset="0"/>
                          <a:cs typeface="Calibri" panose="020F0502020204030204" pitchFamily="34" charset="0"/>
                        </a:rPr>
                        <a:t>50</a:t>
                      </a:r>
                      <a:r>
                        <a:rPr lang="it-IT" sz="1000" i="0" dirty="0">
                          <a:latin typeface="Calibri" panose="020F0502020204030204" pitchFamily="34" charset="0"/>
                          <a:cs typeface="Calibri" panose="020F0502020204030204" pitchFamily="34" charset="0"/>
                        </a:rPr>
                        <a:t>; </a:t>
                      </a:r>
                    </a:p>
                    <a:p>
                      <a:pPr algn="l">
                        <a:defRPr sz="1100" i="1">
                          <a:solidFill>
                            <a:srgbClr val="404040"/>
                          </a:solidFill>
                          <a:latin typeface="Lato Regular"/>
                          <a:ea typeface="Lato Regular"/>
                          <a:cs typeface="Lato Regular"/>
                        </a:defRPr>
                      </a:pPr>
                      <a:r>
                        <a:rPr lang="it-IT" sz="1000" i="0" dirty="0" err="1">
                          <a:latin typeface="Calibri" panose="020F0502020204030204" pitchFamily="34" charset="0"/>
                          <a:cs typeface="Calibri" panose="020F0502020204030204" pitchFamily="34" charset="0"/>
                        </a:rPr>
                        <a:t>Cmin</a:t>
                      </a:r>
                      <a:r>
                        <a:rPr lang="it-IT" sz="1000" i="0" dirty="0">
                          <a:latin typeface="Calibri" panose="020F0502020204030204" pitchFamily="34" charset="0"/>
                          <a:cs typeface="Calibri" panose="020F0502020204030204" pitchFamily="34" charset="0"/>
                        </a:rPr>
                        <a:t> &gt; 0.7 (prophylaxis); </a:t>
                      </a:r>
                      <a:r>
                        <a:rPr lang="it-IT" sz="1000" i="0" dirty="0" err="1">
                          <a:latin typeface="Calibri" panose="020F0502020204030204" pitchFamily="34" charset="0"/>
                          <a:cs typeface="Calibri" panose="020F0502020204030204" pitchFamily="34" charset="0"/>
                        </a:rPr>
                        <a:t>Cmin</a:t>
                      </a:r>
                      <a:r>
                        <a:rPr lang="it-IT" sz="1000" i="0" dirty="0">
                          <a:latin typeface="Calibri" panose="020F0502020204030204" pitchFamily="34" charset="0"/>
                          <a:cs typeface="Calibri" panose="020F0502020204030204" pitchFamily="34" charset="0"/>
                        </a:rPr>
                        <a:t> &gt; 1 (treatment)</a:t>
                      </a:r>
                      <a:endParaRPr sz="1000" i="0" dirty="0">
                        <a:latin typeface="Calibri" panose="020F0502020204030204" pitchFamily="34" charset="0"/>
                        <a:cs typeface="Calibri" panose="020F0502020204030204" pitchFamily="34" charset="0"/>
                      </a:endParaRP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Initially dosing limited by bioavailability. Efficacy versus toxicity risk of higher exposures poorly defined</a:t>
                      </a:r>
                    </a:p>
                  </a:txBody>
                  <a:tcPr marL="45720" marR="45720" anchor="ctr" horzOverflow="overflow"/>
                </a:tc>
                <a:extLst>
                  <a:ext uri="{0D108BD9-81ED-4DB2-BD59-A6C34878D82A}">
                    <a16:rowId xmlns:a16="http://schemas.microsoft.com/office/drawing/2014/main" val="10006"/>
                  </a:ext>
                </a:extLst>
              </a:tr>
              <a:tr h="534750">
                <a:tc>
                  <a:txBody>
                    <a:bodyPr/>
                    <a:lstStyle/>
                    <a:p>
                      <a:pPr algn="l">
                        <a:defRPr sz="1800"/>
                      </a:pPr>
                      <a:r>
                        <a:rPr sz="1000">
                          <a:solidFill>
                            <a:srgbClr val="404040"/>
                          </a:solidFill>
                          <a:latin typeface="Calibri" panose="020F0502020204030204" pitchFamily="34" charset="0"/>
                          <a:ea typeface="Lato Bold"/>
                          <a:cs typeface="Calibri" panose="020F0502020204030204" pitchFamily="34" charset="0"/>
                          <a:sym typeface="Lato Bold"/>
                        </a:rPr>
                        <a:t>Isavuconazole</a:t>
                      </a: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Target AUC/MIC</a:t>
                      </a: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AUC/MIC</a:t>
                      </a:r>
                    </a:p>
                  </a:txBody>
                  <a:tcPr marL="45720" marR="45720" anchor="ctr" horzOverflow="overflow"/>
                </a:tc>
                <a:tc>
                  <a:txBody>
                    <a:bodyPr/>
                    <a:lstStyle/>
                    <a:p>
                      <a:pPr algn="l">
                        <a:defRPr sz="1100" i="1">
                          <a:solidFill>
                            <a:srgbClr val="404040"/>
                          </a:solidFill>
                          <a:latin typeface="Lato Regular"/>
                          <a:ea typeface="Lato Regular"/>
                          <a:cs typeface="Lato Regular"/>
                        </a:defRPr>
                      </a:pPr>
                      <a:r>
                        <a:rPr sz="1000" err="1">
                          <a:latin typeface="Calibri" panose="020F0502020204030204" pitchFamily="34" charset="0"/>
                          <a:cs typeface="Calibri" panose="020F0502020204030204" pitchFamily="34" charset="0"/>
                        </a:rPr>
                        <a:t>f</a:t>
                      </a:r>
                      <a:r>
                        <a:rPr sz="1000" i="0" err="1">
                          <a:latin typeface="Calibri" panose="020F0502020204030204" pitchFamily="34" charset="0"/>
                          <a:cs typeface="Calibri" panose="020F0502020204030204" pitchFamily="34" charset="0"/>
                        </a:rPr>
                        <a:t>AUC</a:t>
                      </a:r>
                      <a:r>
                        <a:rPr sz="1000" i="0">
                          <a:latin typeface="Calibri" panose="020F0502020204030204" pitchFamily="34" charset="0"/>
                          <a:cs typeface="Calibri" panose="020F0502020204030204" pitchFamily="34" charset="0"/>
                        </a:rPr>
                        <a:t>/MIC 25</a:t>
                      </a:r>
                      <a:r>
                        <a:rPr lang="en-GB" sz="1000">
                          <a:solidFill>
                            <a:srgbClr val="404040"/>
                          </a:solidFill>
                          <a:latin typeface="Calibri" panose="020F0502020204030204" pitchFamily="34" charset="0"/>
                          <a:ea typeface="Lato Regular"/>
                          <a:cs typeface="Calibri" panose="020F0502020204030204" pitchFamily="34" charset="0"/>
                        </a:rPr>
                        <a:t>–</a:t>
                      </a:r>
                      <a:r>
                        <a:rPr sz="1000" i="0">
                          <a:latin typeface="Calibri" panose="020F0502020204030204" pitchFamily="34" charset="0"/>
                          <a:cs typeface="Calibri" panose="020F0502020204030204" pitchFamily="34" charset="0"/>
                        </a:rPr>
                        <a:t>50</a:t>
                      </a:r>
                      <a:r>
                        <a:rPr lang="it-IT" sz="1000" i="0">
                          <a:latin typeface="Calibri" panose="020F0502020204030204" pitchFamily="34" charset="0"/>
                          <a:cs typeface="Calibri" panose="020F0502020204030204" pitchFamily="34" charset="0"/>
                        </a:rPr>
                        <a:t>; </a:t>
                      </a:r>
                    </a:p>
                    <a:p>
                      <a:pPr algn="l">
                        <a:defRPr sz="1100" i="1">
                          <a:solidFill>
                            <a:srgbClr val="404040"/>
                          </a:solidFill>
                          <a:latin typeface="Lato Regular"/>
                          <a:ea typeface="Lato Regular"/>
                          <a:cs typeface="Lato Regular"/>
                        </a:defRPr>
                      </a:pPr>
                      <a:r>
                        <a:rPr lang="it-IT" sz="1000" i="0">
                          <a:latin typeface="Calibri" panose="020F0502020204030204" pitchFamily="34" charset="0"/>
                          <a:cs typeface="Calibri" panose="020F0502020204030204" pitchFamily="34" charset="0"/>
                        </a:rPr>
                        <a:t>Clinical target undefined: Toxicity &gt; 5.86 mg/L</a:t>
                      </a:r>
                      <a:endParaRPr sz="1000" i="0">
                        <a:latin typeface="Calibri" panose="020F0502020204030204" pitchFamily="34" charset="0"/>
                        <a:cs typeface="Calibri" panose="020F0502020204030204" pitchFamily="34" charset="0"/>
                      </a:endParaRP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Majority of patients achieve clinical PK/PD target for efficacy</a:t>
                      </a:r>
                    </a:p>
                  </a:txBody>
                  <a:tcPr marL="45720" marR="45720" anchor="ctr" horzOverflow="overflow"/>
                </a:tc>
                <a:extLst>
                  <a:ext uri="{0D108BD9-81ED-4DB2-BD59-A6C34878D82A}">
                    <a16:rowId xmlns:a16="http://schemas.microsoft.com/office/drawing/2014/main" val="10007"/>
                  </a:ext>
                </a:extLst>
              </a:tr>
              <a:tr h="683292">
                <a:tc>
                  <a:txBody>
                    <a:bodyPr/>
                    <a:lstStyle/>
                    <a:p>
                      <a:pPr algn="l">
                        <a:defRPr sz="1100">
                          <a:solidFill>
                            <a:srgbClr val="404040"/>
                          </a:solidFill>
                          <a:latin typeface="Lato Bold"/>
                          <a:ea typeface="Lato Bold"/>
                          <a:cs typeface="Lato Bold"/>
                          <a:sym typeface="Lato Bold"/>
                        </a:defRPr>
                      </a:pPr>
                      <a:r>
                        <a:rPr sz="1000">
                          <a:latin typeface="Calibri" panose="020F0502020204030204" pitchFamily="34" charset="0"/>
                          <a:cs typeface="Calibri" panose="020F0502020204030204" pitchFamily="34" charset="0"/>
                        </a:rPr>
                        <a:t>Echinocandins</a:t>
                      </a:r>
                    </a:p>
                    <a:p>
                      <a:pPr algn="l">
                        <a:defRPr sz="1100">
                          <a:solidFill>
                            <a:srgbClr val="404040"/>
                          </a:solidFill>
                          <a:latin typeface="Lato Regular"/>
                          <a:ea typeface="Lato Regular"/>
                          <a:cs typeface="Lato Regular"/>
                        </a:defRPr>
                      </a:pPr>
                      <a:r>
                        <a:rPr sz="1000">
                          <a:latin typeface="Calibri" panose="020F0502020204030204" pitchFamily="34" charset="0"/>
                          <a:cs typeface="Calibri" panose="020F0502020204030204" pitchFamily="34" charset="0"/>
                        </a:rPr>
                        <a:t>(</a:t>
                      </a:r>
                      <a:r>
                        <a:rPr sz="1000" err="1">
                          <a:latin typeface="Calibri" panose="020F0502020204030204" pitchFamily="34" charset="0"/>
                          <a:cs typeface="Calibri" panose="020F0502020204030204" pitchFamily="34" charset="0"/>
                        </a:rPr>
                        <a:t>caspofungin</a:t>
                      </a:r>
                      <a:r>
                        <a:rPr sz="1000">
                          <a:latin typeface="Calibri" panose="020F0502020204030204" pitchFamily="34" charset="0"/>
                          <a:cs typeface="Calibri" panose="020F0502020204030204" pitchFamily="34" charset="0"/>
                        </a:rPr>
                        <a:t>, micafungin, anidulafungin)</a:t>
                      </a: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Maintain concentrations above MIC</a:t>
                      </a:r>
                    </a:p>
                  </a:txBody>
                  <a:tcPr marL="45720" marR="45720" anchor="ctr" horzOverflow="overflow"/>
                </a:tc>
                <a:tc>
                  <a:txBody>
                    <a:bodyPr/>
                    <a:lstStyle/>
                    <a:p>
                      <a:pPr algn="l">
                        <a:defRPr sz="1800"/>
                      </a:pPr>
                      <a:r>
                        <a:rPr sz="1000">
                          <a:solidFill>
                            <a:srgbClr val="404040"/>
                          </a:solidFill>
                          <a:latin typeface="Calibri" panose="020F0502020204030204" pitchFamily="34" charset="0"/>
                          <a:ea typeface="Lato Regular"/>
                          <a:cs typeface="Calibri" panose="020F0502020204030204" pitchFamily="34" charset="0"/>
                        </a:rPr>
                        <a:t>AUC/MIC</a:t>
                      </a:r>
                    </a:p>
                  </a:txBody>
                  <a:tcPr marL="45720" marR="45720" anchor="ctr" horzOverflow="overflow"/>
                </a:tc>
                <a:tc>
                  <a:txBody>
                    <a:bodyPr/>
                    <a:lstStyle/>
                    <a:p>
                      <a:pPr algn="l">
                        <a:defRPr sz="1800"/>
                      </a:pPr>
                      <a:r>
                        <a:rPr lang="it-IT" sz="1000">
                          <a:solidFill>
                            <a:srgbClr val="404040"/>
                          </a:solidFill>
                          <a:latin typeface="Calibri" panose="020F0502020204030204" pitchFamily="34" charset="0"/>
                          <a:ea typeface="Lato Regular"/>
                          <a:cs typeface="Calibri" panose="020F0502020204030204" pitchFamily="34" charset="0"/>
                        </a:rPr>
                        <a:t>AUC/MIC 450-1185</a:t>
                      </a:r>
                    </a:p>
                    <a:p>
                      <a:pPr algn="l">
                        <a:defRPr sz="1800"/>
                      </a:pPr>
                      <a:r>
                        <a:rPr sz="1000">
                          <a:solidFill>
                            <a:srgbClr val="404040"/>
                          </a:solidFill>
                          <a:latin typeface="Calibri" panose="020F0502020204030204" pitchFamily="34" charset="0"/>
                          <a:ea typeface="Lato Regular"/>
                          <a:cs typeface="Calibri" panose="020F0502020204030204" pitchFamily="34" charset="0"/>
                        </a:rPr>
                        <a:t>AUC/MIC &gt;3000</a:t>
                      </a:r>
                    </a:p>
                  </a:txBody>
                  <a:tcPr marL="45720" marR="45720" anchor="ctr" horzOverflow="overflow"/>
                </a:tc>
                <a:tc>
                  <a:txBody>
                    <a:bodyPr/>
                    <a:lstStyle/>
                    <a:p>
                      <a:pPr algn="l">
                        <a:defRPr sz="1800"/>
                      </a:pPr>
                      <a:r>
                        <a:rPr sz="1000" dirty="0">
                          <a:solidFill>
                            <a:srgbClr val="404040"/>
                          </a:solidFill>
                          <a:latin typeface="Calibri" panose="020F0502020204030204" pitchFamily="34" charset="0"/>
                          <a:ea typeface="Lato Regular"/>
                          <a:cs typeface="Calibri" panose="020F0502020204030204" pitchFamily="34" charset="0"/>
                        </a:rPr>
                        <a:t>Dosing not optimized for PD, inadequate PK exposures in obese and for isolates near susceptibility breakpoint </a:t>
                      </a:r>
                    </a:p>
                  </a:txBody>
                  <a:tcPr marL="45720" marR="45720" anchor="ctr" horzOverflow="overflow"/>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EBD77BA7-4A6A-A5AE-5313-BA9EAEFA5B00}"/>
              </a:ext>
            </a:extLst>
          </p:cNvPr>
          <p:cNvSpPr txBox="1"/>
          <p:nvPr/>
        </p:nvSpPr>
        <p:spPr>
          <a:xfrm>
            <a:off x="914399" y="6469552"/>
            <a:ext cx="5588389" cy="246221"/>
          </a:xfrm>
          <a:prstGeom prst="rect">
            <a:avLst/>
          </a:prstGeom>
          <a:noFill/>
        </p:spPr>
        <p:txBody>
          <a:bodyPr wrap="none" rtlCol="0">
            <a:spAutoFit/>
          </a:bodyPr>
          <a:lstStyle/>
          <a:p>
            <a:pPr algn="l"/>
            <a:r>
              <a:rPr lang="en-US" sz="1000" i="0">
                <a:solidFill>
                  <a:srgbClr val="2A2A2A"/>
                </a:solidFill>
                <a:effectLst/>
                <a:latin typeface="Calibri" panose="020F0502020204030204" pitchFamily="34" charset="0"/>
                <a:ea typeface="Calibri" panose="020F0502020204030204" pitchFamily="34" charset="0"/>
                <a:cs typeface="Calibri" panose="020F0502020204030204" pitchFamily="34" charset="0"/>
              </a:rPr>
              <a:t>P-1742. Isavuconazole Therapeutic Drug Monitoring and Association with Adverse Events. IDWEEK 2025.</a:t>
            </a:r>
            <a:endParaRPr lang="en-US" sz="10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9892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D38A-3A82-FAEB-F93D-9EFB4B959BD7}"/>
              </a:ext>
            </a:extLst>
          </p:cNvPr>
          <p:cNvSpPr>
            <a:spLocks noGrp="1"/>
          </p:cNvSpPr>
          <p:nvPr>
            <p:ph type="title"/>
          </p:nvPr>
        </p:nvSpPr>
        <p:spPr>
          <a:xfrm>
            <a:off x="167575" y="1663770"/>
            <a:ext cx="2947482" cy="3521315"/>
          </a:xfrm>
        </p:spPr>
        <p:txBody>
          <a:bodyPr>
            <a:normAutofit fontScale="90000"/>
          </a:bodyPr>
          <a:lstStyle/>
          <a:p>
            <a:r>
              <a:rPr lang="en-US" sz="3100" b="1"/>
              <a:t>Newer antifungals on the horizon with fewer drug drug interactions</a:t>
            </a:r>
            <a:br>
              <a:rPr lang="en-US"/>
            </a:br>
            <a:br>
              <a:rPr lang="en-US"/>
            </a:br>
            <a:r>
              <a:rPr lang="en-US" sz="2700" b="1"/>
              <a:t>Tetrazoles </a:t>
            </a:r>
            <a:br>
              <a:rPr lang="en-US" sz="2700"/>
            </a:br>
            <a:r>
              <a:rPr lang="en-US" sz="2000"/>
              <a:t>(&gt; 100-1000 fold higher selectivity for fungal CYP51A):</a:t>
            </a:r>
            <a:br>
              <a:rPr lang="en-US" sz="2700"/>
            </a:br>
            <a:r>
              <a:rPr lang="en-US" sz="2000" i="0">
                <a:solidFill>
                  <a:schemeClr val="bg1"/>
                </a:solidFill>
                <a:effectLst/>
                <a:ea typeface="Calibri" panose="020F0502020204030204" pitchFamily="34" charset="0"/>
              </a:rPr>
              <a:t>Oteseconazole (t</a:t>
            </a:r>
            <a:r>
              <a:rPr lang="en-US" sz="2000" i="0" baseline="-25000">
                <a:solidFill>
                  <a:schemeClr val="bg1"/>
                </a:solidFill>
                <a:effectLst/>
                <a:ea typeface="Calibri" panose="020F0502020204030204" pitchFamily="34" charset="0"/>
              </a:rPr>
              <a:t>1/2</a:t>
            </a:r>
            <a:r>
              <a:rPr lang="en-US" sz="2000" i="0">
                <a:solidFill>
                  <a:schemeClr val="bg1"/>
                </a:solidFill>
                <a:effectLst/>
                <a:ea typeface="Calibri" panose="020F0502020204030204" pitchFamily="34" charset="0"/>
              </a:rPr>
              <a:t> =138 days)</a:t>
            </a:r>
            <a:br>
              <a:rPr lang="en-US" sz="2000"/>
            </a:br>
            <a:r>
              <a:rPr lang="en-US" sz="2000"/>
              <a:t>VT-1129</a:t>
            </a:r>
            <a:br>
              <a:rPr lang="en-US" sz="2000"/>
            </a:br>
            <a:r>
              <a:rPr lang="en-US" sz="2000"/>
              <a:t>VT-1598</a:t>
            </a:r>
            <a:br>
              <a:rPr lang="en-US" sz="2000"/>
            </a:br>
            <a:br>
              <a:rPr lang="en-US" sz="2700"/>
            </a:br>
            <a:br>
              <a:rPr lang="en-US" sz="2700"/>
            </a:br>
            <a:r>
              <a:rPr lang="en-US" sz="2700" b="1"/>
              <a:t>Inhalational triazole:</a:t>
            </a:r>
            <a:br>
              <a:rPr lang="en-US" sz="2700"/>
            </a:br>
            <a:r>
              <a:rPr lang="en-US" sz="2000"/>
              <a:t>Opelconazole</a:t>
            </a:r>
          </a:p>
        </p:txBody>
      </p:sp>
      <p:pic>
        <p:nvPicPr>
          <p:cNvPr id="4" name="Picture 3">
            <a:extLst>
              <a:ext uri="{FF2B5EF4-FFF2-40B4-BE49-F238E27FC236}">
                <a16:creationId xmlns:a16="http://schemas.microsoft.com/office/drawing/2014/main" id="{71CD21CC-865B-F9F7-E757-C6CF8D417C40}"/>
              </a:ext>
            </a:extLst>
          </p:cNvPr>
          <p:cNvPicPr>
            <a:picLocks noChangeAspect="1"/>
          </p:cNvPicPr>
          <p:nvPr/>
        </p:nvPicPr>
        <p:blipFill>
          <a:blip r:embed="rId2"/>
          <a:stretch>
            <a:fillRect/>
          </a:stretch>
        </p:blipFill>
        <p:spPr>
          <a:xfrm>
            <a:off x="3623579" y="762575"/>
            <a:ext cx="8101751" cy="5323706"/>
          </a:xfrm>
          <a:prstGeom prst="rect">
            <a:avLst/>
          </a:prstGeom>
        </p:spPr>
      </p:pic>
      <p:sp>
        <p:nvSpPr>
          <p:cNvPr id="5" name="Footer Placeholder 2">
            <a:extLst>
              <a:ext uri="{FF2B5EF4-FFF2-40B4-BE49-F238E27FC236}">
                <a16:creationId xmlns:a16="http://schemas.microsoft.com/office/drawing/2014/main" id="{420ABEFB-032F-31CC-C6B6-F69F72FF0822}"/>
              </a:ext>
            </a:extLst>
          </p:cNvPr>
          <p:cNvSpPr txBox="1">
            <a:spLocks/>
          </p:cNvSpPr>
          <p:nvPr/>
        </p:nvSpPr>
        <p:spPr>
          <a:xfrm>
            <a:off x="252919" y="6207848"/>
            <a:ext cx="6670074" cy="389417"/>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br>
              <a:rPr lang="en-GB" b="1"/>
            </a:br>
            <a:r>
              <a:rPr lang="en-GB"/>
              <a:t>DHODH, dihydroorotate dehydrogenase; GWT1, glycosylphosphatidylinositol-anchored wall transfer protein 1; PI, phosphatidylinositol.</a:t>
            </a:r>
            <a:br>
              <a:rPr lang="en-GB"/>
            </a:br>
            <a:r>
              <a:rPr lang="en-GB"/>
              <a:t>Hoenigl M et al. </a:t>
            </a:r>
            <a:r>
              <a:rPr lang="en-GB" i="1"/>
              <a:t>Drugs</a:t>
            </a:r>
            <a:r>
              <a:rPr lang="en-GB"/>
              <a:t> 2021;81:1703–1729. </a:t>
            </a:r>
            <a:endParaRPr lang="en-GB" dirty="0"/>
          </a:p>
        </p:txBody>
      </p:sp>
      <p:sp>
        <p:nvSpPr>
          <p:cNvPr id="6" name="TextBox 5">
            <a:extLst>
              <a:ext uri="{FF2B5EF4-FFF2-40B4-BE49-F238E27FC236}">
                <a16:creationId xmlns:a16="http://schemas.microsoft.com/office/drawing/2014/main" id="{F3C496D0-7159-9BCE-E1EE-7CBBDB72D099}"/>
              </a:ext>
            </a:extLst>
          </p:cNvPr>
          <p:cNvSpPr txBox="1"/>
          <p:nvPr/>
        </p:nvSpPr>
        <p:spPr>
          <a:xfrm>
            <a:off x="10117197" y="5069669"/>
            <a:ext cx="1608133" cy="230832"/>
          </a:xfrm>
          <a:prstGeom prst="rect">
            <a:avLst/>
          </a:prstGeom>
          <a:noFill/>
        </p:spPr>
        <p:txBody>
          <a:bodyPr wrap="none" rtlCol="0">
            <a:spAutoFit/>
          </a:bodyPr>
          <a:lstStyle/>
          <a:p>
            <a:r>
              <a:rPr lang="en-GB" sz="900" b="1" dirty="0">
                <a:latin typeface="Arial" panose="020B0604020202020204" pitchFamily="34" charset="0"/>
                <a:cs typeface="Arial" panose="020B0604020202020204" pitchFamily="34" charset="0"/>
              </a:rPr>
              <a:t>(No activity against yeast)</a:t>
            </a:r>
          </a:p>
        </p:txBody>
      </p:sp>
      <p:sp>
        <p:nvSpPr>
          <p:cNvPr id="7" name="TextBox 6">
            <a:extLst>
              <a:ext uri="{FF2B5EF4-FFF2-40B4-BE49-F238E27FC236}">
                <a16:creationId xmlns:a16="http://schemas.microsoft.com/office/drawing/2014/main" id="{DB00481E-4D3C-C927-B314-CD2A2EBC1BF4}"/>
              </a:ext>
            </a:extLst>
          </p:cNvPr>
          <p:cNvSpPr txBox="1"/>
          <p:nvPr/>
        </p:nvSpPr>
        <p:spPr>
          <a:xfrm>
            <a:off x="10290107" y="3989949"/>
            <a:ext cx="825867" cy="230832"/>
          </a:xfrm>
          <a:prstGeom prst="rect">
            <a:avLst/>
          </a:prstGeom>
          <a:noFill/>
        </p:spPr>
        <p:txBody>
          <a:bodyPr wrap="none" rtlCol="0">
            <a:spAutoFit/>
          </a:bodyPr>
          <a:lstStyle/>
          <a:p>
            <a:r>
              <a:rPr lang="en-GB" sz="900" b="1">
                <a:latin typeface="Arial" panose="020B0604020202020204" pitchFamily="34" charset="0"/>
                <a:cs typeface="Arial" panose="020B0604020202020204" pitchFamily="34" charset="0"/>
              </a:rPr>
              <a:t>inhalational</a:t>
            </a:r>
            <a:endParaRPr lang="en-GB" sz="9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617EEF5-0E95-8B18-2A6C-D39FFAE7864E}"/>
              </a:ext>
            </a:extLst>
          </p:cNvPr>
          <p:cNvSpPr txBox="1"/>
          <p:nvPr/>
        </p:nvSpPr>
        <p:spPr>
          <a:xfrm>
            <a:off x="10222930" y="2130041"/>
            <a:ext cx="1064924" cy="246221"/>
          </a:xfrm>
          <a:prstGeom prst="rect">
            <a:avLst/>
          </a:prstGeom>
          <a:noFill/>
        </p:spPr>
        <p:txBody>
          <a:bodyPr wrap="square">
            <a:spAutoFit/>
          </a:bodyPr>
          <a:lstStyle/>
          <a:p>
            <a:r>
              <a:rPr lang="en-US" sz="1000" b="1" i="0">
                <a:effectLst/>
                <a:latin typeface="Calibri" panose="020F0502020204030204" pitchFamily="34" charset="0"/>
                <a:ea typeface="Calibri" panose="020F0502020204030204" pitchFamily="34" charset="0"/>
                <a:cs typeface="Calibri" panose="020F0502020204030204" pitchFamily="34" charset="0"/>
              </a:rPr>
              <a:t>(t</a:t>
            </a:r>
            <a:r>
              <a:rPr lang="en-US" sz="1000" b="1" i="0" baseline="-25000">
                <a:effectLst/>
                <a:latin typeface="Calibri" panose="020F0502020204030204" pitchFamily="34" charset="0"/>
                <a:ea typeface="Calibri" panose="020F0502020204030204" pitchFamily="34" charset="0"/>
                <a:cs typeface="Calibri" panose="020F0502020204030204" pitchFamily="34" charset="0"/>
              </a:rPr>
              <a:t>1/2</a:t>
            </a:r>
            <a:r>
              <a:rPr lang="en-US" sz="1000" b="1" i="0">
                <a:effectLst/>
                <a:latin typeface="Calibri" panose="020F0502020204030204" pitchFamily="34" charset="0"/>
                <a:ea typeface="Calibri" panose="020F0502020204030204" pitchFamily="34" charset="0"/>
                <a:cs typeface="Calibri" panose="020F0502020204030204" pitchFamily="34" charset="0"/>
              </a:rPr>
              <a:t> =130 hours)</a:t>
            </a:r>
            <a:endParaRPr lang="en-US" sz="1000" b="1">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2851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6954C-4883-DBFE-A7DF-8FC85AB59F1A}"/>
              </a:ext>
            </a:extLst>
          </p:cNvPr>
          <p:cNvSpPr>
            <a:spLocks noGrp="1"/>
          </p:cNvSpPr>
          <p:nvPr>
            <p:ph type="title"/>
          </p:nvPr>
        </p:nvSpPr>
        <p:spPr>
          <a:xfrm>
            <a:off x="252919" y="583024"/>
            <a:ext cx="3122798" cy="4601183"/>
          </a:xfrm>
        </p:spPr>
        <p:txBody>
          <a:bodyPr/>
          <a:lstStyle/>
          <a:p>
            <a:r>
              <a:rPr lang="en-US" b="1" dirty="0"/>
              <a:t>Why aren’t we dosing precision therapies precisely?</a:t>
            </a:r>
          </a:p>
        </p:txBody>
      </p:sp>
      <p:sp>
        <p:nvSpPr>
          <p:cNvPr id="4" name="TextBox 3">
            <a:extLst>
              <a:ext uri="{FF2B5EF4-FFF2-40B4-BE49-F238E27FC236}">
                <a16:creationId xmlns:a16="http://schemas.microsoft.com/office/drawing/2014/main" id="{D219A3DE-EE49-FD5F-D36A-B5DE48D95449}"/>
              </a:ext>
            </a:extLst>
          </p:cNvPr>
          <p:cNvSpPr txBox="1"/>
          <p:nvPr/>
        </p:nvSpPr>
        <p:spPr>
          <a:xfrm>
            <a:off x="252919" y="5184207"/>
            <a:ext cx="2861681" cy="738664"/>
          </a:xfrm>
          <a:prstGeom prst="rect">
            <a:avLst/>
          </a:prstGeom>
          <a:noFill/>
        </p:spPr>
        <p:txBody>
          <a:bodyPr wrap="none" rtlCol="0">
            <a:spAutoFit/>
          </a:bodyPr>
          <a:lstStyle/>
          <a:p>
            <a:pPr algn="l"/>
            <a:r>
              <a:rPr lang="en-US" sz="1400">
                <a:solidFill>
                  <a:schemeClr val="bg1"/>
                </a:solidFill>
                <a:latin typeface="Arial" panose="020B0604020202020204" pitchFamily="34" charset="0"/>
                <a:cs typeface="Arial" panose="020B0604020202020204" pitchFamily="34" charset="0"/>
              </a:rPr>
              <a:t>Individualized dosing adjustments</a:t>
            </a:r>
          </a:p>
          <a:p>
            <a:pPr algn="l"/>
            <a:r>
              <a:rPr lang="en-US" sz="1400">
                <a:solidFill>
                  <a:schemeClr val="bg1"/>
                </a:solidFill>
                <a:latin typeface="Arial" panose="020B0604020202020204" pitchFamily="34" charset="0"/>
                <a:cs typeface="Arial" panose="020B0604020202020204" pitchFamily="34" charset="0"/>
              </a:rPr>
              <a:t>with triazoles and other strong </a:t>
            </a:r>
          </a:p>
          <a:p>
            <a:pPr algn="l"/>
            <a:r>
              <a:rPr lang="en-US" sz="1400">
                <a:solidFill>
                  <a:schemeClr val="bg1"/>
                </a:solidFill>
                <a:latin typeface="Arial" panose="020B0604020202020204" pitchFamily="34" charset="0"/>
                <a:cs typeface="Arial" panose="020B0604020202020204" pitchFamily="34" charset="0"/>
              </a:rPr>
              <a:t>CYP3A4/5 inhibitors?</a:t>
            </a:r>
          </a:p>
        </p:txBody>
      </p:sp>
      <p:pic>
        <p:nvPicPr>
          <p:cNvPr id="6" name="Picture 5">
            <a:extLst>
              <a:ext uri="{FF2B5EF4-FFF2-40B4-BE49-F238E27FC236}">
                <a16:creationId xmlns:a16="http://schemas.microsoft.com/office/drawing/2014/main" id="{883B1B8D-9E4F-6293-E17C-FFB3DEC1D5E3}"/>
              </a:ext>
            </a:extLst>
          </p:cNvPr>
          <p:cNvPicPr>
            <a:picLocks noChangeAspect="1"/>
          </p:cNvPicPr>
          <p:nvPr/>
        </p:nvPicPr>
        <p:blipFill>
          <a:blip r:embed="rId2"/>
          <a:stretch>
            <a:fillRect/>
          </a:stretch>
        </p:blipFill>
        <p:spPr>
          <a:xfrm>
            <a:off x="4129269" y="536025"/>
            <a:ext cx="6996575" cy="5079391"/>
          </a:xfrm>
          <a:prstGeom prst="rect">
            <a:avLst/>
          </a:prstGeom>
        </p:spPr>
      </p:pic>
      <p:sp>
        <p:nvSpPr>
          <p:cNvPr id="8" name="TextBox 7">
            <a:extLst>
              <a:ext uri="{FF2B5EF4-FFF2-40B4-BE49-F238E27FC236}">
                <a16:creationId xmlns:a16="http://schemas.microsoft.com/office/drawing/2014/main" id="{962A873C-3F74-24C7-969B-100584077FFA}"/>
              </a:ext>
            </a:extLst>
          </p:cNvPr>
          <p:cNvSpPr txBox="1"/>
          <p:nvPr/>
        </p:nvSpPr>
        <p:spPr>
          <a:xfrm>
            <a:off x="3846692" y="5615416"/>
            <a:ext cx="7373614" cy="369332"/>
          </a:xfrm>
          <a:prstGeom prst="rect">
            <a:avLst/>
          </a:prstGeom>
          <a:noFill/>
        </p:spPr>
        <p:txBody>
          <a:bodyPr wrap="square">
            <a:spAutoFit/>
          </a:bodyPr>
          <a:lstStyle/>
          <a:p>
            <a:r>
              <a:rPr lang="en-US">
                <a:latin typeface="Calibri" panose="020F0502020204030204" pitchFamily="34" charset="0"/>
                <a:ea typeface="Calibri" panose="020F0502020204030204" pitchFamily="34" charset="0"/>
                <a:cs typeface="Calibri" panose="020F0502020204030204" pitchFamily="34" charset="0"/>
              </a:rPr>
              <a:t>https://www.fda.gov/about-fda/oncology-center-excellence/project-optimus</a:t>
            </a:r>
          </a:p>
        </p:txBody>
      </p:sp>
    </p:spTree>
    <p:extLst>
      <p:ext uri="{BB962C8B-B14F-4D97-AF65-F5344CB8AC3E}">
        <p14:creationId xmlns:p14="http://schemas.microsoft.com/office/powerpoint/2010/main" val="3405964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A813-C712-0CA2-CE21-39AFC64E388A}"/>
              </a:ext>
            </a:extLst>
          </p:cNvPr>
          <p:cNvSpPr>
            <a:spLocks noGrp="1"/>
          </p:cNvSpPr>
          <p:nvPr>
            <p:ph type="title"/>
          </p:nvPr>
        </p:nvSpPr>
        <p:spPr/>
        <p:txBody>
          <a:bodyPr/>
          <a:lstStyle/>
          <a:p>
            <a:r>
              <a:rPr lang="en-US" b="1" dirty="0"/>
              <a:t>Take home messages</a:t>
            </a:r>
          </a:p>
        </p:txBody>
      </p:sp>
      <p:sp>
        <p:nvSpPr>
          <p:cNvPr id="3" name="Content Placeholder 2">
            <a:extLst>
              <a:ext uri="{FF2B5EF4-FFF2-40B4-BE49-F238E27FC236}">
                <a16:creationId xmlns:a16="http://schemas.microsoft.com/office/drawing/2014/main" id="{8A678007-F54D-3BA1-88EB-6105A0C49D69}"/>
              </a:ext>
            </a:extLst>
          </p:cNvPr>
          <p:cNvSpPr>
            <a:spLocks noGrp="1"/>
          </p:cNvSpPr>
          <p:nvPr>
            <p:ph idx="1"/>
          </p:nvPr>
        </p:nvSpPr>
        <p:spPr>
          <a:xfrm>
            <a:off x="3869268" y="864108"/>
            <a:ext cx="7116232" cy="5120640"/>
          </a:xfrm>
        </p:spPr>
        <p:txBody>
          <a:bodyPr/>
          <a:lstStyle/>
          <a:p>
            <a:r>
              <a:rPr lang="en-US" dirty="0"/>
              <a:t>Prophylaxis and treatment with triazole antifungals are mainstays for improving survival in patients at risk for invasive fungal diseases</a:t>
            </a:r>
          </a:p>
          <a:p>
            <a:r>
              <a:rPr lang="en-US" dirty="0"/>
              <a:t>The prevalence of drug interactions with triazole antifungals, including severe reactions, is increasing due to an explosion in targeted chemotherapies</a:t>
            </a:r>
          </a:p>
          <a:p>
            <a:r>
              <a:rPr lang="en-US" dirty="0"/>
              <a:t>Co-administration of triazoles with targeted chemotherapies, creates complex management decisions, especially in the setting of severe toxicities</a:t>
            </a:r>
          </a:p>
          <a:p>
            <a:r>
              <a:rPr lang="en-US" dirty="0"/>
              <a:t>Increasing evidence points towards a need for TDM-based dosing adjustments of targeted therapies when used with triazoles</a:t>
            </a:r>
          </a:p>
          <a:p>
            <a:pPr lvl="1"/>
            <a:r>
              <a:rPr lang="en-US" dirty="0"/>
              <a:t>Expansion for </a:t>
            </a:r>
            <a:r>
              <a:rPr lang="en-US"/>
              <a:t>use of TDM</a:t>
            </a:r>
            <a:r>
              <a:rPr lang="en-US" dirty="0"/>
              <a:t>, PD biomarkers, Bayesian MAP-model informed dosing, Ai?</a:t>
            </a:r>
          </a:p>
          <a:p>
            <a:pPr lvl="1"/>
            <a:r>
              <a:rPr lang="en-US" dirty="0"/>
              <a:t>Need for future effective, oral, outpatient antifungal therapy with no CYP3A4 interactions</a:t>
            </a:r>
          </a:p>
        </p:txBody>
      </p:sp>
      <p:pic>
        <p:nvPicPr>
          <p:cNvPr id="4" name="Picture 3" descr="A maze with many labyrinths&#10;&#10;AI-generated content may be incorrect.">
            <a:extLst>
              <a:ext uri="{FF2B5EF4-FFF2-40B4-BE49-F238E27FC236}">
                <a16:creationId xmlns:a16="http://schemas.microsoft.com/office/drawing/2014/main" id="{DCDC1D9C-6FBB-5069-D7DD-56C9F8FF5B6B}"/>
              </a:ext>
            </a:extLst>
          </p:cNvPr>
          <p:cNvPicPr>
            <a:picLocks noChangeAspect="1"/>
          </p:cNvPicPr>
          <p:nvPr/>
        </p:nvPicPr>
        <p:blipFill>
          <a:blip r:embed="rId2"/>
          <a:srcRect l="90999" b="9450"/>
          <a:stretch/>
        </p:blipFill>
        <p:spPr>
          <a:xfrm>
            <a:off x="11455400" y="508000"/>
            <a:ext cx="736600" cy="5588000"/>
          </a:xfrm>
          <a:prstGeom prst="rect">
            <a:avLst/>
          </a:prstGeom>
        </p:spPr>
      </p:pic>
    </p:spTree>
    <p:extLst>
      <p:ext uri="{BB962C8B-B14F-4D97-AF65-F5344CB8AC3E}">
        <p14:creationId xmlns:p14="http://schemas.microsoft.com/office/powerpoint/2010/main" val="313418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A3DD-A0BF-B028-BA55-4E3FE6B26568}"/>
              </a:ext>
            </a:extLst>
          </p:cNvPr>
          <p:cNvSpPr>
            <a:spLocks noGrp="1"/>
          </p:cNvSpPr>
          <p:nvPr>
            <p:ph type="title"/>
          </p:nvPr>
        </p:nvSpPr>
        <p:spPr>
          <a:xfrm>
            <a:off x="252919" y="873317"/>
            <a:ext cx="2947482" cy="3347955"/>
          </a:xfrm>
        </p:spPr>
        <p:txBody>
          <a:bodyPr>
            <a:normAutofit/>
          </a:bodyPr>
          <a:lstStyle/>
          <a:p>
            <a:r>
              <a:rPr lang="en-GB" sz="2400" b="1">
                <a:latin typeface="Calibri" panose="020F0502020204030204" pitchFamily="34" charset="0"/>
                <a:cs typeface="Calibri" panose="020F0502020204030204" pitchFamily="34" charset="0"/>
              </a:rPr>
              <a:t>Invasive fungal diseases complicate the treatment of haematological malignancies</a:t>
            </a:r>
          </a:p>
        </p:txBody>
      </p:sp>
      <p:pic>
        <p:nvPicPr>
          <p:cNvPr id="5" name="Content Placeholder 4">
            <a:extLst>
              <a:ext uri="{FF2B5EF4-FFF2-40B4-BE49-F238E27FC236}">
                <a16:creationId xmlns:a16="http://schemas.microsoft.com/office/drawing/2014/main" id="{70752A10-FF1B-A711-882C-CB4473F3339C}"/>
              </a:ext>
            </a:extLst>
          </p:cNvPr>
          <p:cNvPicPr>
            <a:picLocks noGrp="1" noChangeAspect="1"/>
          </p:cNvPicPr>
          <p:nvPr>
            <p:ph idx="1"/>
          </p:nvPr>
        </p:nvPicPr>
        <p:blipFill>
          <a:blip r:embed="rId3"/>
          <a:stretch>
            <a:fillRect/>
          </a:stretch>
        </p:blipFill>
        <p:spPr>
          <a:xfrm>
            <a:off x="252918" y="4132406"/>
            <a:ext cx="2848627" cy="1852277"/>
          </a:xfrm>
        </p:spPr>
      </p:pic>
      <p:grpSp>
        <p:nvGrpSpPr>
          <p:cNvPr id="3" name="Group 2">
            <a:extLst>
              <a:ext uri="{FF2B5EF4-FFF2-40B4-BE49-F238E27FC236}">
                <a16:creationId xmlns:a16="http://schemas.microsoft.com/office/drawing/2014/main" id="{2B078C4A-A831-2CD9-0F5D-03C18DB35CCB}"/>
              </a:ext>
            </a:extLst>
          </p:cNvPr>
          <p:cNvGrpSpPr/>
          <p:nvPr/>
        </p:nvGrpSpPr>
        <p:grpSpPr>
          <a:xfrm>
            <a:off x="3986964" y="811442"/>
            <a:ext cx="7319467" cy="1421902"/>
            <a:chOff x="3986964" y="811442"/>
            <a:chExt cx="7319467" cy="1421902"/>
          </a:xfrm>
        </p:grpSpPr>
        <p:sp>
          <p:nvSpPr>
            <p:cNvPr id="6" name="Rounded Rectangle 51">
              <a:extLst>
                <a:ext uri="{FF2B5EF4-FFF2-40B4-BE49-F238E27FC236}">
                  <a16:creationId xmlns:a16="http://schemas.microsoft.com/office/drawing/2014/main" id="{85A31583-89E2-0456-72FF-885BC19A2314}"/>
                </a:ext>
              </a:extLst>
            </p:cNvPr>
            <p:cNvSpPr/>
            <p:nvPr/>
          </p:nvSpPr>
          <p:spPr bwMode="auto">
            <a:xfrm>
              <a:off x="4388720" y="811442"/>
              <a:ext cx="6917711" cy="1421902"/>
            </a:xfrm>
            <a:prstGeom prst="roundRect">
              <a:avLst>
                <a:gd name="adj" fmla="val 3239"/>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latin typeface="Calibri" panose="020F0502020204030204" pitchFamily="34" charset="0"/>
                <a:cs typeface="Calibri" panose="020F0502020204030204" pitchFamily="34" charset="0"/>
              </a:endParaRPr>
            </a:p>
          </p:txBody>
        </p:sp>
        <p:sp>
          <p:nvSpPr>
            <p:cNvPr id="7" name="Inhaltsplatzhalter 4">
              <a:extLst>
                <a:ext uri="{FF2B5EF4-FFF2-40B4-BE49-F238E27FC236}">
                  <a16:creationId xmlns:a16="http://schemas.microsoft.com/office/drawing/2014/main" id="{1FAA3FD7-72FC-B9D7-E382-4375EE496682}"/>
                </a:ext>
              </a:extLst>
            </p:cNvPr>
            <p:cNvSpPr txBox="1">
              <a:spLocks/>
            </p:cNvSpPr>
            <p:nvPr/>
          </p:nvSpPr>
          <p:spPr>
            <a:xfrm>
              <a:off x="4876489" y="833045"/>
              <a:ext cx="6185687" cy="126188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GB" sz="1800" b="1" dirty="0">
                  <a:solidFill>
                    <a:schemeClr val="tx1"/>
                  </a:solidFill>
                  <a:latin typeface="Calibri" panose="020F0502020204030204" pitchFamily="34" charset="0"/>
                  <a:cs typeface="Calibri" panose="020F0502020204030204" pitchFamily="34" charset="0"/>
                </a:rPr>
                <a:t>High incidence</a:t>
              </a:r>
              <a:br>
                <a:rPr lang="en-GB" sz="1100" b="1" dirty="0">
                  <a:solidFill>
                    <a:schemeClr val="accent1"/>
                  </a:solidFill>
                  <a:latin typeface="Calibri" panose="020F0502020204030204" pitchFamily="34" charset="0"/>
                  <a:cs typeface="Calibri" panose="020F0502020204030204" pitchFamily="34" charset="0"/>
                </a:rPr>
              </a:br>
              <a:r>
                <a:rPr lang="en-GB" sz="1600" i="1" dirty="0">
                  <a:solidFill>
                    <a:schemeClr val="tx1">
                      <a:lumMod val="50000"/>
                      <a:lumOff val="50000"/>
                    </a:schemeClr>
                  </a:solidFill>
                  <a:latin typeface="Calibri" panose="020F0502020204030204" pitchFamily="34" charset="0"/>
                  <a:cs typeface="Calibri" panose="020F0502020204030204" pitchFamily="34" charset="0"/>
                </a:rPr>
                <a:t>Candida and Aspergillus</a:t>
              </a:r>
              <a:r>
                <a:rPr lang="en-GB" sz="1600" dirty="0">
                  <a:solidFill>
                    <a:schemeClr val="tx1">
                      <a:lumMod val="50000"/>
                      <a:lumOff val="50000"/>
                    </a:schemeClr>
                  </a:solidFill>
                  <a:latin typeface="Calibri" panose="020F0502020204030204" pitchFamily="34" charset="0"/>
                  <a:cs typeface="Calibri" panose="020F0502020204030204" pitchFamily="34" charset="0"/>
                </a:rPr>
                <a:t> infections afflict between 5-25% of patients with prolonged neutropenia or during immunosuppressive therapy after haematopoietic stem cell transplantations. Infections caused by more resistant fungal pathogens are increasing</a:t>
              </a:r>
              <a:endParaRPr lang="en-GB" sz="1600" i="1"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EEEE0C9A-BC72-DE6D-4168-5CA8659E3722}"/>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rcRect l="10027" t="3914" r="14157" b="10719"/>
            <a:stretch/>
          </p:blipFill>
          <p:spPr>
            <a:xfrm>
              <a:off x="3986964" y="845317"/>
              <a:ext cx="645642" cy="642538"/>
            </a:xfrm>
            <a:prstGeom prst="ellipse">
              <a:avLst/>
            </a:prstGeom>
            <a:solidFill>
              <a:srgbClr val="0070C0"/>
            </a:solidFill>
            <a:ln>
              <a:solidFill>
                <a:schemeClr val="tx1">
                  <a:lumMod val="50000"/>
                  <a:lumOff val="50000"/>
                </a:schemeClr>
              </a:solidFill>
            </a:ln>
          </p:spPr>
        </p:pic>
        <p:pic>
          <p:nvPicPr>
            <p:cNvPr id="14" name="Picture 13">
              <a:extLst>
                <a:ext uri="{FF2B5EF4-FFF2-40B4-BE49-F238E27FC236}">
                  <a16:creationId xmlns:a16="http://schemas.microsoft.com/office/drawing/2014/main" id="{439E6E6A-BED8-D788-1D11-3F3CB655E8CD}"/>
                </a:ext>
              </a:extLst>
            </p:cNvPr>
            <p:cNvPicPr>
              <a:picLocks noChangeAspect="1"/>
            </p:cNvPicPr>
            <p:nvPr/>
          </p:nvPicPr>
          <p:blipFill>
            <a:blip r:embed="rId6"/>
            <a:srcRect l="8413" t="6524" r="10990" b="14787"/>
            <a:stretch/>
          </p:blipFill>
          <p:spPr>
            <a:xfrm>
              <a:off x="4060050" y="1403304"/>
              <a:ext cx="694498" cy="707853"/>
            </a:xfrm>
            <a:prstGeom prst="ellipse">
              <a:avLst/>
            </a:prstGeom>
            <a:ln>
              <a:solidFill>
                <a:schemeClr val="tx1">
                  <a:lumMod val="50000"/>
                  <a:lumOff val="50000"/>
                </a:schemeClr>
              </a:solidFill>
            </a:ln>
          </p:spPr>
        </p:pic>
      </p:grpSp>
      <p:grpSp>
        <p:nvGrpSpPr>
          <p:cNvPr id="8" name="Group 7">
            <a:extLst>
              <a:ext uri="{FF2B5EF4-FFF2-40B4-BE49-F238E27FC236}">
                <a16:creationId xmlns:a16="http://schemas.microsoft.com/office/drawing/2014/main" id="{3CB37F24-0906-8834-8271-B94074A09133}"/>
              </a:ext>
            </a:extLst>
          </p:cNvPr>
          <p:cNvGrpSpPr/>
          <p:nvPr/>
        </p:nvGrpSpPr>
        <p:grpSpPr>
          <a:xfrm>
            <a:off x="4103275" y="3816466"/>
            <a:ext cx="7196681" cy="1237840"/>
            <a:chOff x="4103275" y="3816466"/>
            <a:chExt cx="7196681" cy="1237840"/>
          </a:xfrm>
        </p:grpSpPr>
        <p:sp>
          <p:nvSpPr>
            <p:cNvPr id="18" name="Rounded Rectangle 51">
              <a:extLst>
                <a:ext uri="{FF2B5EF4-FFF2-40B4-BE49-F238E27FC236}">
                  <a16:creationId xmlns:a16="http://schemas.microsoft.com/office/drawing/2014/main" id="{12EC1DEE-71F1-4685-5549-3C9B14440DCE}"/>
                </a:ext>
              </a:extLst>
            </p:cNvPr>
            <p:cNvSpPr/>
            <p:nvPr/>
          </p:nvSpPr>
          <p:spPr bwMode="auto">
            <a:xfrm>
              <a:off x="4388720" y="3816466"/>
              <a:ext cx="6911236" cy="1237840"/>
            </a:xfrm>
            <a:prstGeom prst="roundRect">
              <a:avLst>
                <a:gd name="adj" fmla="val 3239"/>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latin typeface="Calibri" panose="020F0502020204030204" pitchFamily="34" charset="0"/>
                <a:cs typeface="Calibri" panose="020F0502020204030204" pitchFamily="34" charset="0"/>
              </a:endParaRPr>
            </a:p>
          </p:txBody>
        </p:sp>
        <p:sp>
          <p:nvSpPr>
            <p:cNvPr id="19" name="Inhaltsplatzhalter 4">
              <a:extLst>
                <a:ext uri="{FF2B5EF4-FFF2-40B4-BE49-F238E27FC236}">
                  <a16:creationId xmlns:a16="http://schemas.microsoft.com/office/drawing/2014/main" id="{8A633147-9AF0-BF21-C282-48C3655F14ED}"/>
                </a:ext>
              </a:extLst>
            </p:cNvPr>
            <p:cNvSpPr txBox="1">
              <a:spLocks/>
            </p:cNvSpPr>
            <p:nvPr/>
          </p:nvSpPr>
          <p:spPr>
            <a:xfrm>
              <a:off x="4876488" y="4022415"/>
              <a:ext cx="6185688" cy="76944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800" b="1" dirty="0">
                  <a:solidFill>
                    <a:schemeClr val="tx1"/>
                  </a:solidFill>
                  <a:latin typeface="Calibri" panose="020F0502020204030204" pitchFamily="34" charset="0"/>
                  <a:cs typeface="Calibri" panose="020F0502020204030204" pitchFamily="34" charset="0"/>
                </a:rPr>
                <a:t>High infection-related mortality</a:t>
              </a:r>
              <a:br>
                <a:rPr lang="en-US" sz="1100" b="1" dirty="0">
                  <a:solidFill>
                    <a:schemeClr val="accent1"/>
                  </a:solidFill>
                  <a:latin typeface="Calibri" panose="020F0502020204030204" pitchFamily="34" charset="0"/>
                  <a:cs typeface="Calibri" panose="020F0502020204030204" pitchFamily="34" charset="0"/>
                </a:rPr>
              </a:br>
              <a:r>
                <a:rPr lang="en-US" sz="1600" dirty="0">
                  <a:solidFill>
                    <a:schemeClr val="tx1">
                      <a:lumMod val="50000"/>
                      <a:lumOff val="50000"/>
                    </a:schemeClr>
                  </a:solidFill>
                  <a:latin typeface="Calibri" panose="020F0502020204030204" pitchFamily="34" charset="0"/>
                  <a:cs typeface="Calibri" panose="020F0502020204030204" pitchFamily="34" charset="0"/>
                </a:rPr>
                <a:t>A major cause of infection-related death with mortality rates approaching and sometimes exceeding 30%</a:t>
              </a:r>
            </a:p>
          </p:txBody>
        </p:sp>
        <p:sp>
          <p:nvSpPr>
            <p:cNvPr id="24" name="Oval 23">
              <a:extLst>
                <a:ext uri="{FF2B5EF4-FFF2-40B4-BE49-F238E27FC236}">
                  <a16:creationId xmlns:a16="http://schemas.microsoft.com/office/drawing/2014/main" id="{C4CFE7FE-3ED6-EC87-48C8-10B4E8372896}"/>
                </a:ext>
              </a:extLst>
            </p:cNvPr>
            <p:cNvSpPr/>
            <p:nvPr/>
          </p:nvSpPr>
          <p:spPr>
            <a:xfrm>
              <a:off x="4103275" y="4083366"/>
              <a:ext cx="694497" cy="707853"/>
            </a:xfrm>
            <a:prstGeom prst="ellipse">
              <a:avLst/>
            </a:prstGeom>
            <a:solidFill>
              <a:srgbClr val="FFFFFF"/>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23" name="Graphic 22" descr="Skull outline">
              <a:extLst>
                <a:ext uri="{FF2B5EF4-FFF2-40B4-BE49-F238E27FC236}">
                  <a16:creationId xmlns:a16="http://schemas.microsoft.com/office/drawing/2014/main" id="{0926C534-EF99-599B-023A-0209A92356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24548" y="4117741"/>
              <a:ext cx="647538" cy="647538"/>
            </a:xfrm>
            <a:prstGeom prst="rect">
              <a:avLst/>
            </a:prstGeom>
          </p:spPr>
        </p:pic>
      </p:grpSp>
      <p:grpSp>
        <p:nvGrpSpPr>
          <p:cNvPr id="4" name="Group 3">
            <a:extLst>
              <a:ext uri="{FF2B5EF4-FFF2-40B4-BE49-F238E27FC236}">
                <a16:creationId xmlns:a16="http://schemas.microsoft.com/office/drawing/2014/main" id="{78658893-92C7-E6A5-3CF0-7ADF6C16F18C}"/>
              </a:ext>
            </a:extLst>
          </p:cNvPr>
          <p:cNvGrpSpPr/>
          <p:nvPr/>
        </p:nvGrpSpPr>
        <p:grpSpPr>
          <a:xfrm>
            <a:off x="4103275" y="2405985"/>
            <a:ext cx="7203155" cy="1237840"/>
            <a:chOff x="4103275" y="2405985"/>
            <a:chExt cx="7203155" cy="1237840"/>
          </a:xfrm>
        </p:grpSpPr>
        <p:sp>
          <p:nvSpPr>
            <p:cNvPr id="25" name="Rounded Rectangle 51">
              <a:extLst>
                <a:ext uri="{FF2B5EF4-FFF2-40B4-BE49-F238E27FC236}">
                  <a16:creationId xmlns:a16="http://schemas.microsoft.com/office/drawing/2014/main" id="{607285F6-5599-C59E-73A5-60CC88076FA5}"/>
                </a:ext>
              </a:extLst>
            </p:cNvPr>
            <p:cNvSpPr/>
            <p:nvPr/>
          </p:nvSpPr>
          <p:spPr bwMode="auto">
            <a:xfrm>
              <a:off x="4395193" y="2405985"/>
              <a:ext cx="6911237" cy="1237840"/>
            </a:xfrm>
            <a:prstGeom prst="roundRect">
              <a:avLst>
                <a:gd name="adj" fmla="val 3239"/>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latin typeface="Calibri" panose="020F0502020204030204" pitchFamily="34" charset="0"/>
                <a:cs typeface="Calibri" panose="020F0502020204030204" pitchFamily="34" charset="0"/>
              </a:endParaRPr>
            </a:p>
          </p:txBody>
        </p:sp>
        <p:sp>
          <p:nvSpPr>
            <p:cNvPr id="26" name="Inhaltsplatzhalter 4">
              <a:extLst>
                <a:ext uri="{FF2B5EF4-FFF2-40B4-BE49-F238E27FC236}">
                  <a16:creationId xmlns:a16="http://schemas.microsoft.com/office/drawing/2014/main" id="{B48B9BF1-B8F2-6D6D-E71A-0FBDE48A9430}"/>
                </a:ext>
              </a:extLst>
            </p:cNvPr>
            <p:cNvSpPr txBox="1">
              <a:spLocks/>
            </p:cNvSpPr>
            <p:nvPr/>
          </p:nvSpPr>
          <p:spPr>
            <a:xfrm>
              <a:off x="4882962" y="2488822"/>
              <a:ext cx="6179214" cy="101566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800" b="1">
                  <a:solidFill>
                    <a:schemeClr val="tx1"/>
                  </a:solidFill>
                  <a:latin typeface="Calibri" panose="020F0502020204030204" pitchFamily="34" charset="0"/>
                  <a:cs typeface="Calibri" panose="020F0502020204030204" pitchFamily="34" charset="0"/>
                </a:rPr>
                <a:t>Delayed diagnosis</a:t>
              </a:r>
              <a:br>
                <a:rPr lang="en-US" sz="1100" b="1">
                  <a:solidFill>
                    <a:schemeClr val="accent1"/>
                  </a:solidFill>
                  <a:latin typeface="Calibri" panose="020F0502020204030204" pitchFamily="34" charset="0"/>
                  <a:cs typeface="Calibri" panose="020F0502020204030204" pitchFamily="34" charset="0"/>
                </a:rPr>
              </a:br>
              <a:r>
                <a:rPr lang="en-US" sz="1600">
                  <a:solidFill>
                    <a:schemeClr val="tx1">
                      <a:lumMod val="50000"/>
                      <a:lumOff val="50000"/>
                    </a:schemeClr>
                  </a:solidFill>
                  <a:latin typeface="Calibri" panose="020F0502020204030204" pitchFamily="34" charset="0"/>
                  <a:cs typeface="Calibri" panose="020F0502020204030204" pitchFamily="34" charset="0"/>
                </a:rPr>
                <a:t>Non-specific clinical presentation and diagnostic challenges frequently lead to delayed or missed diagnosis, contributing to poorer prognosis and higher mortality</a:t>
              </a:r>
            </a:p>
          </p:txBody>
        </p:sp>
        <p:sp>
          <p:nvSpPr>
            <p:cNvPr id="27" name="Oval 26">
              <a:extLst>
                <a:ext uri="{FF2B5EF4-FFF2-40B4-BE49-F238E27FC236}">
                  <a16:creationId xmlns:a16="http://schemas.microsoft.com/office/drawing/2014/main" id="{C78C8F18-43B0-85EB-96E0-5F6E9A957B8A}"/>
                </a:ext>
              </a:extLst>
            </p:cNvPr>
            <p:cNvSpPr/>
            <p:nvPr/>
          </p:nvSpPr>
          <p:spPr>
            <a:xfrm>
              <a:off x="4103275" y="2699720"/>
              <a:ext cx="694497" cy="707853"/>
            </a:xfrm>
            <a:prstGeom prst="ellipse">
              <a:avLst/>
            </a:prstGeom>
            <a:solidFill>
              <a:srgbClr val="FFFFFF"/>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30" name="Graphic 29" descr="Microscope outline">
              <a:extLst>
                <a:ext uri="{FF2B5EF4-FFF2-40B4-BE49-F238E27FC236}">
                  <a16:creationId xmlns:a16="http://schemas.microsoft.com/office/drawing/2014/main" id="{5CAAFE3B-A164-40AD-4F07-0A080A98FC4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27702" y="2740657"/>
              <a:ext cx="645642" cy="645642"/>
            </a:xfrm>
            <a:prstGeom prst="rect">
              <a:avLst/>
            </a:prstGeom>
          </p:spPr>
        </p:pic>
      </p:grpSp>
      <p:grpSp>
        <p:nvGrpSpPr>
          <p:cNvPr id="9" name="Group 8">
            <a:extLst>
              <a:ext uri="{FF2B5EF4-FFF2-40B4-BE49-F238E27FC236}">
                <a16:creationId xmlns:a16="http://schemas.microsoft.com/office/drawing/2014/main" id="{3CB960D1-06C5-C8EF-A546-7CDAE7248B18}"/>
              </a:ext>
            </a:extLst>
          </p:cNvPr>
          <p:cNvGrpSpPr/>
          <p:nvPr/>
        </p:nvGrpSpPr>
        <p:grpSpPr>
          <a:xfrm>
            <a:off x="4124548" y="5260255"/>
            <a:ext cx="7175407" cy="1237840"/>
            <a:chOff x="4124548" y="5260255"/>
            <a:chExt cx="7175407" cy="1237840"/>
          </a:xfrm>
        </p:grpSpPr>
        <p:sp>
          <p:nvSpPr>
            <p:cNvPr id="31" name="Rounded Rectangle 51">
              <a:extLst>
                <a:ext uri="{FF2B5EF4-FFF2-40B4-BE49-F238E27FC236}">
                  <a16:creationId xmlns:a16="http://schemas.microsoft.com/office/drawing/2014/main" id="{46DCF7DC-16EF-B2A8-3549-635AFE3D3DEC}"/>
                </a:ext>
              </a:extLst>
            </p:cNvPr>
            <p:cNvSpPr/>
            <p:nvPr/>
          </p:nvSpPr>
          <p:spPr bwMode="auto">
            <a:xfrm>
              <a:off x="4409992" y="5260255"/>
              <a:ext cx="6889963" cy="1237840"/>
            </a:xfrm>
            <a:prstGeom prst="roundRect">
              <a:avLst>
                <a:gd name="adj" fmla="val 3239"/>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latin typeface="Calibri" panose="020F0502020204030204" pitchFamily="34" charset="0"/>
                <a:cs typeface="Calibri" panose="020F0502020204030204" pitchFamily="34" charset="0"/>
              </a:endParaRPr>
            </a:p>
          </p:txBody>
        </p:sp>
        <p:sp>
          <p:nvSpPr>
            <p:cNvPr id="32" name="Inhaltsplatzhalter 4">
              <a:extLst>
                <a:ext uri="{FF2B5EF4-FFF2-40B4-BE49-F238E27FC236}">
                  <a16:creationId xmlns:a16="http://schemas.microsoft.com/office/drawing/2014/main" id="{632EBEF4-1FFA-C3A9-476F-57CD1056B82D}"/>
                </a:ext>
              </a:extLst>
            </p:cNvPr>
            <p:cNvSpPr txBox="1">
              <a:spLocks/>
            </p:cNvSpPr>
            <p:nvPr/>
          </p:nvSpPr>
          <p:spPr>
            <a:xfrm>
              <a:off x="4897761" y="5343093"/>
              <a:ext cx="5670049" cy="101566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800" b="1">
                  <a:solidFill>
                    <a:schemeClr val="tx1"/>
                  </a:solidFill>
                  <a:latin typeface="Calibri" panose="020F0502020204030204" pitchFamily="34" charset="0"/>
                  <a:cs typeface="Calibri" panose="020F0502020204030204" pitchFamily="34" charset="0"/>
                </a:rPr>
                <a:t>Increased risk of malignancy relapse</a:t>
              </a:r>
              <a:br>
                <a:rPr lang="en-US" sz="1100" b="1">
                  <a:solidFill>
                    <a:schemeClr val="accent1"/>
                  </a:solidFill>
                  <a:latin typeface="Calibri" panose="020F0502020204030204" pitchFamily="34" charset="0"/>
                  <a:cs typeface="Calibri" panose="020F0502020204030204" pitchFamily="34" charset="0"/>
                </a:rPr>
              </a:br>
              <a:r>
                <a:rPr lang="en-US" sz="1600">
                  <a:solidFill>
                    <a:schemeClr val="tx1">
                      <a:lumMod val="50000"/>
                      <a:lumOff val="50000"/>
                    </a:schemeClr>
                  </a:solidFill>
                  <a:latin typeface="Calibri" panose="020F0502020204030204" pitchFamily="34" charset="0"/>
                  <a:cs typeface="Calibri" panose="020F0502020204030204" pitchFamily="34" charset="0"/>
                </a:rPr>
                <a:t>Fungal infections interrupt timing of chemotherapy needed to maintain remission or timing of </a:t>
              </a:r>
              <a:r>
                <a:rPr lang="en-US" sz="1600" err="1">
                  <a:solidFill>
                    <a:schemeClr val="tx1">
                      <a:lumMod val="50000"/>
                      <a:lumOff val="50000"/>
                    </a:schemeClr>
                  </a:solidFill>
                  <a:latin typeface="Calibri" panose="020F0502020204030204" pitchFamily="34" charset="0"/>
                  <a:cs typeface="Calibri" panose="020F0502020204030204" pitchFamily="34" charset="0"/>
                </a:rPr>
                <a:t>haematopoietic</a:t>
              </a:r>
              <a:r>
                <a:rPr lang="en-US" sz="1600">
                  <a:solidFill>
                    <a:schemeClr val="tx1">
                      <a:lumMod val="50000"/>
                      <a:lumOff val="50000"/>
                    </a:schemeClr>
                  </a:solidFill>
                  <a:latin typeface="Calibri" panose="020F0502020204030204" pitchFamily="34" charset="0"/>
                  <a:cs typeface="Calibri" panose="020F0502020204030204" pitchFamily="34" charset="0"/>
                </a:rPr>
                <a:t> stem cell transplantation</a:t>
              </a:r>
            </a:p>
          </p:txBody>
        </p:sp>
        <p:sp>
          <p:nvSpPr>
            <p:cNvPr id="33" name="Oval 32">
              <a:extLst>
                <a:ext uri="{FF2B5EF4-FFF2-40B4-BE49-F238E27FC236}">
                  <a16:creationId xmlns:a16="http://schemas.microsoft.com/office/drawing/2014/main" id="{6C27B51E-4FA2-E19D-BF12-14AE25C27577}"/>
                </a:ext>
              </a:extLst>
            </p:cNvPr>
            <p:cNvSpPr/>
            <p:nvPr/>
          </p:nvSpPr>
          <p:spPr>
            <a:xfrm>
              <a:off x="4124548" y="5527155"/>
              <a:ext cx="694497" cy="707853"/>
            </a:xfrm>
            <a:prstGeom prst="ellipse">
              <a:avLst/>
            </a:prstGeom>
            <a:solidFill>
              <a:srgbClr val="FFFFFF"/>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38" name="Graphic 37" descr="Stopwatch outline">
              <a:extLst>
                <a:ext uri="{FF2B5EF4-FFF2-40B4-BE49-F238E27FC236}">
                  <a16:creationId xmlns:a16="http://schemas.microsoft.com/office/drawing/2014/main" id="{D4C79629-B97B-34B0-929F-F6AF17CFD86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48319" y="5533627"/>
              <a:ext cx="634593" cy="634593"/>
            </a:xfrm>
            <a:prstGeom prst="rect">
              <a:avLst/>
            </a:prstGeom>
          </p:spPr>
        </p:pic>
      </p:grpSp>
    </p:spTree>
    <p:extLst>
      <p:ext uri="{BB962C8B-B14F-4D97-AF65-F5344CB8AC3E}">
        <p14:creationId xmlns:p14="http://schemas.microsoft.com/office/powerpoint/2010/main" val="90802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94707-E65D-C678-3C59-7913124C1CA4}"/>
              </a:ext>
            </a:extLst>
          </p:cNvPr>
          <p:cNvSpPr>
            <a:spLocks noGrp="1"/>
          </p:cNvSpPr>
          <p:nvPr>
            <p:ph type="title"/>
          </p:nvPr>
        </p:nvSpPr>
        <p:spPr>
          <a:xfrm>
            <a:off x="252919" y="1123838"/>
            <a:ext cx="2947482" cy="3182692"/>
          </a:xfrm>
        </p:spPr>
        <p:txBody>
          <a:bodyPr>
            <a:normAutofit/>
          </a:bodyPr>
          <a:lstStyle/>
          <a:p>
            <a:r>
              <a:rPr lang="en-GB" sz="2800" b="1">
                <a:latin typeface="Calibri" panose="020F0502020204030204" pitchFamily="34" charset="0"/>
                <a:cs typeface="Calibri" panose="020F0502020204030204" pitchFamily="34" charset="0"/>
              </a:rPr>
              <a:t>Triazole antifungals are essential drugs for preventing and treating invasive fungal diseases</a:t>
            </a:r>
            <a:br>
              <a:rPr lang="en-GB" sz="2800" b="1">
                <a:latin typeface="Calibri" panose="020F0502020204030204" pitchFamily="34" charset="0"/>
                <a:cs typeface="Calibri" panose="020F0502020204030204" pitchFamily="34" charset="0"/>
              </a:rPr>
            </a:br>
            <a:br>
              <a:rPr lang="en-GB" sz="2800" b="1">
                <a:latin typeface="Calibri" panose="020F0502020204030204" pitchFamily="34" charset="0"/>
                <a:cs typeface="Calibri" panose="020F0502020204030204" pitchFamily="34" charset="0"/>
              </a:rPr>
            </a:br>
            <a:endParaRPr lang="en-GB" sz="2800" b="1">
              <a:latin typeface="Calibri" panose="020F0502020204030204" pitchFamily="34" charset="0"/>
              <a:cs typeface="Calibri" panose="020F0502020204030204" pitchFamily="34" charset="0"/>
            </a:endParaRPr>
          </a:p>
        </p:txBody>
      </p:sp>
      <p:pic>
        <p:nvPicPr>
          <p:cNvPr id="9" name="Picture 8" descr="A group of white dots with colored dots&#10;&#10;AI-generated content may be incorrect.">
            <a:extLst>
              <a:ext uri="{FF2B5EF4-FFF2-40B4-BE49-F238E27FC236}">
                <a16:creationId xmlns:a16="http://schemas.microsoft.com/office/drawing/2014/main" id="{9EEB63C2-A0C9-B2F3-D69A-515FC96FCD5F}"/>
              </a:ext>
            </a:extLst>
          </p:cNvPr>
          <p:cNvPicPr>
            <a:picLocks noChangeAspect="1"/>
          </p:cNvPicPr>
          <p:nvPr/>
        </p:nvPicPr>
        <p:blipFill>
          <a:blip r:embed="rId3"/>
          <a:srcRect l="9071" r="34970"/>
          <a:stretch/>
        </p:blipFill>
        <p:spPr>
          <a:xfrm>
            <a:off x="4176189" y="746553"/>
            <a:ext cx="2778565" cy="2478561"/>
          </a:xfrm>
          <a:prstGeom prst="rect">
            <a:avLst/>
          </a:prstGeom>
        </p:spPr>
      </p:pic>
      <p:sp>
        <p:nvSpPr>
          <p:cNvPr id="10" name="TextBox 9">
            <a:extLst>
              <a:ext uri="{FF2B5EF4-FFF2-40B4-BE49-F238E27FC236}">
                <a16:creationId xmlns:a16="http://schemas.microsoft.com/office/drawing/2014/main" id="{4270285E-5F2E-970E-8294-2ADB24670BEF}"/>
              </a:ext>
            </a:extLst>
          </p:cNvPr>
          <p:cNvSpPr txBox="1"/>
          <p:nvPr/>
        </p:nvSpPr>
        <p:spPr>
          <a:xfrm>
            <a:off x="3479160" y="1128967"/>
            <a:ext cx="958917" cy="276999"/>
          </a:xfrm>
          <a:prstGeom prst="rect">
            <a:avLst/>
          </a:prstGeom>
          <a:noFill/>
        </p:spPr>
        <p:txBody>
          <a:bodyPr wrap="none" rtlCol="0">
            <a:spAutoFit/>
          </a:bodyPr>
          <a:lstStyle/>
          <a:p>
            <a:pPr algn="l"/>
            <a:r>
              <a:rPr lang="en-GB" sz="1200">
                <a:latin typeface="Arial" panose="020B0604020202020204" pitchFamily="34" charset="0"/>
                <a:cs typeface="Arial" panose="020B0604020202020204" pitchFamily="34" charset="0"/>
              </a:rPr>
              <a:t>fluconazole</a:t>
            </a:r>
          </a:p>
        </p:txBody>
      </p:sp>
      <p:sp>
        <p:nvSpPr>
          <p:cNvPr id="11" name="TextBox 10">
            <a:extLst>
              <a:ext uri="{FF2B5EF4-FFF2-40B4-BE49-F238E27FC236}">
                <a16:creationId xmlns:a16="http://schemas.microsoft.com/office/drawing/2014/main" id="{97C7F9FB-8F83-6D32-B1D8-F363A8531C11}"/>
              </a:ext>
            </a:extLst>
          </p:cNvPr>
          <p:cNvSpPr txBox="1"/>
          <p:nvPr/>
        </p:nvSpPr>
        <p:spPr>
          <a:xfrm>
            <a:off x="4828054" y="728014"/>
            <a:ext cx="1043876" cy="276999"/>
          </a:xfrm>
          <a:prstGeom prst="rect">
            <a:avLst/>
          </a:prstGeom>
          <a:noFill/>
        </p:spPr>
        <p:txBody>
          <a:bodyPr wrap="none" rtlCol="0">
            <a:spAutoFit/>
          </a:bodyPr>
          <a:lstStyle/>
          <a:p>
            <a:pPr algn="l"/>
            <a:r>
              <a:rPr lang="en-GB" sz="1200">
                <a:latin typeface="Arial" panose="020B0604020202020204" pitchFamily="34" charset="0"/>
                <a:cs typeface="Arial" panose="020B0604020202020204" pitchFamily="34" charset="0"/>
              </a:rPr>
              <a:t>voriconazole</a:t>
            </a:r>
          </a:p>
        </p:txBody>
      </p:sp>
      <p:sp>
        <p:nvSpPr>
          <p:cNvPr id="12" name="TextBox 11">
            <a:extLst>
              <a:ext uri="{FF2B5EF4-FFF2-40B4-BE49-F238E27FC236}">
                <a16:creationId xmlns:a16="http://schemas.microsoft.com/office/drawing/2014/main" id="{8C0C0A7A-F8EE-4B87-CD3C-44C2CCC119A6}"/>
              </a:ext>
            </a:extLst>
          </p:cNvPr>
          <p:cNvSpPr txBox="1"/>
          <p:nvPr/>
        </p:nvSpPr>
        <p:spPr>
          <a:xfrm>
            <a:off x="6643075" y="1005013"/>
            <a:ext cx="1180131" cy="276999"/>
          </a:xfrm>
          <a:prstGeom prst="rect">
            <a:avLst/>
          </a:prstGeom>
          <a:noFill/>
        </p:spPr>
        <p:txBody>
          <a:bodyPr wrap="none" rtlCol="0">
            <a:spAutoFit/>
          </a:bodyPr>
          <a:lstStyle/>
          <a:p>
            <a:pPr algn="l"/>
            <a:r>
              <a:rPr lang="en-GB" sz="1200">
                <a:latin typeface="Arial" panose="020B0604020202020204" pitchFamily="34" charset="0"/>
                <a:cs typeface="Arial" panose="020B0604020202020204" pitchFamily="34" charset="0"/>
              </a:rPr>
              <a:t>isavuconazole</a:t>
            </a:r>
          </a:p>
        </p:txBody>
      </p:sp>
      <p:sp>
        <p:nvSpPr>
          <p:cNvPr id="13" name="TextBox 12">
            <a:extLst>
              <a:ext uri="{FF2B5EF4-FFF2-40B4-BE49-F238E27FC236}">
                <a16:creationId xmlns:a16="http://schemas.microsoft.com/office/drawing/2014/main" id="{72FDF76D-DC41-FF3C-DDD3-79ED446135A8}"/>
              </a:ext>
            </a:extLst>
          </p:cNvPr>
          <p:cNvSpPr txBox="1"/>
          <p:nvPr/>
        </p:nvSpPr>
        <p:spPr>
          <a:xfrm>
            <a:off x="3999384" y="2414069"/>
            <a:ext cx="1010213" cy="276999"/>
          </a:xfrm>
          <a:prstGeom prst="rect">
            <a:avLst/>
          </a:prstGeom>
          <a:noFill/>
        </p:spPr>
        <p:txBody>
          <a:bodyPr wrap="none" rtlCol="0">
            <a:spAutoFit/>
          </a:bodyPr>
          <a:lstStyle/>
          <a:p>
            <a:pPr algn="l"/>
            <a:r>
              <a:rPr lang="en-GB" sz="1200">
                <a:latin typeface="Arial" panose="020B0604020202020204" pitchFamily="34" charset="0"/>
                <a:cs typeface="Arial" panose="020B0604020202020204" pitchFamily="34" charset="0"/>
              </a:rPr>
              <a:t>itraconazole</a:t>
            </a:r>
          </a:p>
        </p:txBody>
      </p:sp>
      <p:sp>
        <p:nvSpPr>
          <p:cNvPr id="14" name="TextBox 13">
            <a:extLst>
              <a:ext uri="{FF2B5EF4-FFF2-40B4-BE49-F238E27FC236}">
                <a16:creationId xmlns:a16="http://schemas.microsoft.com/office/drawing/2014/main" id="{D53D86E3-92C7-10DB-6CA8-6DE1BBFD12B6}"/>
              </a:ext>
            </a:extLst>
          </p:cNvPr>
          <p:cNvSpPr txBox="1"/>
          <p:nvPr/>
        </p:nvSpPr>
        <p:spPr>
          <a:xfrm>
            <a:off x="6381000" y="2283055"/>
            <a:ext cx="1128835" cy="276999"/>
          </a:xfrm>
          <a:prstGeom prst="rect">
            <a:avLst/>
          </a:prstGeom>
          <a:noFill/>
        </p:spPr>
        <p:txBody>
          <a:bodyPr wrap="none" rtlCol="0">
            <a:spAutoFit/>
          </a:bodyPr>
          <a:lstStyle/>
          <a:p>
            <a:pPr algn="l"/>
            <a:r>
              <a:rPr lang="en-GB" sz="1200">
                <a:latin typeface="Arial" panose="020B0604020202020204" pitchFamily="34" charset="0"/>
                <a:cs typeface="Arial" panose="020B0604020202020204" pitchFamily="34" charset="0"/>
              </a:rPr>
              <a:t>posaconazole</a:t>
            </a:r>
          </a:p>
        </p:txBody>
      </p:sp>
      <p:pic>
        <p:nvPicPr>
          <p:cNvPr id="20" name="Picture 19" descr="A molecule model on a black background&#10;&#10;AI-generated content may be incorrect.">
            <a:extLst>
              <a:ext uri="{FF2B5EF4-FFF2-40B4-BE49-F238E27FC236}">
                <a16:creationId xmlns:a16="http://schemas.microsoft.com/office/drawing/2014/main" id="{CDEF5FF7-5098-9616-D5DA-B2180ED7DC9D}"/>
              </a:ext>
            </a:extLst>
          </p:cNvPr>
          <p:cNvPicPr>
            <a:picLocks noChangeAspect="1"/>
          </p:cNvPicPr>
          <p:nvPr/>
        </p:nvPicPr>
        <p:blipFill>
          <a:blip r:embed="rId4"/>
          <a:srcRect l="42129" t="27240" r="39337" b="42770"/>
          <a:stretch/>
        </p:blipFill>
        <p:spPr>
          <a:xfrm>
            <a:off x="644785" y="4440622"/>
            <a:ext cx="1419367" cy="1146413"/>
          </a:xfrm>
          <a:prstGeom prst="rect">
            <a:avLst/>
          </a:prstGeom>
        </p:spPr>
      </p:pic>
      <p:pic>
        <p:nvPicPr>
          <p:cNvPr id="24" name="Picture 23" descr="A red and yellow ribbon&#10;&#10;AI-generated content may be incorrect.">
            <a:extLst>
              <a:ext uri="{FF2B5EF4-FFF2-40B4-BE49-F238E27FC236}">
                <a16:creationId xmlns:a16="http://schemas.microsoft.com/office/drawing/2014/main" id="{33828AD9-2C80-2ED4-9F8E-40DADAF5C08B}"/>
              </a:ext>
            </a:extLst>
          </p:cNvPr>
          <p:cNvPicPr>
            <a:picLocks noChangeAspect="1"/>
          </p:cNvPicPr>
          <p:nvPr/>
        </p:nvPicPr>
        <p:blipFill>
          <a:blip r:embed="rId5"/>
          <a:srcRect l="32712" t="21629" r="35620"/>
          <a:stretch/>
        </p:blipFill>
        <p:spPr>
          <a:xfrm>
            <a:off x="8334667" y="355197"/>
            <a:ext cx="2425237" cy="2995871"/>
          </a:xfrm>
          <a:prstGeom prst="rect">
            <a:avLst/>
          </a:prstGeom>
        </p:spPr>
      </p:pic>
      <p:sp>
        <p:nvSpPr>
          <p:cNvPr id="25" name="TextBox 24">
            <a:extLst>
              <a:ext uri="{FF2B5EF4-FFF2-40B4-BE49-F238E27FC236}">
                <a16:creationId xmlns:a16="http://schemas.microsoft.com/office/drawing/2014/main" id="{F91B109C-9B43-AC98-5272-CEC95177062B}"/>
              </a:ext>
            </a:extLst>
          </p:cNvPr>
          <p:cNvSpPr txBox="1"/>
          <p:nvPr/>
        </p:nvSpPr>
        <p:spPr>
          <a:xfrm>
            <a:off x="9638757" y="2445990"/>
            <a:ext cx="814390" cy="307777"/>
          </a:xfrm>
          <a:prstGeom prst="rect">
            <a:avLst/>
          </a:prstGeom>
          <a:noFill/>
        </p:spPr>
        <p:txBody>
          <a:bodyPr wrap="none" rtlCol="0">
            <a:spAutoFit/>
          </a:bodyPr>
          <a:lstStyle/>
          <a:p>
            <a:pPr algn="l"/>
            <a:r>
              <a:rPr lang="en-GB" sz="1400">
                <a:latin typeface="Arial" panose="020B0604020202020204" pitchFamily="34" charset="0"/>
                <a:cs typeface="Arial" panose="020B0604020202020204" pitchFamily="34" charset="0"/>
              </a:rPr>
              <a:t>Triazole</a:t>
            </a:r>
          </a:p>
        </p:txBody>
      </p:sp>
      <p:sp>
        <p:nvSpPr>
          <p:cNvPr id="26" name="TextBox 25">
            <a:extLst>
              <a:ext uri="{FF2B5EF4-FFF2-40B4-BE49-F238E27FC236}">
                <a16:creationId xmlns:a16="http://schemas.microsoft.com/office/drawing/2014/main" id="{EF90A400-DC15-67F8-271A-1A436F4EF4CF}"/>
              </a:ext>
            </a:extLst>
          </p:cNvPr>
          <p:cNvSpPr txBox="1"/>
          <p:nvPr/>
        </p:nvSpPr>
        <p:spPr>
          <a:xfrm>
            <a:off x="10483083" y="1733627"/>
            <a:ext cx="1298753" cy="523220"/>
          </a:xfrm>
          <a:prstGeom prst="rect">
            <a:avLst/>
          </a:prstGeom>
          <a:noFill/>
        </p:spPr>
        <p:txBody>
          <a:bodyPr wrap="none" rtlCol="0">
            <a:spAutoFit/>
          </a:bodyPr>
          <a:lstStyle/>
          <a:p>
            <a:pPr algn="l"/>
            <a:r>
              <a:rPr lang="en-GB" sz="1400">
                <a:latin typeface="Arial" panose="020B0604020202020204" pitchFamily="34" charset="0"/>
                <a:cs typeface="Arial" panose="020B0604020202020204" pitchFamily="34" charset="0"/>
              </a:rPr>
              <a:t>Heme-binding</a:t>
            </a:r>
          </a:p>
          <a:p>
            <a:pPr algn="l"/>
            <a:r>
              <a:rPr lang="en-GB" sz="1400">
                <a:latin typeface="Arial" panose="020B0604020202020204" pitchFamily="34" charset="0"/>
                <a:cs typeface="Arial" panose="020B0604020202020204" pitchFamily="34" charset="0"/>
              </a:rPr>
              <a:t>pocket</a:t>
            </a:r>
          </a:p>
        </p:txBody>
      </p:sp>
      <p:cxnSp>
        <p:nvCxnSpPr>
          <p:cNvPr id="28" name="Straight Connector 27">
            <a:extLst>
              <a:ext uri="{FF2B5EF4-FFF2-40B4-BE49-F238E27FC236}">
                <a16:creationId xmlns:a16="http://schemas.microsoft.com/office/drawing/2014/main" id="{58449CFB-0856-F7F7-352B-5B5B27097ABE}"/>
              </a:ext>
            </a:extLst>
          </p:cNvPr>
          <p:cNvCxnSpPr>
            <a:cxnSpLocks/>
          </p:cNvCxnSpPr>
          <p:nvPr/>
        </p:nvCxnSpPr>
        <p:spPr>
          <a:xfrm flipH="1" flipV="1">
            <a:off x="9557244" y="1518424"/>
            <a:ext cx="953805" cy="235974"/>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943C70-8E3D-C29B-29FA-23977D60C6F8}"/>
              </a:ext>
            </a:extLst>
          </p:cNvPr>
          <p:cNvCxnSpPr>
            <a:cxnSpLocks/>
          </p:cNvCxnSpPr>
          <p:nvPr/>
        </p:nvCxnSpPr>
        <p:spPr>
          <a:xfrm flipH="1" flipV="1">
            <a:off x="9573534" y="2309385"/>
            <a:ext cx="81907" cy="154858"/>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C8FAA11-50E1-4C1D-B48E-0A91AA3379C9}"/>
              </a:ext>
            </a:extLst>
          </p:cNvPr>
          <p:cNvSpPr txBox="1"/>
          <p:nvPr/>
        </p:nvSpPr>
        <p:spPr>
          <a:xfrm>
            <a:off x="8834354" y="3330250"/>
            <a:ext cx="2947482" cy="523220"/>
          </a:xfrm>
          <a:prstGeom prst="rect">
            <a:avLst/>
          </a:prstGeom>
          <a:noFill/>
        </p:spPr>
        <p:txBody>
          <a:bodyPr wrap="square" rtlCol="0">
            <a:spAutoFit/>
          </a:bodyPr>
          <a:lstStyle/>
          <a:p>
            <a:pPr algn="l"/>
            <a:r>
              <a:rPr lang="en-GB" sz="1400" b="1" dirty="0">
                <a:latin typeface="Arial" panose="020B0604020202020204" pitchFamily="34" charset="0"/>
                <a:cs typeface="Arial" panose="020B0604020202020204" pitchFamily="34" charset="0"/>
              </a:rPr>
              <a:t>Fungal lanosterol demethylase (14-</a:t>
            </a:r>
            <a:r>
              <a:rPr lang="el-GR" sz="1400" b="1" dirty="0">
                <a:latin typeface="Arial" panose="020B0604020202020204" pitchFamily="34" charset="0"/>
                <a:cs typeface="Arial" panose="020B0604020202020204" pitchFamily="34" charset="0"/>
              </a:rPr>
              <a:t>α</a:t>
            </a:r>
            <a:r>
              <a:rPr lang="en-US" sz="1400" b="1" dirty="0">
                <a:latin typeface="Arial" panose="020B0604020202020204" pitchFamily="34" charset="0"/>
                <a:cs typeface="Arial" panose="020B0604020202020204" pitchFamily="34" charset="0"/>
              </a:rPr>
              <a:t>-demethylase</a:t>
            </a:r>
            <a:r>
              <a:rPr lang="en-GB" sz="1400" b="1" dirty="0">
                <a:latin typeface="Arial" panose="020B0604020202020204" pitchFamily="34" charset="0"/>
                <a:cs typeface="Arial" panose="020B0604020202020204" pitchFamily="34" charset="0"/>
              </a:rPr>
              <a:t>)</a:t>
            </a:r>
          </a:p>
        </p:txBody>
      </p:sp>
      <p:pic>
        <p:nvPicPr>
          <p:cNvPr id="38" name="Picture 37" descr="A diagram of cell membrane&#10;&#10;AI-generated content may be incorrect.">
            <a:extLst>
              <a:ext uri="{FF2B5EF4-FFF2-40B4-BE49-F238E27FC236}">
                <a16:creationId xmlns:a16="http://schemas.microsoft.com/office/drawing/2014/main" id="{91C91213-03F6-FA9E-CDDD-24DECCEC9C5E}"/>
              </a:ext>
            </a:extLst>
          </p:cNvPr>
          <p:cNvPicPr>
            <a:picLocks noChangeAspect="1"/>
          </p:cNvPicPr>
          <p:nvPr/>
        </p:nvPicPr>
        <p:blipFill>
          <a:blip r:embed="rId6"/>
          <a:srcRect t="17086" b="14219"/>
          <a:stretch/>
        </p:blipFill>
        <p:spPr>
          <a:xfrm>
            <a:off x="3410916" y="3369606"/>
            <a:ext cx="5604789" cy="2695169"/>
          </a:xfrm>
          <a:prstGeom prst="rect">
            <a:avLst/>
          </a:prstGeom>
        </p:spPr>
      </p:pic>
      <p:sp>
        <p:nvSpPr>
          <p:cNvPr id="3" name="TextBox 2">
            <a:extLst>
              <a:ext uri="{FF2B5EF4-FFF2-40B4-BE49-F238E27FC236}">
                <a16:creationId xmlns:a16="http://schemas.microsoft.com/office/drawing/2014/main" id="{95258A26-4081-E46D-2718-19E95EEC1819}"/>
              </a:ext>
            </a:extLst>
          </p:cNvPr>
          <p:cNvSpPr txBox="1"/>
          <p:nvPr/>
        </p:nvSpPr>
        <p:spPr>
          <a:xfrm>
            <a:off x="773347" y="5598770"/>
            <a:ext cx="1162241" cy="307777"/>
          </a:xfrm>
          <a:prstGeom prst="rect">
            <a:avLst/>
          </a:prstGeom>
          <a:noFill/>
        </p:spPr>
        <p:txBody>
          <a:bodyPr wrap="none" rtlCol="0">
            <a:spAutoFit/>
          </a:bodyPr>
          <a:lstStyle/>
          <a:p>
            <a:pPr algn="l"/>
            <a:r>
              <a:rPr lang="en-GB" sz="1400" dirty="0">
                <a:solidFill>
                  <a:schemeClr val="bg1"/>
                </a:solidFill>
                <a:latin typeface="Arial" panose="020B0604020202020204" pitchFamily="34" charset="0"/>
                <a:cs typeface="Arial" panose="020B0604020202020204" pitchFamily="34" charset="0"/>
              </a:rPr>
              <a:t>Triazole ring</a:t>
            </a:r>
          </a:p>
        </p:txBody>
      </p:sp>
    </p:spTree>
    <p:extLst>
      <p:ext uri="{BB962C8B-B14F-4D97-AF65-F5344CB8AC3E}">
        <p14:creationId xmlns:p14="http://schemas.microsoft.com/office/powerpoint/2010/main" val="351792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red and yellow ribbon&#10;&#10;AI-generated content may be incorrect.">
            <a:extLst>
              <a:ext uri="{FF2B5EF4-FFF2-40B4-BE49-F238E27FC236}">
                <a16:creationId xmlns:a16="http://schemas.microsoft.com/office/drawing/2014/main" id="{808716FC-F157-8C27-874A-4498E666A4BC}"/>
              </a:ext>
            </a:extLst>
          </p:cNvPr>
          <p:cNvPicPr>
            <a:picLocks noGrp="1" noChangeAspect="1"/>
          </p:cNvPicPr>
          <p:nvPr>
            <p:ph idx="1"/>
          </p:nvPr>
        </p:nvPicPr>
        <p:blipFill>
          <a:blip r:embed="rId3"/>
          <a:srcRect l="35547" t="9672" r="31898" b="12027"/>
          <a:stretch/>
        </p:blipFill>
        <p:spPr>
          <a:xfrm>
            <a:off x="6413333" y="412954"/>
            <a:ext cx="1977980" cy="2374710"/>
          </a:xfrm>
        </p:spPr>
      </p:pic>
      <p:pic>
        <p:nvPicPr>
          <p:cNvPr id="8" name="Picture 7" descr="A yellow and red spiral on a black background&#10;&#10;AI-generated content may be incorrect.">
            <a:extLst>
              <a:ext uri="{FF2B5EF4-FFF2-40B4-BE49-F238E27FC236}">
                <a16:creationId xmlns:a16="http://schemas.microsoft.com/office/drawing/2014/main" id="{26F57F58-3AB2-C09C-D4D9-736455F72D91}"/>
              </a:ext>
            </a:extLst>
          </p:cNvPr>
          <p:cNvPicPr>
            <a:picLocks noChangeAspect="1"/>
          </p:cNvPicPr>
          <p:nvPr/>
        </p:nvPicPr>
        <p:blipFill>
          <a:blip r:embed="rId4"/>
          <a:srcRect l="41013" t="22543" r="41013" b="15336"/>
          <a:stretch/>
        </p:blipFill>
        <p:spPr>
          <a:xfrm>
            <a:off x="8878085" y="127913"/>
            <a:ext cx="2432636" cy="4196685"/>
          </a:xfrm>
          <a:prstGeom prst="rect">
            <a:avLst/>
          </a:prstGeom>
        </p:spPr>
      </p:pic>
      <p:graphicFrame>
        <p:nvGraphicFramePr>
          <p:cNvPr id="9" name="Table 8">
            <a:extLst>
              <a:ext uri="{FF2B5EF4-FFF2-40B4-BE49-F238E27FC236}">
                <a16:creationId xmlns:a16="http://schemas.microsoft.com/office/drawing/2014/main" id="{7ABD14DC-A114-6371-BCF6-04462CD6800E}"/>
              </a:ext>
            </a:extLst>
          </p:cNvPr>
          <p:cNvGraphicFramePr>
            <a:graphicFrameLocks noGrp="1"/>
          </p:cNvGraphicFramePr>
          <p:nvPr>
            <p:extLst>
              <p:ext uri="{D42A27DB-BD31-4B8C-83A1-F6EECF244321}">
                <p14:modId xmlns:p14="http://schemas.microsoft.com/office/powerpoint/2010/main" val="3827512643"/>
              </p:ext>
            </p:extLst>
          </p:nvPr>
        </p:nvGraphicFramePr>
        <p:xfrm>
          <a:off x="3706761" y="3537972"/>
          <a:ext cx="7865805" cy="2225040"/>
        </p:xfrm>
        <a:graphic>
          <a:graphicData uri="http://schemas.openxmlformats.org/drawingml/2006/table">
            <a:tbl>
              <a:tblPr firstRow="1" bandRow="1">
                <a:tableStyleId>{5A111915-BE36-4E01-A7E5-04B1672EAD32}</a:tableStyleId>
              </a:tblPr>
              <a:tblGrid>
                <a:gridCol w="2733368">
                  <a:extLst>
                    <a:ext uri="{9D8B030D-6E8A-4147-A177-3AD203B41FA5}">
                      <a16:colId xmlns:a16="http://schemas.microsoft.com/office/drawing/2014/main" val="3033902051"/>
                    </a:ext>
                  </a:extLst>
                </a:gridCol>
                <a:gridCol w="2510502">
                  <a:extLst>
                    <a:ext uri="{9D8B030D-6E8A-4147-A177-3AD203B41FA5}">
                      <a16:colId xmlns:a16="http://schemas.microsoft.com/office/drawing/2014/main" val="1566994514"/>
                    </a:ext>
                  </a:extLst>
                </a:gridCol>
                <a:gridCol w="2621935">
                  <a:extLst>
                    <a:ext uri="{9D8B030D-6E8A-4147-A177-3AD203B41FA5}">
                      <a16:colId xmlns:a16="http://schemas.microsoft.com/office/drawing/2014/main" val="1865580461"/>
                    </a:ext>
                  </a:extLst>
                </a:gridCol>
              </a:tblGrid>
              <a:tr h="370840">
                <a:tc>
                  <a:txBody>
                    <a:bodyPr/>
                    <a:lstStyle/>
                    <a:p>
                      <a:r>
                        <a:rPr lang="en-US">
                          <a:latin typeface="Arial" panose="020B0604020202020204" pitchFamily="34" charset="0"/>
                          <a:cs typeface="Arial" panose="020B0604020202020204" pitchFamily="34" charset="0"/>
                        </a:rPr>
                        <a:t>Antifungal (mean t½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n-US">
                          <a:latin typeface="Arial" panose="020B0604020202020204" pitchFamily="34" charset="0"/>
                          <a:cs typeface="Arial" panose="020B0604020202020204" pitchFamily="34" charset="0"/>
                        </a:rPr>
                        <a:t>Inhibition strength</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a:latin typeface="Arial" panose="020B0604020202020204" pitchFamily="34" charset="0"/>
                          <a:cs typeface="Arial" panose="020B0604020202020204" pitchFamily="34" charset="0"/>
                        </a:rPr>
                        <a:t>Antifungal spectrum</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828456768"/>
                  </a:ext>
                </a:extLst>
              </a:tr>
              <a:tr h="370840">
                <a:tc>
                  <a:txBody>
                    <a:bodyPr/>
                    <a:lstStyle/>
                    <a:p>
                      <a:r>
                        <a:rPr lang="en-US" sz="1600">
                          <a:latin typeface="Arial" panose="020B0604020202020204" pitchFamily="34" charset="0"/>
                          <a:cs typeface="Arial" panose="020B0604020202020204" pitchFamily="34" charset="0"/>
                        </a:rPr>
                        <a:t>Fluconazole (30h)</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Arial" panose="020B0604020202020204" pitchFamily="34" charset="0"/>
                          <a:cs typeface="Arial" panose="020B0604020202020204" pitchFamily="34" charset="0"/>
                        </a:rPr>
                        <a:t>++ (competitive)</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latin typeface="Arial" panose="020B0604020202020204" pitchFamily="34" charset="0"/>
                          <a:cs typeface="Arial" panose="020B0604020202020204" pitchFamily="34"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4003899"/>
                  </a:ext>
                </a:extLst>
              </a:tr>
              <a:tr h="370840">
                <a:tc>
                  <a:txBody>
                    <a:bodyPr/>
                    <a:lstStyle/>
                    <a:p>
                      <a:r>
                        <a:rPr lang="en-US" sz="1600">
                          <a:latin typeface="Arial" panose="020B0604020202020204" pitchFamily="34" charset="0"/>
                          <a:cs typeface="Arial" panose="020B0604020202020204" pitchFamily="34" charset="0"/>
                        </a:rPr>
                        <a:t>Itraconazole (30-40h)</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latin typeface="Arial" panose="020B0604020202020204" pitchFamily="34" charset="0"/>
                          <a:cs typeface="Arial" panose="020B0604020202020204" pitchFamily="34" charset="0"/>
                        </a:rPr>
                        <a:t>+++ (irreversible)</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latin typeface="Arial" panose="020B0604020202020204" pitchFamily="34" charset="0"/>
                          <a:cs typeface="Arial" panose="020B0604020202020204" pitchFamily="34"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9711610"/>
                  </a:ext>
                </a:extLst>
              </a:tr>
              <a:tr h="370840">
                <a:tc>
                  <a:txBody>
                    <a:bodyPr/>
                    <a:lstStyle/>
                    <a:p>
                      <a:r>
                        <a:rPr lang="en-US" sz="1600">
                          <a:latin typeface="Arial" panose="020B0604020202020204" pitchFamily="34" charset="0"/>
                          <a:cs typeface="Arial" panose="020B0604020202020204" pitchFamily="34" charset="0"/>
                        </a:rPr>
                        <a:t>Voriconazole (6h)</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latin typeface="Arial" panose="020B0604020202020204" pitchFamily="34" charset="0"/>
                          <a:cs typeface="Arial" panose="020B0604020202020204" pitchFamily="34" charset="0"/>
                        </a:rPr>
                        <a:t>+++ (irreversible)</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latin typeface="Arial" panose="020B0604020202020204" pitchFamily="34" charset="0"/>
                          <a:cs typeface="Arial" panose="020B0604020202020204" pitchFamily="34"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1301880"/>
                  </a:ext>
                </a:extLst>
              </a:tr>
              <a:tr h="370840">
                <a:tc>
                  <a:txBody>
                    <a:bodyPr/>
                    <a:lstStyle/>
                    <a:p>
                      <a:r>
                        <a:rPr lang="en-US" sz="1600">
                          <a:latin typeface="Arial" panose="020B0604020202020204" pitchFamily="34" charset="0"/>
                          <a:cs typeface="Arial" panose="020B0604020202020204" pitchFamily="34" charset="0"/>
                        </a:rPr>
                        <a:t>Posaconazole (26-35)</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latin typeface="Arial" panose="020B0604020202020204" pitchFamily="34" charset="0"/>
                          <a:cs typeface="Arial" panose="020B0604020202020204" pitchFamily="34" charset="0"/>
                        </a:rPr>
                        <a:t>+++ (irreversible)</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latin typeface="Arial" panose="020B0604020202020204" pitchFamily="34" charset="0"/>
                          <a:cs typeface="Arial" panose="020B0604020202020204" pitchFamily="34"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6343144"/>
                  </a:ext>
                </a:extLst>
              </a:tr>
              <a:tr h="370840">
                <a:tc>
                  <a:txBody>
                    <a:bodyPr/>
                    <a:lstStyle/>
                    <a:p>
                      <a:r>
                        <a:rPr lang="en-US" sz="1600">
                          <a:latin typeface="Arial" panose="020B0604020202020204" pitchFamily="34" charset="0"/>
                          <a:cs typeface="Arial" panose="020B0604020202020204" pitchFamily="34" charset="0"/>
                        </a:rPr>
                        <a:t>Isavuconazole (130h)</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Arial" panose="020B0604020202020204" pitchFamily="34" charset="0"/>
                          <a:cs typeface="Arial" panose="020B0604020202020204" pitchFamily="34" charset="0"/>
                        </a:rPr>
                        <a:t>++ (competitive)</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Arial" panose="020B0604020202020204" pitchFamily="34" charset="0"/>
                          <a:cs typeface="Arial" panose="020B0604020202020204" pitchFamily="34" charset="0"/>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4705919"/>
                  </a:ext>
                </a:extLst>
              </a:tr>
            </a:tbl>
          </a:graphicData>
        </a:graphic>
      </p:graphicFrame>
      <p:sp>
        <p:nvSpPr>
          <p:cNvPr id="10" name="TextBox 9">
            <a:extLst>
              <a:ext uri="{FF2B5EF4-FFF2-40B4-BE49-F238E27FC236}">
                <a16:creationId xmlns:a16="http://schemas.microsoft.com/office/drawing/2014/main" id="{4A413CCC-419D-79B1-BD70-5F08DBF0BC00}"/>
              </a:ext>
            </a:extLst>
          </p:cNvPr>
          <p:cNvSpPr txBox="1"/>
          <p:nvPr/>
        </p:nvSpPr>
        <p:spPr>
          <a:xfrm>
            <a:off x="6568530" y="2901208"/>
            <a:ext cx="1906291" cy="523220"/>
          </a:xfrm>
          <a:prstGeom prst="rect">
            <a:avLst/>
          </a:prstGeom>
          <a:noFill/>
        </p:spPr>
        <p:txBody>
          <a:bodyPr wrap="none" rtlCol="0">
            <a:spAutoFit/>
          </a:bodyPr>
          <a:lstStyle/>
          <a:p>
            <a:pPr algn="ctr"/>
            <a:r>
              <a:rPr lang="en-GB" sz="1400" b="1">
                <a:latin typeface="Arial" panose="020B0604020202020204" pitchFamily="34" charset="0"/>
                <a:cs typeface="Arial" panose="020B0604020202020204" pitchFamily="34" charset="0"/>
              </a:rPr>
              <a:t>Human</a:t>
            </a:r>
            <a:r>
              <a:rPr lang="en-GB" sz="1400">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cytochrome </a:t>
            </a:r>
          </a:p>
          <a:p>
            <a:pPr algn="ctr"/>
            <a:r>
              <a:rPr lang="en-GB" sz="1400" b="1">
                <a:latin typeface="Arial" panose="020B0604020202020204" pitchFamily="34" charset="0"/>
                <a:cs typeface="Arial" panose="020B0604020202020204" pitchFamily="34" charset="0"/>
              </a:rPr>
              <a:t>P450 3A4</a:t>
            </a:r>
          </a:p>
        </p:txBody>
      </p:sp>
      <p:sp>
        <p:nvSpPr>
          <p:cNvPr id="11" name="TextBox 10">
            <a:extLst>
              <a:ext uri="{FF2B5EF4-FFF2-40B4-BE49-F238E27FC236}">
                <a16:creationId xmlns:a16="http://schemas.microsoft.com/office/drawing/2014/main" id="{9108DB49-E54A-7874-101A-E2C00EA6DDAE}"/>
              </a:ext>
            </a:extLst>
          </p:cNvPr>
          <p:cNvSpPr txBox="1"/>
          <p:nvPr/>
        </p:nvSpPr>
        <p:spPr>
          <a:xfrm>
            <a:off x="9075795" y="2901208"/>
            <a:ext cx="2143536" cy="523220"/>
          </a:xfrm>
          <a:prstGeom prst="rect">
            <a:avLst/>
          </a:prstGeom>
          <a:solidFill>
            <a:schemeClr val="bg1"/>
          </a:solidFill>
        </p:spPr>
        <p:txBody>
          <a:bodyPr wrap="none" rtlCol="0">
            <a:spAutoFit/>
          </a:bodyPr>
          <a:lstStyle/>
          <a:p>
            <a:pPr algn="ctr"/>
            <a:r>
              <a:rPr lang="en-GB" sz="1400" b="1">
                <a:latin typeface="Arial" panose="020B0604020202020204" pitchFamily="34" charset="0"/>
                <a:cs typeface="Arial" panose="020B0604020202020204" pitchFamily="34" charset="0"/>
              </a:rPr>
              <a:t>Fungal</a:t>
            </a:r>
            <a:r>
              <a:rPr lang="en-GB" sz="1400">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CYP51A</a:t>
            </a:r>
          </a:p>
          <a:p>
            <a:pPr algn="ctr"/>
            <a:r>
              <a:rPr lang="en-GB" sz="1400">
                <a:latin typeface="Arial" panose="020B0604020202020204" pitchFamily="34" charset="0"/>
                <a:cs typeface="Arial" panose="020B0604020202020204" pitchFamily="34" charset="0"/>
              </a:rPr>
              <a:t>(lanosterol demethylase)</a:t>
            </a:r>
          </a:p>
        </p:txBody>
      </p:sp>
      <p:sp>
        <p:nvSpPr>
          <p:cNvPr id="12" name="Title 1">
            <a:extLst>
              <a:ext uri="{FF2B5EF4-FFF2-40B4-BE49-F238E27FC236}">
                <a16:creationId xmlns:a16="http://schemas.microsoft.com/office/drawing/2014/main" id="{37C67969-C439-BBAB-46CA-074A4AEE464B}"/>
              </a:ext>
            </a:extLst>
          </p:cNvPr>
          <p:cNvSpPr>
            <a:spLocks noGrp="1"/>
          </p:cNvSpPr>
          <p:nvPr>
            <p:ph type="title"/>
          </p:nvPr>
        </p:nvSpPr>
        <p:spPr>
          <a:xfrm>
            <a:off x="252919" y="1123837"/>
            <a:ext cx="2947482" cy="4348813"/>
          </a:xfrm>
        </p:spPr>
        <p:txBody>
          <a:bodyPr>
            <a:normAutofit/>
          </a:bodyPr>
          <a:lstStyle/>
          <a:p>
            <a:r>
              <a:rPr lang="en-GB" sz="2800" b="1">
                <a:latin typeface="Calibri" panose="020F0502020204030204" pitchFamily="34" charset="0"/>
                <a:cs typeface="Calibri" panose="020F0502020204030204" pitchFamily="34" charset="0"/>
              </a:rPr>
              <a:t>CYP3A4/5-mediated drug interactions are a major “off target” effect of broad-spectrum triazoles</a:t>
            </a:r>
          </a:p>
        </p:txBody>
      </p:sp>
      <p:sp>
        <p:nvSpPr>
          <p:cNvPr id="19" name="TextBox 18">
            <a:extLst>
              <a:ext uri="{FF2B5EF4-FFF2-40B4-BE49-F238E27FC236}">
                <a16:creationId xmlns:a16="http://schemas.microsoft.com/office/drawing/2014/main" id="{91AC8E02-F64B-A736-9EE3-9F62229338FD}"/>
              </a:ext>
            </a:extLst>
          </p:cNvPr>
          <p:cNvSpPr txBox="1"/>
          <p:nvPr/>
        </p:nvSpPr>
        <p:spPr>
          <a:xfrm>
            <a:off x="149943" y="6198329"/>
            <a:ext cx="6100916" cy="400110"/>
          </a:xfrm>
          <a:prstGeom prst="rect">
            <a:avLst/>
          </a:prstGeom>
          <a:noFill/>
        </p:spPr>
        <p:txBody>
          <a:bodyPr wrap="square">
            <a:spAutoFit/>
          </a:bodyPr>
          <a:lstStyle/>
          <a:p>
            <a:endParaRPr lang="en-GB" sz="1000">
              <a:effectLst/>
              <a:latin typeface="Helvetica" pitchFamily="2" charset="0"/>
            </a:endParaRPr>
          </a:p>
          <a:p>
            <a:r>
              <a:rPr lang="en-GB" sz="1000">
                <a:effectLst/>
                <a:latin typeface="Helvetica" pitchFamily="2" charset="0"/>
              </a:rPr>
              <a:t>Andes D et al. </a:t>
            </a:r>
            <a:r>
              <a:rPr lang="en-GB" sz="1000" err="1">
                <a:effectLst/>
                <a:latin typeface="Helvetica" pitchFamily="2" charset="0"/>
              </a:rPr>
              <a:t>Antimicrob</a:t>
            </a:r>
            <a:r>
              <a:rPr lang="en-GB" sz="1000">
                <a:effectLst/>
                <a:latin typeface="Helvetica" pitchFamily="2" charset="0"/>
              </a:rPr>
              <a:t> Agents </a:t>
            </a:r>
            <a:r>
              <a:rPr lang="en-GB" sz="1000" err="1">
                <a:effectLst/>
                <a:latin typeface="Helvetica" pitchFamily="2" charset="0"/>
              </a:rPr>
              <a:t>Chemother</a:t>
            </a:r>
            <a:r>
              <a:rPr lang="en-GB" sz="1000">
                <a:effectLst/>
                <a:latin typeface="Helvetica" pitchFamily="2" charset="0"/>
              </a:rPr>
              <a:t>. 2016;60:3398-3406.</a:t>
            </a:r>
          </a:p>
        </p:txBody>
      </p:sp>
      <p:sp>
        <p:nvSpPr>
          <p:cNvPr id="20" name="TextBox 19">
            <a:extLst>
              <a:ext uri="{FF2B5EF4-FFF2-40B4-BE49-F238E27FC236}">
                <a16:creationId xmlns:a16="http://schemas.microsoft.com/office/drawing/2014/main" id="{D309D737-99CD-3D3B-BC24-27C1EC9B072B}"/>
              </a:ext>
            </a:extLst>
          </p:cNvPr>
          <p:cNvSpPr txBox="1"/>
          <p:nvPr/>
        </p:nvSpPr>
        <p:spPr>
          <a:xfrm>
            <a:off x="5046249" y="5921330"/>
            <a:ext cx="6690128" cy="954107"/>
          </a:xfrm>
          <a:prstGeom prst="rect">
            <a:avLst/>
          </a:prstGeom>
          <a:noFill/>
        </p:spPr>
        <p:txBody>
          <a:bodyPr wrap="square" rtlCol="0">
            <a:spAutoFit/>
          </a:bodyPr>
          <a:lstStyle/>
          <a:p>
            <a:pPr>
              <a:buNone/>
            </a:pPr>
            <a:r>
              <a:rPr lang="en-GB" sz="1400">
                <a:solidFill>
                  <a:srgbClr val="000000"/>
                </a:solidFill>
                <a:effectLst/>
                <a:highlight>
                  <a:srgbClr val="FFFF00"/>
                </a:highlight>
                <a:latin typeface="Helvetica" pitchFamily="2" charset="0"/>
              </a:rPr>
              <a:t>An analysis of 6952 patients records from 150 hospitals detected drug interactions (DDIs) in 86%–93% of patients receiving mould-active triazoles, with more than one-quarter of the interaction classified as ‘contraindicated’ combinations</a:t>
            </a:r>
          </a:p>
          <a:p>
            <a:pPr algn="l"/>
            <a:endParaRPr lang="en-GB" sz="14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EEE1D7E-3A73-DB5F-9C39-363B1C1F6882}"/>
              </a:ext>
            </a:extLst>
          </p:cNvPr>
          <p:cNvSpPr txBox="1"/>
          <p:nvPr/>
        </p:nvSpPr>
        <p:spPr>
          <a:xfrm>
            <a:off x="149943" y="6198329"/>
            <a:ext cx="6104238" cy="246221"/>
          </a:xfrm>
          <a:prstGeom prst="rect">
            <a:avLst/>
          </a:prstGeom>
          <a:noFill/>
        </p:spPr>
        <p:txBody>
          <a:bodyPr wrap="square">
            <a:spAutoFit/>
          </a:bodyPr>
          <a:lstStyle/>
          <a:p>
            <a:r>
              <a:rPr lang="en-GB" sz="1000">
                <a:effectLst/>
                <a:latin typeface="Helvetica" pitchFamily="2" charset="0"/>
              </a:rPr>
              <a:t>Lewis, R. et al. </a:t>
            </a:r>
            <a:r>
              <a:rPr lang="en-GB" sz="1000" i="1">
                <a:effectLst/>
                <a:latin typeface="Helvetica" pitchFamily="2" charset="0"/>
              </a:rPr>
              <a:t>J </a:t>
            </a:r>
            <a:r>
              <a:rPr lang="en-GB" sz="1000" i="1" err="1">
                <a:effectLst/>
                <a:latin typeface="Helvetica" pitchFamily="2" charset="0"/>
              </a:rPr>
              <a:t>Antimicrob</a:t>
            </a:r>
            <a:r>
              <a:rPr lang="en-GB" sz="1000" i="1">
                <a:effectLst/>
                <a:latin typeface="Helvetica" pitchFamily="2" charset="0"/>
              </a:rPr>
              <a:t> </a:t>
            </a:r>
            <a:r>
              <a:rPr lang="en-GB" sz="1000" i="1" err="1">
                <a:effectLst/>
                <a:latin typeface="Helvetica" pitchFamily="2" charset="0"/>
              </a:rPr>
              <a:t>Chemother</a:t>
            </a:r>
            <a:r>
              <a:rPr lang="en-GB" sz="1000">
                <a:effectLst/>
                <a:latin typeface="Helvetica" pitchFamily="2" charset="0"/>
              </a:rPr>
              <a:t>, 2024:</a:t>
            </a:r>
            <a:r>
              <a:rPr lang="en-GB" sz="1000" i="1">
                <a:effectLst/>
                <a:latin typeface="Helvetica" pitchFamily="2" charset="0"/>
              </a:rPr>
              <a:t>79</a:t>
            </a:r>
            <a:r>
              <a:rPr lang="en-GB" sz="1000">
                <a:effectLst/>
                <a:latin typeface="Helvetica" pitchFamily="2" charset="0"/>
              </a:rPr>
              <a:t>(6), 1203-1217.</a:t>
            </a:r>
          </a:p>
        </p:txBody>
      </p:sp>
      <p:sp>
        <p:nvSpPr>
          <p:cNvPr id="6" name="TextBox 5">
            <a:extLst>
              <a:ext uri="{FF2B5EF4-FFF2-40B4-BE49-F238E27FC236}">
                <a16:creationId xmlns:a16="http://schemas.microsoft.com/office/drawing/2014/main" id="{9FFB1E62-1DAF-E2F3-57DC-11FC1660B106}"/>
              </a:ext>
            </a:extLst>
          </p:cNvPr>
          <p:cNvSpPr txBox="1"/>
          <p:nvPr/>
        </p:nvSpPr>
        <p:spPr>
          <a:xfrm>
            <a:off x="152801" y="6513320"/>
            <a:ext cx="6098058" cy="246221"/>
          </a:xfrm>
          <a:prstGeom prst="rect">
            <a:avLst/>
          </a:prstGeom>
          <a:noFill/>
        </p:spPr>
        <p:txBody>
          <a:bodyPr wrap="square">
            <a:spAutoFit/>
          </a:bodyPr>
          <a:lstStyle/>
          <a:p>
            <a:r>
              <a:rPr lang="en-GB" sz="1000">
                <a:effectLst/>
                <a:latin typeface="Arial" panose="020B0604020202020204" pitchFamily="34" charset="0"/>
                <a:cs typeface="Arial" panose="020B0604020202020204" pitchFamily="34" charset="0"/>
              </a:rPr>
              <a:t>Brüggemann RJ et al. The Lancet Haematology. 2022;9:e58-e72.</a:t>
            </a:r>
          </a:p>
        </p:txBody>
      </p:sp>
    </p:spTree>
    <p:extLst>
      <p:ext uri="{BB962C8B-B14F-4D97-AF65-F5344CB8AC3E}">
        <p14:creationId xmlns:p14="http://schemas.microsoft.com/office/powerpoint/2010/main" val="355596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D694-D7B2-2361-C399-1B793CA60D98}"/>
              </a:ext>
            </a:extLst>
          </p:cNvPr>
          <p:cNvSpPr>
            <a:spLocks noGrp="1"/>
          </p:cNvSpPr>
          <p:nvPr>
            <p:ph type="title"/>
          </p:nvPr>
        </p:nvSpPr>
        <p:spPr/>
        <p:txBody>
          <a:bodyPr>
            <a:normAutofit/>
          </a:bodyPr>
          <a:lstStyle/>
          <a:p>
            <a:r>
              <a:rPr lang="en-GB" sz="2800" b="1">
                <a:latin typeface="Calibri" panose="020F0502020204030204" pitchFamily="34" charset="0"/>
                <a:cs typeface="Calibri" panose="020F0502020204030204" pitchFamily="34" charset="0"/>
              </a:rPr>
              <a:t>Multiple factors affect the severity and duration of triazole drug interactions</a:t>
            </a:r>
          </a:p>
        </p:txBody>
      </p:sp>
      <p:sp>
        <p:nvSpPr>
          <p:cNvPr id="9" name="TextBox 8">
            <a:extLst>
              <a:ext uri="{FF2B5EF4-FFF2-40B4-BE49-F238E27FC236}">
                <a16:creationId xmlns:a16="http://schemas.microsoft.com/office/drawing/2014/main" id="{D277E888-C4D8-3743-67BA-811DC957DDB0}"/>
              </a:ext>
            </a:extLst>
          </p:cNvPr>
          <p:cNvSpPr txBox="1"/>
          <p:nvPr/>
        </p:nvSpPr>
        <p:spPr>
          <a:xfrm>
            <a:off x="148282" y="6314120"/>
            <a:ext cx="6104238" cy="461665"/>
          </a:xfrm>
          <a:prstGeom prst="rect">
            <a:avLst/>
          </a:prstGeom>
          <a:noFill/>
        </p:spPr>
        <p:txBody>
          <a:bodyPr wrap="square">
            <a:spAutoFit/>
          </a:bodyPr>
          <a:lstStyle/>
          <a:p>
            <a:r>
              <a:rPr lang="en-GB" sz="1200" dirty="0">
                <a:effectLst/>
                <a:latin typeface="Helvetica" pitchFamily="2" charset="0"/>
              </a:rPr>
              <a:t>Lewis, R. et al. </a:t>
            </a:r>
            <a:r>
              <a:rPr lang="en-GB" sz="1200" i="1" dirty="0">
                <a:effectLst/>
                <a:latin typeface="Helvetica" pitchFamily="2" charset="0"/>
              </a:rPr>
              <a:t>J </a:t>
            </a:r>
            <a:r>
              <a:rPr lang="en-GB" sz="1200" i="1" dirty="0" err="1">
                <a:effectLst/>
                <a:latin typeface="Helvetica" pitchFamily="2" charset="0"/>
              </a:rPr>
              <a:t>Antimicrob</a:t>
            </a:r>
            <a:r>
              <a:rPr lang="en-GB" sz="1200" i="1" dirty="0">
                <a:effectLst/>
                <a:latin typeface="Helvetica" pitchFamily="2" charset="0"/>
              </a:rPr>
              <a:t> </a:t>
            </a:r>
            <a:r>
              <a:rPr lang="en-GB" sz="1200" i="1" dirty="0" err="1">
                <a:effectLst/>
                <a:latin typeface="Helvetica" pitchFamily="2" charset="0"/>
              </a:rPr>
              <a:t>Chemother</a:t>
            </a:r>
            <a:r>
              <a:rPr lang="en-GB" sz="1200" dirty="0">
                <a:effectLst/>
                <a:latin typeface="Helvetica" pitchFamily="2" charset="0"/>
              </a:rPr>
              <a:t>, 2024:</a:t>
            </a:r>
            <a:r>
              <a:rPr lang="en-GB" sz="1200" i="1" dirty="0">
                <a:effectLst/>
                <a:latin typeface="Helvetica" pitchFamily="2" charset="0"/>
              </a:rPr>
              <a:t>79</a:t>
            </a:r>
            <a:r>
              <a:rPr lang="en-GB" sz="1200" dirty="0">
                <a:effectLst/>
                <a:latin typeface="Helvetica" pitchFamily="2" charset="0"/>
              </a:rPr>
              <a:t>(6), 1203-1217.</a:t>
            </a:r>
          </a:p>
          <a:p>
            <a:r>
              <a:rPr lang="en-GB" sz="1200" dirty="0" err="1">
                <a:latin typeface="Helvetica" pitchFamily="2" charset="0"/>
              </a:rPr>
              <a:t>PgP</a:t>
            </a:r>
            <a:r>
              <a:rPr lang="en-GB" sz="1200" dirty="0">
                <a:latin typeface="Helvetica" pitchFamily="2" charset="0"/>
              </a:rPr>
              <a:t>-P glycoprotein; OATP-Organic anion Transporter Protein</a:t>
            </a:r>
            <a:endParaRPr lang="en-GB" sz="1200" dirty="0">
              <a:effectLst/>
              <a:latin typeface="Helvetica" pitchFamily="2" charset="0"/>
            </a:endParaRPr>
          </a:p>
        </p:txBody>
      </p:sp>
      <p:sp>
        <p:nvSpPr>
          <p:cNvPr id="3" name="TextBox 2">
            <a:extLst>
              <a:ext uri="{FF2B5EF4-FFF2-40B4-BE49-F238E27FC236}">
                <a16:creationId xmlns:a16="http://schemas.microsoft.com/office/drawing/2014/main" id="{BD6EC475-E0DA-6E93-733D-222E6340E15B}"/>
              </a:ext>
            </a:extLst>
          </p:cNvPr>
          <p:cNvSpPr txBox="1"/>
          <p:nvPr/>
        </p:nvSpPr>
        <p:spPr>
          <a:xfrm>
            <a:off x="160639" y="6103873"/>
            <a:ext cx="6098058" cy="276999"/>
          </a:xfrm>
          <a:prstGeom prst="rect">
            <a:avLst/>
          </a:prstGeom>
          <a:noFill/>
        </p:spPr>
        <p:txBody>
          <a:bodyPr wrap="square">
            <a:spAutoFit/>
          </a:bodyPr>
          <a:lstStyle/>
          <a:p>
            <a:r>
              <a:rPr lang="en-GB" sz="1200">
                <a:effectLst/>
                <a:latin typeface="Arial" panose="020B0604020202020204" pitchFamily="34" charset="0"/>
                <a:cs typeface="Arial" panose="020B0604020202020204" pitchFamily="34" charset="0"/>
              </a:rPr>
              <a:t>Brüggemann RJ et al. Lancet Haematology. 2022;9:e58-e72.</a:t>
            </a:r>
          </a:p>
        </p:txBody>
      </p:sp>
      <p:pic>
        <p:nvPicPr>
          <p:cNvPr id="8" name="Content Placeholder 7" descr="A diagram of a human body&#10;&#10;AI-generated content may be incorrect.">
            <a:extLst>
              <a:ext uri="{FF2B5EF4-FFF2-40B4-BE49-F238E27FC236}">
                <a16:creationId xmlns:a16="http://schemas.microsoft.com/office/drawing/2014/main" id="{A8A22175-2D4E-2DAF-A482-395995790D34}"/>
              </a:ext>
            </a:extLst>
          </p:cNvPr>
          <p:cNvPicPr>
            <a:picLocks noGrp="1" noChangeAspect="1"/>
          </p:cNvPicPr>
          <p:nvPr>
            <p:ph idx="1"/>
          </p:nvPr>
        </p:nvPicPr>
        <p:blipFill>
          <a:blip r:embed="rId3"/>
          <a:srcRect l="13091" r="19897"/>
          <a:stretch/>
        </p:blipFill>
        <p:spPr>
          <a:xfrm>
            <a:off x="3756454" y="430856"/>
            <a:ext cx="7524384" cy="5950016"/>
          </a:xfrm>
        </p:spPr>
      </p:pic>
    </p:spTree>
    <p:extLst>
      <p:ext uri="{BB962C8B-B14F-4D97-AF65-F5344CB8AC3E}">
        <p14:creationId xmlns:p14="http://schemas.microsoft.com/office/powerpoint/2010/main" val="2405097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A099-E91B-A0E3-6BA6-87BED274E590}"/>
              </a:ext>
            </a:extLst>
          </p:cNvPr>
          <p:cNvSpPr>
            <a:spLocks noGrp="1"/>
          </p:cNvSpPr>
          <p:nvPr>
            <p:ph type="title"/>
          </p:nvPr>
        </p:nvSpPr>
        <p:spPr>
          <a:xfrm>
            <a:off x="161547" y="1123837"/>
            <a:ext cx="3273759" cy="4601183"/>
          </a:xfrm>
        </p:spPr>
        <p:txBody>
          <a:bodyPr>
            <a:normAutofit/>
          </a:bodyPr>
          <a:lstStyle/>
          <a:p>
            <a:r>
              <a:rPr lang="en-GB" sz="2800">
                <a:latin typeface="Calibri" panose="020F0502020204030204" pitchFamily="34" charset="0"/>
                <a:cs typeface="Calibri" panose="020F0502020204030204" pitchFamily="34" charset="0"/>
              </a:rPr>
              <a:t>The prevalence of drug interactions reported in cancer patients is increasing</a:t>
            </a:r>
            <a:br>
              <a:rPr lang="en-GB" sz="2800">
                <a:latin typeface="Calibri" panose="020F0502020204030204" pitchFamily="34" charset="0"/>
                <a:cs typeface="Calibri" panose="020F0502020204030204" pitchFamily="34" charset="0"/>
              </a:rPr>
            </a:br>
            <a:br>
              <a:rPr lang="en-GB" sz="2800">
                <a:latin typeface="Calibri" panose="020F0502020204030204" pitchFamily="34" charset="0"/>
                <a:cs typeface="Calibri" panose="020F0502020204030204" pitchFamily="34" charset="0"/>
              </a:rPr>
            </a:br>
            <a:br>
              <a:rPr lang="en-GB" sz="2800">
                <a:latin typeface="Calibri" panose="020F0502020204030204" pitchFamily="34" charset="0"/>
                <a:cs typeface="Calibri" panose="020F0502020204030204" pitchFamily="34" charset="0"/>
              </a:rPr>
            </a:br>
            <a:br>
              <a:rPr lang="en-GB" sz="2800">
                <a:latin typeface="Calibri" panose="020F0502020204030204" pitchFamily="34" charset="0"/>
                <a:cs typeface="Calibri" panose="020F0502020204030204" pitchFamily="34" charset="0"/>
              </a:rPr>
            </a:br>
            <a:br>
              <a:rPr lang="en-GB" sz="2800">
                <a:latin typeface="Calibri" panose="020F0502020204030204" pitchFamily="34" charset="0"/>
                <a:cs typeface="Calibri" panose="020F0502020204030204" pitchFamily="34" charset="0"/>
              </a:rPr>
            </a:br>
            <a:r>
              <a:rPr lang="en-GB" sz="1600">
                <a:latin typeface="Calibri" panose="020F0502020204030204" pitchFamily="34" charset="0"/>
                <a:cs typeface="Calibri" panose="020F0502020204030204" pitchFamily="34" charset="0"/>
              </a:rPr>
              <a:t>Analysis of trends in drug interaction publications 1995-2022</a:t>
            </a:r>
          </a:p>
        </p:txBody>
      </p:sp>
      <p:graphicFrame>
        <p:nvGraphicFramePr>
          <p:cNvPr id="6" name="Chart 5">
            <a:extLst>
              <a:ext uri="{FF2B5EF4-FFF2-40B4-BE49-F238E27FC236}">
                <a16:creationId xmlns:a16="http://schemas.microsoft.com/office/drawing/2014/main" id="{C1F1732F-08D6-5EA1-6491-10BDAE6342D1}"/>
              </a:ext>
            </a:extLst>
          </p:cNvPr>
          <p:cNvGraphicFramePr>
            <a:graphicFrameLocks/>
          </p:cNvGraphicFramePr>
          <p:nvPr>
            <p:extLst>
              <p:ext uri="{D42A27DB-BD31-4B8C-83A1-F6EECF244321}">
                <p14:modId xmlns:p14="http://schemas.microsoft.com/office/powerpoint/2010/main" val="1985847938"/>
              </p:ext>
            </p:extLst>
          </p:nvPr>
        </p:nvGraphicFramePr>
        <p:xfrm>
          <a:off x="3760333" y="872211"/>
          <a:ext cx="7265868" cy="510443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C606560-4ED3-DA32-DEBB-CEF19FF1A701}"/>
              </a:ext>
            </a:extLst>
          </p:cNvPr>
          <p:cNvSpPr txBox="1"/>
          <p:nvPr/>
        </p:nvSpPr>
        <p:spPr>
          <a:xfrm>
            <a:off x="4409287" y="4888258"/>
            <a:ext cx="1497526" cy="307777"/>
          </a:xfrm>
          <a:prstGeom prst="rect">
            <a:avLst/>
          </a:prstGeom>
          <a:noFill/>
        </p:spPr>
        <p:txBody>
          <a:bodyPr wrap="none" rtlCol="0">
            <a:spAutoFit/>
          </a:bodyPr>
          <a:lstStyle/>
          <a:p>
            <a:r>
              <a:rPr lang="en-US" sz="1400" b="0" i="0" u="none" strike="noStrike">
                <a:solidFill>
                  <a:srgbClr val="000000"/>
                </a:solidFill>
                <a:effectLst/>
                <a:latin typeface="Arial" panose="020B0604020202020204" pitchFamily="34" charset="0"/>
                <a:cs typeface="Arial" panose="020B0604020202020204" pitchFamily="34" charset="0"/>
              </a:rPr>
              <a:t>Lemachetti</a:t>
            </a:r>
            <a:r>
              <a:rPr lang="en-US" sz="1400">
                <a:latin typeface="Arial" panose="020B0604020202020204" pitchFamily="34" charset="0"/>
                <a:cs typeface="Arial" panose="020B0604020202020204" pitchFamily="34" charset="0"/>
              </a:rPr>
              <a:t> et al.</a:t>
            </a:r>
          </a:p>
        </p:txBody>
      </p:sp>
      <p:sp>
        <p:nvSpPr>
          <p:cNvPr id="8" name="TextBox 7">
            <a:extLst>
              <a:ext uri="{FF2B5EF4-FFF2-40B4-BE49-F238E27FC236}">
                <a16:creationId xmlns:a16="http://schemas.microsoft.com/office/drawing/2014/main" id="{8AC0CFF9-113B-6002-9582-BEF545611174}"/>
              </a:ext>
            </a:extLst>
          </p:cNvPr>
          <p:cNvSpPr txBox="1"/>
          <p:nvPr/>
        </p:nvSpPr>
        <p:spPr>
          <a:xfrm>
            <a:off x="6135077" y="4888258"/>
            <a:ext cx="950901" cy="307777"/>
          </a:xfrm>
          <a:prstGeom prst="rect">
            <a:avLst/>
          </a:prstGeom>
          <a:noFill/>
        </p:spPr>
        <p:txBody>
          <a:bodyPr wrap="none" rtlCol="0">
            <a:spAutoFit/>
          </a:bodyPr>
          <a:lstStyle/>
          <a:p>
            <a:r>
              <a:rPr lang="en-US" sz="1400" b="0" i="0" u="none" strike="noStrike">
                <a:solidFill>
                  <a:srgbClr val="000000"/>
                </a:solidFill>
                <a:effectLst/>
                <a:latin typeface="Arial" panose="020B0604020202020204" pitchFamily="34" charset="0"/>
                <a:cs typeface="Arial" panose="020B0604020202020204" pitchFamily="34" charset="0"/>
              </a:rPr>
              <a:t>Crul</a:t>
            </a:r>
            <a:r>
              <a:rPr lang="en-US" sz="1400">
                <a:latin typeface="Arial" panose="020B0604020202020204" pitchFamily="34" charset="0"/>
                <a:cs typeface="Arial" panose="020B0604020202020204" pitchFamily="34" charset="0"/>
              </a:rPr>
              <a:t> et al.</a:t>
            </a:r>
          </a:p>
        </p:txBody>
      </p:sp>
      <p:sp>
        <p:nvSpPr>
          <p:cNvPr id="9" name="TextBox 8">
            <a:extLst>
              <a:ext uri="{FF2B5EF4-FFF2-40B4-BE49-F238E27FC236}">
                <a16:creationId xmlns:a16="http://schemas.microsoft.com/office/drawing/2014/main" id="{B95BAD5E-4FD4-E24D-97B5-95C9A518AD0D}"/>
              </a:ext>
            </a:extLst>
          </p:cNvPr>
          <p:cNvSpPr txBox="1"/>
          <p:nvPr/>
        </p:nvSpPr>
        <p:spPr>
          <a:xfrm>
            <a:off x="6763928" y="4476372"/>
            <a:ext cx="1258678" cy="307777"/>
          </a:xfrm>
          <a:prstGeom prst="rect">
            <a:avLst/>
          </a:prstGeom>
          <a:noFill/>
        </p:spPr>
        <p:txBody>
          <a:bodyPr wrap="none" rtlCol="0">
            <a:spAutoFit/>
          </a:bodyPr>
          <a:lstStyle/>
          <a:p>
            <a:r>
              <a:rPr lang="en-US" sz="1400" b="0" i="0" u="none" strike="noStrike">
                <a:solidFill>
                  <a:srgbClr val="000000"/>
                </a:solidFill>
                <a:effectLst/>
                <a:latin typeface="Arial" panose="020B0604020202020204" pitchFamily="34" charset="0"/>
                <a:cs typeface="Arial" panose="020B0604020202020204" pitchFamily="34" charset="0"/>
              </a:rPr>
              <a:t>Mouzon et al.</a:t>
            </a:r>
            <a:endParaRPr lang="en-US" sz="14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83D880C-6F22-BBEE-3B98-D282A2BE6D71}"/>
              </a:ext>
            </a:extLst>
          </p:cNvPr>
          <p:cNvSpPr txBox="1"/>
          <p:nvPr/>
        </p:nvSpPr>
        <p:spPr>
          <a:xfrm>
            <a:off x="6923095" y="3630133"/>
            <a:ext cx="2728213" cy="307777"/>
          </a:xfrm>
          <a:prstGeom prst="rect">
            <a:avLst/>
          </a:prstGeom>
          <a:noFill/>
        </p:spPr>
        <p:txBody>
          <a:bodyPr wrap="square">
            <a:spAutoFit/>
          </a:bodyPr>
          <a:lstStyle/>
          <a:p>
            <a:r>
              <a:rPr lang="en-US" sz="1400">
                <a:latin typeface="Arial" panose="020B0604020202020204" pitchFamily="34" charset="0"/>
                <a:cs typeface="Arial" panose="020B0604020202020204" pitchFamily="34" charset="0"/>
              </a:rPr>
              <a:t>Tavakoli-Ardakani et al.</a:t>
            </a:r>
          </a:p>
        </p:txBody>
      </p:sp>
      <p:sp>
        <p:nvSpPr>
          <p:cNvPr id="12" name="TextBox 11">
            <a:extLst>
              <a:ext uri="{FF2B5EF4-FFF2-40B4-BE49-F238E27FC236}">
                <a16:creationId xmlns:a16="http://schemas.microsoft.com/office/drawing/2014/main" id="{7F0B873C-6B0D-31F0-F05C-5CEB4662EE9C}"/>
              </a:ext>
            </a:extLst>
          </p:cNvPr>
          <p:cNvSpPr txBox="1"/>
          <p:nvPr/>
        </p:nvSpPr>
        <p:spPr>
          <a:xfrm>
            <a:off x="6950563" y="2283748"/>
            <a:ext cx="2031995" cy="307777"/>
          </a:xfrm>
          <a:prstGeom prst="rect">
            <a:avLst/>
          </a:prstGeom>
          <a:noFill/>
        </p:spPr>
        <p:txBody>
          <a:bodyPr wrap="square">
            <a:spAutoFit/>
          </a:bodyPr>
          <a:lstStyle/>
          <a:p>
            <a:r>
              <a:rPr lang="en-US" sz="1400">
                <a:latin typeface="Arial" panose="020B0604020202020204" pitchFamily="34" charset="0"/>
                <a:cs typeface="Arial" panose="020B0604020202020204" pitchFamily="34" charset="0"/>
              </a:rPr>
              <a:t>Popa et al.</a:t>
            </a:r>
          </a:p>
        </p:txBody>
      </p:sp>
      <p:sp>
        <p:nvSpPr>
          <p:cNvPr id="13" name="TextBox 12">
            <a:extLst>
              <a:ext uri="{FF2B5EF4-FFF2-40B4-BE49-F238E27FC236}">
                <a16:creationId xmlns:a16="http://schemas.microsoft.com/office/drawing/2014/main" id="{D612A274-754A-B2CB-3FCF-27467803C34B}"/>
              </a:ext>
            </a:extLst>
          </p:cNvPr>
          <p:cNvSpPr txBox="1"/>
          <p:nvPr/>
        </p:nvSpPr>
        <p:spPr>
          <a:xfrm rot="16200000">
            <a:off x="1550312" y="3126378"/>
            <a:ext cx="4339650"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Prevalence in identified drug interactions</a:t>
            </a:r>
          </a:p>
        </p:txBody>
      </p:sp>
      <p:sp>
        <p:nvSpPr>
          <p:cNvPr id="14" name="TextBox 13">
            <a:extLst>
              <a:ext uri="{FF2B5EF4-FFF2-40B4-BE49-F238E27FC236}">
                <a16:creationId xmlns:a16="http://schemas.microsoft.com/office/drawing/2014/main" id="{B46FDD22-3489-223A-C1EB-3B7BB1BABC56}"/>
              </a:ext>
            </a:extLst>
          </p:cNvPr>
          <p:cNvSpPr txBox="1"/>
          <p:nvPr/>
        </p:nvSpPr>
        <p:spPr>
          <a:xfrm>
            <a:off x="6610527" y="5919808"/>
            <a:ext cx="2074286"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Year of publication</a:t>
            </a:r>
          </a:p>
        </p:txBody>
      </p:sp>
      <p:sp>
        <p:nvSpPr>
          <p:cNvPr id="16" name="TextBox 15">
            <a:extLst>
              <a:ext uri="{FF2B5EF4-FFF2-40B4-BE49-F238E27FC236}">
                <a16:creationId xmlns:a16="http://schemas.microsoft.com/office/drawing/2014/main" id="{4C7A3E68-ED0D-2B1F-8DF8-2289845F722A}"/>
              </a:ext>
            </a:extLst>
          </p:cNvPr>
          <p:cNvSpPr txBox="1"/>
          <p:nvPr/>
        </p:nvSpPr>
        <p:spPr>
          <a:xfrm>
            <a:off x="7278726" y="4110409"/>
            <a:ext cx="1703832" cy="307777"/>
          </a:xfrm>
          <a:prstGeom prst="rect">
            <a:avLst/>
          </a:prstGeom>
          <a:noFill/>
        </p:spPr>
        <p:txBody>
          <a:bodyPr wrap="square">
            <a:spAutoFit/>
          </a:bodyPr>
          <a:lstStyle/>
          <a:p>
            <a:r>
              <a:rPr lang="en-US" sz="1400">
                <a:latin typeface="Arial" panose="020B0604020202020204" pitchFamily="34" charset="0"/>
                <a:cs typeface="Arial" panose="020B0604020202020204" pitchFamily="34" charset="0"/>
              </a:rPr>
              <a:t>van Leeuwen et al.</a:t>
            </a:r>
          </a:p>
        </p:txBody>
      </p:sp>
      <p:sp>
        <p:nvSpPr>
          <p:cNvPr id="18" name="TextBox 17">
            <a:extLst>
              <a:ext uri="{FF2B5EF4-FFF2-40B4-BE49-F238E27FC236}">
                <a16:creationId xmlns:a16="http://schemas.microsoft.com/office/drawing/2014/main" id="{A1519675-D9A8-3974-45B2-B805B66EE97E}"/>
              </a:ext>
            </a:extLst>
          </p:cNvPr>
          <p:cNvSpPr txBox="1"/>
          <p:nvPr/>
        </p:nvSpPr>
        <p:spPr>
          <a:xfrm>
            <a:off x="8022606" y="4874425"/>
            <a:ext cx="1930286" cy="307777"/>
          </a:xfrm>
          <a:prstGeom prst="rect">
            <a:avLst/>
          </a:prstGeom>
          <a:noFill/>
        </p:spPr>
        <p:txBody>
          <a:bodyPr wrap="square">
            <a:spAutoFit/>
          </a:bodyPr>
          <a:lstStyle/>
          <a:p>
            <a:r>
              <a:rPr lang="en-US" sz="1400">
                <a:latin typeface="Arial" panose="020B0604020202020204" pitchFamily="34" charset="0"/>
                <a:cs typeface="Arial" panose="020B0604020202020204" pitchFamily="34" charset="0"/>
              </a:rPr>
              <a:t>Ramos-Esquivel et al</a:t>
            </a:r>
          </a:p>
        </p:txBody>
      </p:sp>
      <p:sp>
        <p:nvSpPr>
          <p:cNvPr id="20" name="TextBox 19">
            <a:extLst>
              <a:ext uri="{FF2B5EF4-FFF2-40B4-BE49-F238E27FC236}">
                <a16:creationId xmlns:a16="http://schemas.microsoft.com/office/drawing/2014/main" id="{7CAE86E9-6654-00D8-9EE9-EAF220A94027}"/>
              </a:ext>
            </a:extLst>
          </p:cNvPr>
          <p:cNvSpPr txBox="1"/>
          <p:nvPr/>
        </p:nvSpPr>
        <p:spPr>
          <a:xfrm>
            <a:off x="8719044" y="4508462"/>
            <a:ext cx="1382387" cy="307777"/>
          </a:xfrm>
          <a:prstGeom prst="rect">
            <a:avLst/>
          </a:prstGeom>
          <a:noFill/>
        </p:spPr>
        <p:txBody>
          <a:bodyPr wrap="square">
            <a:spAutoFit/>
          </a:bodyPr>
          <a:lstStyle/>
          <a:p>
            <a:r>
              <a:rPr lang="en-US" sz="1400">
                <a:latin typeface="Arial" panose="020B0604020202020204" pitchFamily="34" charset="0"/>
                <a:cs typeface="Arial" panose="020B0604020202020204" pitchFamily="34" charset="0"/>
              </a:rPr>
              <a:t>Vecchia et al.</a:t>
            </a:r>
          </a:p>
        </p:txBody>
      </p:sp>
      <p:sp>
        <p:nvSpPr>
          <p:cNvPr id="22" name="TextBox 21">
            <a:extLst>
              <a:ext uri="{FF2B5EF4-FFF2-40B4-BE49-F238E27FC236}">
                <a16:creationId xmlns:a16="http://schemas.microsoft.com/office/drawing/2014/main" id="{C377A1D8-D2AE-D5F4-53FA-1CEA263603B5}"/>
              </a:ext>
            </a:extLst>
          </p:cNvPr>
          <p:cNvSpPr txBox="1"/>
          <p:nvPr/>
        </p:nvSpPr>
        <p:spPr>
          <a:xfrm>
            <a:off x="7611541" y="1307887"/>
            <a:ext cx="1279241" cy="307777"/>
          </a:xfrm>
          <a:prstGeom prst="rect">
            <a:avLst/>
          </a:prstGeom>
          <a:noFill/>
        </p:spPr>
        <p:txBody>
          <a:bodyPr wrap="square">
            <a:spAutoFit/>
          </a:bodyPr>
          <a:lstStyle/>
          <a:p>
            <a:r>
              <a:rPr lang="en-US" sz="1400">
                <a:latin typeface="Arial" panose="020B0604020202020204" pitchFamily="34" charset="0"/>
                <a:cs typeface="Arial" panose="020B0604020202020204" pitchFamily="34" charset="0"/>
              </a:rPr>
              <a:t>Mateti et al.</a:t>
            </a:r>
          </a:p>
        </p:txBody>
      </p:sp>
      <p:sp>
        <p:nvSpPr>
          <p:cNvPr id="24" name="TextBox 23">
            <a:extLst>
              <a:ext uri="{FF2B5EF4-FFF2-40B4-BE49-F238E27FC236}">
                <a16:creationId xmlns:a16="http://schemas.microsoft.com/office/drawing/2014/main" id="{85008D49-BDF1-5420-1FEC-484DBD40A690}"/>
              </a:ext>
            </a:extLst>
          </p:cNvPr>
          <p:cNvSpPr txBox="1"/>
          <p:nvPr/>
        </p:nvSpPr>
        <p:spPr>
          <a:xfrm>
            <a:off x="8449056" y="2432734"/>
            <a:ext cx="7949184" cy="307777"/>
          </a:xfrm>
          <a:prstGeom prst="rect">
            <a:avLst/>
          </a:prstGeom>
          <a:noFill/>
        </p:spPr>
        <p:txBody>
          <a:bodyPr wrap="square">
            <a:spAutoFit/>
          </a:bodyPr>
          <a:lstStyle/>
          <a:p>
            <a:r>
              <a:rPr lang="en-US" sz="1400" b="0" i="0" u="none" strike="noStrike">
                <a:solidFill>
                  <a:srgbClr val="000000"/>
                </a:solidFill>
                <a:effectLst/>
                <a:latin typeface="Arial" panose="020B0604020202020204" pitchFamily="34" charset="0"/>
                <a:cs typeface="Arial" panose="020B0604020202020204" pitchFamily="34" charset="0"/>
              </a:rPr>
              <a:t>Monterio et al.</a:t>
            </a:r>
            <a:r>
              <a:rPr lang="en-US" sz="1400">
                <a:latin typeface="Arial" panose="020B0604020202020204" pitchFamily="34" charset="0"/>
                <a:cs typeface="Arial" panose="020B0604020202020204" pitchFamily="34" charset="0"/>
              </a:rPr>
              <a:t> </a:t>
            </a:r>
          </a:p>
        </p:txBody>
      </p:sp>
      <p:sp>
        <p:nvSpPr>
          <p:cNvPr id="25" name="TextBox 24">
            <a:extLst>
              <a:ext uri="{FF2B5EF4-FFF2-40B4-BE49-F238E27FC236}">
                <a16:creationId xmlns:a16="http://schemas.microsoft.com/office/drawing/2014/main" id="{85008D49-BDF1-5420-1FEC-484DBD40A690}"/>
              </a:ext>
            </a:extLst>
          </p:cNvPr>
          <p:cNvSpPr txBox="1"/>
          <p:nvPr/>
        </p:nvSpPr>
        <p:spPr>
          <a:xfrm>
            <a:off x="9137904" y="1575059"/>
            <a:ext cx="7949184" cy="307777"/>
          </a:xfrm>
          <a:prstGeom prst="rect">
            <a:avLst/>
          </a:prstGeom>
          <a:noFill/>
        </p:spPr>
        <p:txBody>
          <a:bodyPr wrap="square">
            <a:spAutoFit/>
          </a:bodyPr>
          <a:lstStyle/>
          <a:p>
            <a:r>
              <a:rPr lang="en-US" sz="1400" b="0" i="0" u="none" strike="noStrike">
                <a:solidFill>
                  <a:srgbClr val="000000"/>
                </a:solidFill>
                <a:effectLst/>
                <a:latin typeface="Arial" panose="020B0604020202020204" pitchFamily="34" charset="0"/>
                <a:cs typeface="Arial" panose="020B0604020202020204" pitchFamily="34" charset="0"/>
              </a:rPr>
              <a:t>Ismail et al.</a:t>
            </a:r>
            <a:r>
              <a:rPr lang="en-US" sz="1400">
                <a:latin typeface="Arial" panose="020B0604020202020204" pitchFamily="34" charset="0"/>
                <a:cs typeface="Arial" panose="020B0604020202020204" pitchFamily="34" charset="0"/>
              </a:rPr>
              <a:t> </a:t>
            </a:r>
          </a:p>
        </p:txBody>
      </p:sp>
      <p:sp>
        <p:nvSpPr>
          <p:cNvPr id="26" name="TextBox 25">
            <a:extLst>
              <a:ext uri="{FF2B5EF4-FFF2-40B4-BE49-F238E27FC236}">
                <a16:creationId xmlns:a16="http://schemas.microsoft.com/office/drawing/2014/main" id="{499298F7-7B5B-2C78-5D1A-65CABCEF51D7}"/>
              </a:ext>
            </a:extLst>
          </p:cNvPr>
          <p:cNvSpPr txBox="1"/>
          <p:nvPr/>
        </p:nvSpPr>
        <p:spPr>
          <a:xfrm>
            <a:off x="8982558" y="953016"/>
            <a:ext cx="970334" cy="307777"/>
          </a:xfrm>
          <a:prstGeom prst="rect">
            <a:avLst/>
          </a:prstGeom>
          <a:noFill/>
        </p:spPr>
        <p:txBody>
          <a:bodyPr wrap="square">
            <a:spAutoFit/>
          </a:bodyPr>
          <a:lstStyle/>
          <a:p>
            <a:r>
              <a:rPr lang="en-US" sz="1400" b="0" i="0" u="none" strike="noStrike">
                <a:solidFill>
                  <a:srgbClr val="000000"/>
                </a:solidFill>
                <a:effectLst/>
                <a:latin typeface="Arial" panose="020B0604020202020204" pitchFamily="34" charset="0"/>
                <a:cs typeface="Arial" panose="020B0604020202020204" pitchFamily="34" charset="0"/>
              </a:rPr>
              <a:t>Bibi et al.</a:t>
            </a:r>
            <a:r>
              <a:rPr lang="en-US" sz="1400">
                <a:latin typeface="Arial" panose="020B0604020202020204" pitchFamily="34" charset="0"/>
                <a:cs typeface="Arial" panose="020B0604020202020204" pitchFamily="34" charset="0"/>
              </a:rPr>
              <a:t> </a:t>
            </a:r>
          </a:p>
        </p:txBody>
      </p:sp>
      <p:sp>
        <p:nvSpPr>
          <p:cNvPr id="27" name="TextBox 26">
            <a:extLst>
              <a:ext uri="{FF2B5EF4-FFF2-40B4-BE49-F238E27FC236}">
                <a16:creationId xmlns:a16="http://schemas.microsoft.com/office/drawing/2014/main" id="{98181A7A-2544-14C1-3E24-E3099B2F8F15}"/>
              </a:ext>
            </a:extLst>
          </p:cNvPr>
          <p:cNvSpPr txBox="1"/>
          <p:nvPr/>
        </p:nvSpPr>
        <p:spPr>
          <a:xfrm>
            <a:off x="9737629" y="2618933"/>
            <a:ext cx="7949184" cy="307777"/>
          </a:xfrm>
          <a:prstGeom prst="rect">
            <a:avLst/>
          </a:prstGeom>
          <a:noFill/>
        </p:spPr>
        <p:txBody>
          <a:bodyPr wrap="square">
            <a:spAutoFit/>
          </a:bodyPr>
          <a:lstStyle/>
          <a:p>
            <a:r>
              <a:rPr lang="en-US" sz="1400" b="0" i="0" u="none" strike="noStrike">
                <a:solidFill>
                  <a:srgbClr val="000000"/>
                </a:solidFill>
                <a:effectLst/>
                <a:latin typeface="Arial" panose="020B0604020202020204" pitchFamily="34" charset="0"/>
                <a:cs typeface="Arial" panose="020B0604020202020204" pitchFamily="34" charset="0"/>
              </a:rPr>
              <a:t>Muhammed Umar et al.</a:t>
            </a:r>
            <a:r>
              <a:rPr lang="en-US" sz="1400">
                <a:latin typeface="Arial" panose="020B0604020202020204" pitchFamily="34" charset="0"/>
                <a:cs typeface="Arial" panose="020B0604020202020204" pitchFamily="34" charset="0"/>
              </a:rPr>
              <a:t> </a:t>
            </a:r>
          </a:p>
        </p:txBody>
      </p:sp>
      <p:sp>
        <p:nvSpPr>
          <p:cNvPr id="29" name="TextBox 28">
            <a:extLst>
              <a:ext uri="{FF2B5EF4-FFF2-40B4-BE49-F238E27FC236}">
                <a16:creationId xmlns:a16="http://schemas.microsoft.com/office/drawing/2014/main" id="{49C9CE16-5539-00DD-53B0-6DD62C43B57B}"/>
              </a:ext>
            </a:extLst>
          </p:cNvPr>
          <p:cNvSpPr txBox="1"/>
          <p:nvPr/>
        </p:nvSpPr>
        <p:spPr>
          <a:xfrm>
            <a:off x="9737629" y="2020235"/>
            <a:ext cx="8845296" cy="307777"/>
          </a:xfrm>
          <a:prstGeom prst="rect">
            <a:avLst/>
          </a:prstGeom>
          <a:noFill/>
        </p:spPr>
        <p:txBody>
          <a:bodyPr wrap="square">
            <a:spAutoFit/>
          </a:bodyPr>
          <a:lstStyle/>
          <a:p>
            <a:r>
              <a:rPr lang="en-US" sz="1400">
                <a:latin typeface="Arial" panose="020B0604020202020204" pitchFamily="34" charset="0"/>
                <a:cs typeface="Arial" panose="020B0604020202020204" pitchFamily="34" charset="0"/>
              </a:rPr>
              <a:t>Turossi-Amorim et al</a:t>
            </a:r>
          </a:p>
        </p:txBody>
      </p:sp>
      <p:sp>
        <p:nvSpPr>
          <p:cNvPr id="30" name="Arc 29">
            <a:extLst>
              <a:ext uri="{FF2B5EF4-FFF2-40B4-BE49-F238E27FC236}">
                <a16:creationId xmlns:a16="http://schemas.microsoft.com/office/drawing/2014/main" id="{1BCBBE7F-E9C0-C535-F37B-09CCB53DB834}"/>
              </a:ext>
            </a:extLst>
          </p:cNvPr>
          <p:cNvSpPr/>
          <p:nvPr/>
        </p:nvSpPr>
        <p:spPr>
          <a:xfrm flipV="1">
            <a:off x="-470196" y="-1678194"/>
            <a:ext cx="10334958" cy="6641855"/>
          </a:xfrm>
          <a:prstGeom prst="arc">
            <a:avLst>
              <a:gd name="adj1" fmla="val 16236570"/>
              <a:gd name="adj2" fmla="val 25533"/>
            </a:avLst>
          </a:prstGeom>
          <a:ln w="158750">
            <a:solidFill>
              <a:srgbClr val="0070C0">
                <a:alpha val="25098"/>
              </a:srgb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B434A038-BEA1-0BB5-4C54-69D35B39A872}"/>
              </a:ext>
            </a:extLst>
          </p:cNvPr>
          <p:cNvSpPr txBox="1"/>
          <p:nvPr/>
        </p:nvSpPr>
        <p:spPr>
          <a:xfrm>
            <a:off x="4834564" y="241798"/>
            <a:ext cx="5910592" cy="523220"/>
          </a:xfrm>
          <a:prstGeom prst="rect">
            <a:avLst/>
          </a:prstGeom>
          <a:noFill/>
        </p:spPr>
        <p:txBody>
          <a:bodyPr wrap="none" rtlCol="0">
            <a:spAutoFit/>
          </a:bodyPr>
          <a:lstStyle/>
          <a:p>
            <a:pPr algn="l"/>
            <a:r>
              <a:rPr lang="en-US" sz="1400">
                <a:highlight>
                  <a:srgbClr val="FFFF00"/>
                </a:highlight>
                <a:latin typeface="Arial" panose="020B0604020202020204" pitchFamily="34" charset="0"/>
                <a:cs typeface="Arial" panose="020B0604020202020204" pitchFamily="34" charset="0"/>
              </a:rPr>
              <a:t>Range of “major” interactions: 5.97%- 67.3%; </a:t>
            </a:r>
          </a:p>
          <a:p>
            <a:pPr algn="l"/>
            <a:r>
              <a:rPr lang="en-GB" sz="1400" b="0" i="0">
                <a:solidFill>
                  <a:srgbClr val="15383D"/>
                </a:solidFill>
                <a:effectLst/>
                <a:highlight>
                  <a:srgbClr val="FFFF00"/>
                </a:highlight>
                <a:latin typeface="Arial" panose="020B0604020202020204" pitchFamily="34" charset="0"/>
                <a:cs typeface="Arial" panose="020B0604020202020204" pitchFamily="34" charset="0"/>
              </a:rPr>
              <a:t>More recent studies reported higher percentages of major interactions</a:t>
            </a:r>
            <a:endParaRPr lang="en-US" sz="140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25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4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55944-4814-E864-4C88-B6B5E0EFC390}"/>
              </a:ext>
            </a:extLst>
          </p:cNvPr>
          <p:cNvSpPr>
            <a:spLocks noGrp="1"/>
          </p:cNvSpPr>
          <p:nvPr>
            <p:ph type="title"/>
          </p:nvPr>
        </p:nvSpPr>
        <p:spPr/>
        <p:txBody>
          <a:bodyPr>
            <a:normAutofit/>
          </a:bodyPr>
          <a:lstStyle/>
          <a:p>
            <a:r>
              <a:rPr lang="en-US" sz="2800"/>
              <a:t>Number of targeted oncologic therapy trials registered in </a:t>
            </a:r>
            <a:r>
              <a:rPr lang="en-US" sz="2800" err="1"/>
              <a:t>clinicaltrials.gov</a:t>
            </a:r>
            <a:endParaRPr lang="en-US" sz="2800"/>
          </a:p>
        </p:txBody>
      </p:sp>
      <p:pic>
        <p:nvPicPr>
          <p:cNvPr id="5" name="Picture 4">
            <a:extLst>
              <a:ext uri="{FF2B5EF4-FFF2-40B4-BE49-F238E27FC236}">
                <a16:creationId xmlns:a16="http://schemas.microsoft.com/office/drawing/2014/main" id="{B1AAEA63-944F-086B-6600-86513C7E084C}"/>
              </a:ext>
            </a:extLst>
          </p:cNvPr>
          <p:cNvPicPr>
            <a:picLocks noChangeAspect="1"/>
          </p:cNvPicPr>
          <p:nvPr/>
        </p:nvPicPr>
        <p:blipFill>
          <a:blip r:embed="rId3"/>
          <a:srcRect l="2443" r="2264"/>
          <a:stretch/>
        </p:blipFill>
        <p:spPr>
          <a:xfrm>
            <a:off x="3582860" y="584004"/>
            <a:ext cx="8052619" cy="5035642"/>
          </a:xfrm>
          <a:prstGeom prst="rect">
            <a:avLst/>
          </a:prstGeom>
        </p:spPr>
      </p:pic>
      <p:cxnSp>
        <p:nvCxnSpPr>
          <p:cNvPr id="7" name="Straight Connector 6">
            <a:extLst>
              <a:ext uri="{FF2B5EF4-FFF2-40B4-BE49-F238E27FC236}">
                <a16:creationId xmlns:a16="http://schemas.microsoft.com/office/drawing/2014/main" id="{4F9A3D25-6160-C6CF-91FA-E99497998802}"/>
              </a:ext>
            </a:extLst>
          </p:cNvPr>
          <p:cNvCxnSpPr/>
          <p:nvPr/>
        </p:nvCxnSpPr>
        <p:spPr>
          <a:xfrm>
            <a:off x="7339708" y="5465756"/>
            <a:ext cx="376518" cy="0"/>
          </a:xfrm>
          <a:prstGeom prst="line">
            <a:avLst/>
          </a:prstGeom>
          <a:ln w="38100">
            <a:solidFill>
              <a:srgbClr val="5A9AD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17DD3B1-F5BF-719B-6BC1-B532956BB4D9}"/>
              </a:ext>
            </a:extLst>
          </p:cNvPr>
          <p:cNvSpPr txBox="1"/>
          <p:nvPr/>
        </p:nvSpPr>
        <p:spPr>
          <a:xfrm>
            <a:off x="7716226" y="5311868"/>
            <a:ext cx="1656223"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Monotherapy trials</a:t>
            </a:r>
          </a:p>
        </p:txBody>
      </p:sp>
      <p:sp>
        <p:nvSpPr>
          <p:cNvPr id="9" name="Rectangle 8">
            <a:extLst>
              <a:ext uri="{FF2B5EF4-FFF2-40B4-BE49-F238E27FC236}">
                <a16:creationId xmlns:a16="http://schemas.microsoft.com/office/drawing/2014/main" id="{607CAE15-5FCD-8E72-B1D2-A0C0DDD2EA11}"/>
              </a:ext>
            </a:extLst>
          </p:cNvPr>
          <p:cNvSpPr/>
          <p:nvPr/>
        </p:nvSpPr>
        <p:spPr>
          <a:xfrm>
            <a:off x="6573143" y="5370629"/>
            <a:ext cx="93233" cy="190253"/>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D2E4A7B-2D77-26E5-3438-8E0590A0BF1D}"/>
              </a:ext>
            </a:extLst>
          </p:cNvPr>
          <p:cNvSpPr txBox="1"/>
          <p:nvPr/>
        </p:nvSpPr>
        <p:spPr>
          <a:xfrm>
            <a:off x="6666376" y="5311868"/>
            <a:ext cx="615618"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Trials</a:t>
            </a:r>
          </a:p>
        </p:txBody>
      </p:sp>
      <p:sp>
        <p:nvSpPr>
          <p:cNvPr id="3" name="TextBox 2">
            <a:extLst>
              <a:ext uri="{FF2B5EF4-FFF2-40B4-BE49-F238E27FC236}">
                <a16:creationId xmlns:a16="http://schemas.microsoft.com/office/drawing/2014/main" id="{BBF7E2CC-DED5-FFF9-ACD2-D88362B702DE}"/>
              </a:ext>
            </a:extLst>
          </p:cNvPr>
          <p:cNvSpPr txBox="1"/>
          <p:nvPr/>
        </p:nvSpPr>
        <p:spPr>
          <a:xfrm>
            <a:off x="6400743" y="475864"/>
            <a:ext cx="3368230" cy="1384995"/>
          </a:xfrm>
          <a:prstGeom prst="rect">
            <a:avLst/>
          </a:prstGeom>
          <a:solidFill>
            <a:schemeClr val="accent1">
              <a:lumMod val="20000"/>
              <a:lumOff val="80000"/>
            </a:schemeClr>
          </a:solidFill>
          <a:ln>
            <a:solidFill>
              <a:schemeClr val="tx1"/>
            </a:solidFill>
          </a:ln>
        </p:spPr>
        <p:txBody>
          <a:bodyPr wrap="none" rtlCol="0">
            <a:spAutoFit/>
          </a:bodyPr>
          <a:lstStyle/>
          <a:p>
            <a:pPr algn="l"/>
            <a:r>
              <a:rPr lang="en-GB" sz="1400" dirty="0">
                <a:latin typeface="Arial" panose="020B0604020202020204" pitchFamily="34" charset="0"/>
                <a:cs typeface="Arial" panose="020B0604020202020204" pitchFamily="34" charset="0"/>
              </a:rPr>
              <a:t>Enabled by advances in:</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Genome sequencing-HT NGS</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Tyrosine kinase inhibitors</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CRISPR-Cas9 and gene editing</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Proteomics and biomarker discovery</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CAR-T cell therapy</a:t>
            </a:r>
          </a:p>
        </p:txBody>
      </p:sp>
      <p:sp>
        <p:nvSpPr>
          <p:cNvPr id="4" name="TextBox 3">
            <a:extLst>
              <a:ext uri="{FF2B5EF4-FFF2-40B4-BE49-F238E27FC236}">
                <a16:creationId xmlns:a16="http://schemas.microsoft.com/office/drawing/2014/main" id="{FA5862C6-3022-25F9-1FDB-4A5F671EAB5C}"/>
              </a:ext>
            </a:extLst>
          </p:cNvPr>
          <p:cNvSpPr txBox="1"/>
          <p:nvPr/>
        </p:nvSpPr>
        <p:spPr>
          <a:xfrm>
            <a:off x="4860285" y="5727786"/>
            <a:ext cx="5307863" cy="1015663"/>
          </a:xfrm>
          <a:prstGeom prst="rect">
            <a:avLst/>
          </a:prstGeom>
          <a:noFill/>
        </p:spPr>
        <p:txBody>
          <a:bodyPr wrap="none" rtlCol="0">
            <a:spAutoFit/>
          </a:bodyPr>
          <a:lstStyle/>
          <a:p>
            <a:pPr algn="l"/>
            <a:r>
              <a:rPr lang="en-GB" sz="1200">
                <a:highlight>
                  <a:srgbClr val="FFFF00"/>
                </a:highlight>
                <a:latin typeface="Arial" panose="020B0604020202020204" pitchFamily="34" charset="0"/>
                <a:cs typeface="Arial" panose="020B0604020202020204" pitchFamily="34" charset="0"/>
              </a:rPr>
              <a:t>Many agents are now approved earlier in the cycle of evidence generation </a:t>
            </a:r>
          </a:p>
          <a:p>
            <a:pPr algn="l"/>
            <a:r>
              <a:rPr lang="en-GB" sz="1200">
                <a:highlight>
                  <a:srgbClr val="FFFF00"/>
                </a:highlight>
                <a:latin typeface="Arial" panose="020B0604020202020204" pitchFamily="34" charset="0"/>
                <a:cs typeface="Arial" panose="020B0604020202020204" pitchFamily="34" charset="0"/>
              </a:rPr>
              <a:t>(such as expansion cohorts of phase I trials)</a:t>
            </a:r>
          </a:p>
          <a:p>
            <a:pPr algn="l"/>
            <a:endParaRPr lang="en-GB" sz="1200">
              <a:highlight>
                <a:srgbClr val="FFFF00"/>
              </a:highlight>
              <a:latin typeface="Arial" panose="020B0604020202020204" pitchFamily="34" charset="0"/>
              <a:cs typeface="Arial" panose="020B0604020202020204" pitchFamily="34" charset="0"/>
            </a:endParaRPr>
          </a:p>
          <a:p>
            <a:pPr algn="l"/>
            <a:r>
              <a:rPr lang="en-GB" sz="1200">
                <a:highlight>
                  <a:srgbClr val="FFFF00"/>
                </a:highlight>
                <a:latin typeface="Arial" panose="020B0604020202020204" pitchFamily="34" charset="0"/>
                <a:cs typeface="Arial" panose="020B0604020202020204" pitchFamily="34" charset="0"/>
              </a:rPr>
              <a:t>“Real-world evidence now provides a better understanding of chronic safety </a:t>
            </a:r>
          </a:p>
          <a:p>
            <a:pPr algn="l"/>
            <a:r>
              <a:rPr lang="en-GB" sz="1200">
                <a:highlight>
                  <a:srgbClr val="FFFF00"/>
                </a:highlight>
                <a:latin typeface="Arial" panose="020B0604020202020204" pitchFamily="34" charset="0"/>
                <a:cs typeface="Arial" panose="020B0604020202020204" pitchFamily="34" charset="0"/>
              </a:rPr>
              <a:t>and long-term efficacy of oncology drugs used in the clinic”</a:t>
            </a:r>
          </a:p>
        </p:txBody>
      </p:sp>
      <p:sp>
        <p:nvSpPr>
          <p:cNvPr id="6" name="TextBox 5">
            <a:extLst>
              <a:ext uri="{FF2B5EF4-FFF2-40B4-BE49-F238E27FC236}">
                <a16:creationId xmlns:a16="http://schemas.microsoft.com/office/drawing/2014/main" id="{178EE42A-4501-9024-64E8-E25A94705F3B}"/>
              </a:ext>
            </a:extLst>
          </p:cNvPr>
          <p:cNvSpPr txBox="1"/>
          <p:nvPr/>
        </p:nvSpPr>
        <p:spPr>
          <a:xfrm>
            <a:off x="121656" y="6231358"/>
            <a:ext cx="3461204" cy="276999"/>
          </a:xfrm>
          <a:prstGeom prst="rect">
            <a:avLst/>
          </a:prstGeom>
          <a:noFill/>
        </p:spPr>
        <p:txBody>
          <a:bodyPr wrap="none" rtlCol="0">
            <a:spAutoFit/>
          </a:bodyPr>
          <a:lstStyle/>
          <a:p>
            <a:pPr algn="l"/>
            <a:r>
              <a:rPr lang="en-GB" sz="1200">
                <a:latin typeface="Arial" panose="020B0604020202020204" pitchFamily="34" charset="0"/>
                <a:cs typeface="Arial" panose="020B0604020202020204" pitchFamily="34" charset="0"/>
              </a:rPr>
              <a:t>Blumenthal GM et al. Oncologist 2017;22:762-7.</a:t>
            </a:r>
          </a:p>
        </p:txBody>
      </p:sp>
    </p:spTree>
    <p:extLst>
      <p:ext uri="{BB962C8B-B14F-4D97-AF65-F5344CB8AC3E}">
        <p14:creationId xmlns:p14="http://schemas.microsoft.com/office/powerpoint/2010/main" val="3921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A63EE-7E28-00CB-F6FC-51BB7C31053F}"/>
              </a:ext>
            </a:extLst>
          </p:cNvPr>
          <p:cNvSpPr>
            <a:spLocks noGrp="1"/>
          </p:cNvSpPr>
          <p:nvPr>
            <p:ph type="title"/>
          </p:nvPr>
        </p:nvSpPr>
        <p:spPr>
          <a:xfrm>
            <a:off x="163134" y="1854288"/>
            <a:ext cx="3157407" cy="2479974"/>
          </a:xfrm>
        </p:spPr>
        <p:txBody>
          <a:bodyPr>
            <a:noAutofit/>
          </a:bodyPr>
          <a:lstStyle/>
          <a:p>
            <a:pPr algn="l"/>
            <a:r>
              <a:rPr lang="en-US" sz="2400" b="1">
                <a:ea typeface="Calibri" panose="020F0502020204030204" pitchFamily="34" charset="0"/>
              </a:rPr>
              <a:t>The first 30 small molecule kinase inhibitors for treatment of cancer approved by the US FDA from 2001-2015</a:t>
            </a:r>
            <a:br>
              <a:rPr lang="en-US" sz="2400">
                <a:ea typeface="Calibri" panose="020F0502020204030204" pitchFamily="34" charset="0"/>
              </a:rPr>
            </a:br>
            <a:br>
              <a:rPr lang="en-US" sz="2400">
                <a:ea typeface="Calibri" panose="020F0502020204030204" pitchFamily="34" charset="0"/>
              </a:rPr>
            </a:br>
            <a:r>
              <a:rPr lang="en-US" sz="1800">
                <a:ea typeface="Calibri" panose="020F0502020204030204" pitchFamily="34" charset="0"/>
              </a:rPr>
              <a:t>28/30 (93%) were metabolized via CYP P450 3A4/5</a:t>
            </a:r>
          </a:p>
        </p:txBody>
      </p:sp>
      <p:sp>
        <p:nvSpPr>
          <p:cNvPr id="5" name="TextBox 4">
            <a:extLst>
              <a:ext uri="{FF2B5EF4-FFF2-40B4-BE49-F238E27FC236}">
                <a16:creationId xmlns:a16="http://schemas.microsoft.com/office/drawing/2014/main" id="{C108486C-4455-2B9F-7044-2E186ABB6F80}"/>
              </a:ext>
            </a:extLst>
          </p:cNvPr>
          <p:cNvSpPr txBox="1"/>
          <p:nvPr/>
        </p:nvSpPr>
        <p:spPr>
          <a:xfrm>
            <a:off x="163134" y="6154402"/>
            <a:ext cx="6099586" cy="646331"/>
          </a:xfrm>
          <a:prstGeom prst="rect">
            <a:avLst/>
          </a:prstGeom>
          <a:noFill/>
        </p:spPr>
        <p:txBody>
          <a:bodyPr wrap="square">
            <a:spAutoFit/>
          </a:bodyPr>
          <a:lstStyle/>
          <a:p>
            <a:pPr marR="0"/>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O’Brien, AZ Moghaddam, M.F. Curr Med Chem. 2017;24:3159-84. </a:t>
            </a:r>
          </a:p>
          <a:p>
            <a:pPr marR="0"/>
            <a:endParaRPr lang="en-US" sz="12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1113E2B-28D6-CDE4-CCC1-884C86ED5716}"/>
              </a:ext>
            </a:extLst>
          </p:cNvPr>
          <p:cNvSpPr/>
          <p:nvPr/>
        </p:nvSpPr>
        <p:spPr>
          <a:xfrm>
            <a:off x="4046553" y="478468"/>
            <a:ext cx="408791" cy="41311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table of information with text&#10;&#10;AI-generated content may be incorrect.">
            <a:extLst>
              <a:ext uri="{FF2B5EF4-FFF2-40B4-BE49-F238E27FC236}">
                <a16:creationId xmlns:a16="http://schemas.microsoft.com/office/drawing/2014/main" id="{71AEBD8E-C435-4D54-FBF1-D743693E9192}"/>
              </a:ext>
            </a:extLst>
          </p:cNvPr>
          <p:cNvPicPr>
            <a:picLocks noChangeAspect="1"/>
          </p:cNvPicPr>
          <p:nvPr/>
        </p:nvPicPr>
        <p:blipFill>
          <a:blip r:embed="rId2"/>
          <a:stretch>
            <a:fillRect/>
          </a:stretch>
        </p:blipFill>
        <p:spPr>
          <a:xfrm>
            <a:off x="4455344" y="478468"/>
            <a:ext cx="5578085" cy="5748796"/>
          </a:xfrm>
          <a:prstGeom prst="rect">
            <a:avLst/>
          </a:prstGeom>
        </p:spPr>
      </p:pic>
    </p:spTree>
    <p:extLst>
      <p:ext uri="{BB962C8B-B14F-4D97-AF65-F5344CB8AC3E}">
        <p14:creationId xmlns:p14="http://schemas.microsoft.com/office/powerpoint/2010/main" val="144612090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txDef>
      <a:spPr>
        <a:noFill/>
      </a:spPr>
      <a:bodyPr wrap="none" rtlCol="0">
        <a:spAutoFit/>
      </a:bodyPr>
      <a:lstStyle>
        <a:defPPr algn="l">
          <a:defRPr sz="140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CDE60A3-F5CA-482E-940D-6EF5AE67FB85}">
  <we:reference id="wa200006038" version="1.0.0.3" store="en-US" storeType="OMEX"/>
  <we:alternateReferences>
    <we:reference id="wa200006038" version="1.0.0.3" store="WA200006038" storeType="OMEX"/>
  </we:alternateReferences>
  <we:properties>
    <we:property name="pptx_export_from_biorender" value="false"/>
  </we:properties>
  <we:bindings/>
  <we:snapshot xmlns:r="http://schemas.openxmlformats.org/officeDocument/2006/relationships"/>
  <we:extLst>
    <a:ext xmlns:a="http://schemas.openxmlformats.org/drawingml/2006/main" uri="{0858819E-0033-43BF-8937-05EC82904868}">
      <we:backgroundApp state="1" runtimeId="Taskpane.Url"/>
    </a:ext>
  </we:extLst>
</we:webextension>
</file>

<file path=docProps/app.xml><?xml version="1.0" encoding="utf-8"?>
<Properties xmlns="http://schemas.openxmlformats.org/officeDocument/2006/extended-properties" xmlns:vt="http://schemas.openxmlformats.org/officeDocument/2006/docPropsVTypes">
  <Template>TM03457475[[fn=Frame]]</Template>
  <TotalTime>131</TotalTime>
  <Words>3225</Words>
  <Application>Microsoft Office PowerPoint</Application>
  <PresentationFormat>Widescreen</PresentationFormat>
  <Paragraphs>349</Paragraphs>
  <Slides>25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.SF NS</vt:lpstr>
      <vt:lpstr>Aptos</vt:lpstr>
      <vt:lpstr>Arial</vt:lpstr>
      <vt:lpstr>Calibri</vt:lpstr>
      <vt:lpstr>Helvetica</vt:lpstr>
      <vt:lpstr>Roboto</vt:lpstr>
      <vt:lpstr>Wingdings 2</vt:lpstr>
      <vt:lpstr>Frame</vt:lpstr>
      <vt:lpstr> Navigating the Maze:  Antifungal drug interactions  in the era of targeted cancer therapy</vt:lpstr>
      <vt:lpstr>Disclosures</vt:lpstr>
      <vt:lpstr>Invasive fungal diseases complicate the treatment of haematological malignancies</vt:lpstr>
      <vt:lpstr>Triazole antifungals are essential drugs for preventing and treating invasive fungal diseases  </vt:lpstr>
      <vt:lpstr>CYP3A4/5-mediated drug interactions are a major “off target” effect of broad-spectrum triazoles</vt:lpstr>
      <vt:lpstr>Multiple factors affect the severity and duration of triazole drug interactions</vt:lpstr>
      <vt:lpstr>The prevalence of drug interactions reported in cancer patients is increasing     Analysis of trends in drug interaction publications 1995-2022</vt:lpstr>
      <vt:lpstr>Number of targeted oncologic therapy trials registered in clinicaltrials.gov</vt:lpstr>
      <vt:lpstr>The first 30 small molecule kinase inhibitors for treatment of cancer approved by the US FDA from 2001-2015  28/30 (93%) were metabolized via CYP P450 3A4/5</vt:lpstr>
      <vt:lpstr>12 new agents with AML indications  since 2017 (FDA) </vt:lpstr>
      <vt:lpstr>Some interactions are complex  FLT3-inhibitor midostaurin</vt:lpstr>
      <vt:lpstr>Midostaurin + triazoles  Experience from clinical trials</vt:lpstr>
      <vt:lpstr>Toxicities are non-specific and overlap with common clinical syndromes</vt:lpstr>
      <vt:lpstr>Isavuconazole prophylaxis is better tolerated than posaconazole during induction therapy with molecularly-targeted agents</vt:lpstr>
      <vt:lpstr>TDM for FLT3 inhibitors:   Evidence that isavuconazole a better option?</vt:lpstr>
      <vt:lpstr>Do pharmacodynamic biomarkers have a role in addition to TDM to guide FLT3 dosing?</vt:lpstr>
      <vt:lpstr>Venetoclax  A transformational therapy that has led to dramatic improvements in outcomes for older and less-fit patients</vt:lpstr>
      <vt:lpstr>Venetoclax dose-adjusted ramp-up schemes in AML in patients receiving triazoles    Posaconazole increases venetoclax AUC0–24 8.8-fold1</vt:lpstr>
      <vt:lpstr>Is recommended dosing adjustment guidance for venetoclax sufficient?  Retrospective analysis of time to ANC and PLT recovery in 64 patients with newly diagnosed AML who achieved a response after 1 cycle of Ven+HMA</vt:lpstr>
      <vt:lpstr>Prospective pharmacokinetic evaluation of venetoclax in AML supports re-­ evaluation of recommended dose adjustments with triazole antifungals </vt:lpstr>
      <vt:lpstr>PowerPoint Presentation</vt:lpstr>
      <vt:lpstr>TDM and dosing targets are established for antifungals at the population level</vt:lpstr>
      <vt:lpstr>Newer antifungals on the horizon with fewer drug drug interactions  Tetrazoles  (&gt; 100-1000 fold higher selectivity for fungal CYP51A): Oteseconazole (t1/2 =138 days) VT-1129 VT-1598   Inhalational triazole: Opelconazole</vt:lpstr>
      <vt:lpstr>Why aren’t we dosing precision therapies precisely?</vt:lpstr>
      <vt:lpstr>Take home messages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Russel Edward Lewis</dc:creator>
  <cp:keywords/>
  <dc:description/>
  <cp:lastModifiedBy>Russell Lewis</cp:lastModifiedBy>
  <cp:revision>5</cp:revision>
  <dcterms:created xsi:type="dcterms:W3CDTF">2025-03-12T17:18:06Z</dcterms:created>
  <dcterms:modified xsi:type="dcterms:W3CDTF">2025-04-02T09:04:02Z</dcterms:modified>
  <cp:category/>
</cp:coreProperties>
</file>