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4_DC456B6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0_A80E13F3.xml" ContentType="application/vnd.ms-powerpoint.comments+xml"/>
  <Override PartName="/ppt/notesSlides/notesSlide10.xml" ContentType="application/vnd.openxmlformats-officedocument.presentationml.notesSlide+xml"/>
  <Override PartName="/ppt/comments/modernComment_111_8E421C8F.xml" ContentType="application/vnd.ms-powerpoint.comments+xml"/>
  <Override PartName="/ppt/notesSlides/notesSlide11.xml" ContentType="application/vnd.openxmlformats-officedocument.presentationml.notesSlide+xml"/>
  <Override PartName="/ppt/comments/modernComment_112_CDCD2EAB.xml" ContentType="application/vnd.ms-powerpoint.comments+xml"/>
  <Override PartName="/ppt/notesSlides/notesSlide12.xml" ContentType="application/vnd.openxmlformats-officedocument.presentationml.notesSlide+xml"/>
  <Override PartName="/ppt/comments/modernComment_113_44F3B31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F_9422EA1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0_9C6B641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9_DBF2F3B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A_FC09D6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24_728759E7.xml" ContentType="application/vnd.ms-powerpoint.comments+xml"/>
  <Override PartName="/ppt/notesSlides/notesSlide23.xml" ContentType="application/vnd.openxmlformats-officedocument.presentationml.notesSlide+xml"/>
  <Override PartName="/ppt/comments/modernComment_127_7D9F05C6.xml" ContentType="application/vnd.ms-powerpoint.comments+xml"/>
  <Override PartName="/ppt/notesSlides/notesSlide24.xml" ContentType="application/vnd.openxmlformats-officedocument.presentationml.notesSlide+xml"/>
  <Override PartName="/ppt/comments/modernComment_12C_1A42F365.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7_F2E038C7.xml" ContentType="application/vnd.ms-powerpoint.comments+xml"/>
  <Override PartName="/ppt/notesSlides/notesSlide29.xml" ContentType="application/vnd.openxmlformats-officedocument.presentationml.notesSlide+xml"/>
  <Override PartName="/ppt/comments/modernComment_126_FD255AF4.xml" ContentType="application/vnd.ms-powerpoint.comments+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257" r:id="rId5"/>
    <p:sldId id="258" r:id="rId6"/>
    <p:sldId id="259" r:id="rId7"/>
    <p:sldId id="278" r:id="rId8"/>
    <p:sldId id="271" r:id="rId9"/>
    <p:sldId id="277" r:id="rId10"/>
    <p:sldId id="276" r:id="rId11"/>
    <p:sldId id="299" r:id="rId12"/>
    <p:sldId id="272" r:id="rId13"/>
    <p:sldId id="273" r:id="rId14"/>
    <p:sldId id="274" r:id="rId15"/>
    <p:sldId id="275" r:id="rId16"/>
    <p:sldId id="305" r:id="rId17"/>
    <p:sldId id="287" r:id="rId18"/>
    <p:sldId id="286" r:id="rId19"/>
    <p:sldId id="304" r:id="rId20"/>
    <p:sldId id="290" r:id="rId21"/>
    <p:sldId id="281" r:id="rId22"/>
    <p:sldId id="291" r:id="rId23"/>
    <p:sldId id="282" r:id="rId24"/>
    <p:sldId id="296" r:id="rId25"/>
    <p:sldId id="292" r:id="rId26"/>
    <p:sldId id="295" r:id="rId27"/>
    <p:sldId id="300" r:id="rId28"/>
    <p:sldId id="301" r:id="rId29"/>
    <p:sldId id="302" r:id="rId30"/>
    <p:sldId id="293" r:id="rId31"/>
    <p:sldId id="279" r:id="rId32"/>
    <p:sldId id="294" r:id="rId33"/>
    <p:sldId id="297"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375617-7A4A-53DF-1902-2BB05D8CA74E}" name="Egli Mavromoustaki" initials="EM" userId="S::EgliMavromoustaki@openhealthgroup.com::03180a8d-1707-4906-979a-e24201116b38" providerId="AD"/>
  <p188:author id="{5203821A-A83E-B215-0A36-30F4306E3A53}" name="Joanne Atkinson" initials="JA" userId="S::joanneatkinson@OpenHealthGroup.com::9824cd88-fc1f-4ba1-9769-9f31c3b57803" providerId="AD"/>
  <p188:author id="{C954711E-5882-6C81-17FC-B1B584D98057}" name="Laura Stenhouse" initials="LS" userId="S::LauraStenhouse@openhealthgroup.com::e7b7ab99-5330-497c-9298-b1a8adf41ed1" providerId="AD"/>
  <p188:author id="{4573A93A-24B5-F04A-2B73-51FBE53F0685}" name="Pinn Karnchanachari" initials="PK" userId="S::PinnKarnchanachari@openhealthgroup.com::5c98aaa0-3a04-4ca8-89a2-50034696d6f2" providerId="AD"/>
  <p188:author id="{D7E32E4E-ED57-E8A3-6080-54FDBB92500E}" name="Ioannis Assiotis" initials="IA" userId="S::IoannisAssiotis@openhealthgroup.com::132ce84c-ec2f-45bd-84ca-05f7bccbe607" providerId="AD"/>
  <p188:author id="{1D7428DD-398D-524C-7D98-FBE92605A369}" name="Russell E Lewis" initials="REL" userId="Russell E Lewis" providerId="None"/>
  <p188:author id="{719FCDE0-A2DD-BBAA-5EF4-220B0F2624A3}" name="Lenos Archer-Diaby" initials="LAD" userId="S::LenosArcher-Diaby@openhealthgroup.com::e0459725-ec1a-46ac-bbdf-1323ea595d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4472C4"/>
    <a:srgbClr val="1D429A"/>
    <a:srgbClr val="CF247B"/>
    <a:srgbClr val="000000"/>
    <a:srgbClr val="AA00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3793"/>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modernComment_110_A80E13F3.xml><?xml version="1.0" encoding="utf-8"?>
<p188:cmLst xmlns:a="http://schemas.openxmlformats.org/drawingml/2006/main" xmlns:r="http://schemas.openxmlformats.org/officeDocument/2006/relationships" xmlns:p188="http://schemas.microsoft.com/office/powerpoint/2018/8/main">
  <p188:cm id="{FE2E6FF0-61DA-4A23-AB4E-495C29832FAA}" authorId="{719FCDE0-A2DD-BBAA-5EF4-220B0F2624A3}" created="2023-03-14T12:29:03.329">
    <pc:sldMkLst xmlns:pc="http://schemas.microsoft.com/office/powerpoint/2013/main/command">
      <pc:docMk/>
      <pc:sldMk cId="2819494899" sldId="272"/>
    </pc:sldMkLst>
    <p188:txBody>
      <a:bodyPr/>
      <a:lstStyle/>
      <a:p>
        <a:r>
          <a:rPr lang="en-GB"/>
          <a:t>Note to Prof Lewis: Please may you provide the source of these images so we can confirm copyright permissions?  Where these created using Mind the Graph or Biorender?</a:t>
        </a:r>
      </a:p>
    </p188:txBody>
  </p188:cm>
</p188:cmLst>
</file>

<file path=ppt/comments/modernComment_111_8E421C8F.xml><?xml version="1.0" encoding="utf-8"?>
<p188:cmLst xmlns:a="http://schemas.openxmlformats.org/drawingml/2006/main" xmlns:r="http://schemas.openxmlformats.org/officeDocument/2006/relationships" xmlns:p188="http://schemas.microsoft.com/office/powerpoint/2018/8/main">
  <p188:cm id="{4D79867C-9308-40F7-B3B0-8B835FDB2EC9}" authorId="{719FCDE0-A2DD-BBAA-5EF4-220B0F2624A3}" created="2023-03-17T17:45:42.525">
    <pc:sldMkLst xmlns:pc="http://schemas.microsoft.com/office/powerpoint/2013/main/command">
      <pc:docMk/>
      <pc:sldMk cId="2386697359" sldId="273"/>
    </pc:sldMkLst>
    <p188:replyLst>
      <p188:reply id="{528F8A9E-A836-2B4F-8993-7426D66DCB6C}" authorId="{1D7428DD-398D-524C-7D98-FBE92605A369}" created="2023-03-21T07:46:24.089">
        <p188:txBody>
          <a:bodyPr/>
          <a:lstStyle/>
          <a:p>
            <a:r>
              <a:rPr lang="en-US"/>
              <a:t>OK, the point is not to talk about this in detail but to further explain that nanoparticles increase formulation potential and possibility to deliver medications to populations who previously were not candidates for the drug (i.e. cannot take IV amphotericin B). Many in the audience will know that there has been a long road to develop bioavailable oral formulation of amphotericin B, so it seems biased to me to not at least mention this has been a major area of research in terms of nanomedicines and antifungals (although not entirely productive-i.e. no approved products) 
</a:t>
            </a:r>
          </a:p>
        </p188:txBody>
      </p188:reply>
      <p188:reply id="{91BD76E3-70E3-9347-AD12-9C01EDCD8D0D}" authorId="{1D7428DD-398D-524C-7D98-FBE92605A369}" created="2023-03-21T07:49:22.449">
        <p188:txBody>
          <a:bodyPr/>
          <a:lstStyle/>
          <a:p>
            <a:r>
              <a:rPr lang="en-US"/>
              <a:t>Also why would this slides be eliminated and not also the next?</a:t>
            </a:r>
          </a:p>
        </p188:txBody>
      </p188:reply>
    </p188:replyLst>
    <p188:txBody>
      <a:bodyPr/>
      <a:lstStyle/>
      <a:p>
        <a:r>
          <a:rPr lang="en-GB"/>
          <a:t>Note to Prof Lewis: Due to our symposiums focus on liposomal amphotericin B, we would ask you reconsider the inclusion of the oral formulation. Please can you confirm if your are happy for us to omit this slide?</a:t>
        </a:r>
      </a:p>
    </p188:txBody>
  </p188:cm>
</p188:cmLst>
</file>

<file path=ppt/comments/modernComment_112_CDCD2EAB.xml><?xml version="1.0" encoding="utf-8"?>
<p188:cmLst xmlns:a="http://schemas.openxmlformats.org/drawingml/2006/main" xmlns:r="http://schemas.openxmlformats.org/officeDocument/2006/relationships" xmlns:p188="http://schemas.microsoft.com/office/powerpoint/2018/8/main">
  <p188:cm id="{CE04C460-3D7D-4C4C-9714-183265CC1685}" authorId="{719FCDE0-A2DD-BBAA-5EF4-220B0F2624A3}" created="2023-03-15T17:26:22.943">
    <ac:deMkLst xmlns:ac="http://schemas.microsoft.com/office/drawing/2013/main/command">
      <pc:docMk xmlns:pc="http://schemas.microsoft.com/office/powerpoint/2013/main/command"/>
      <pc:sldMk xmlns:pc="http://schemas.microsoft.com/office/powerpoint/2013/main/command" cId="3452776107" sldId="274"/>
      <ac:picMk id="9" creationId="{F6835E29-BCD9-8E18-4E02-C18FCF45DCD3}"/>
    </ac:deMkLst>
    <p188:txBody>
      <a:bodyPr/>
      <a:lstStyle/>
      <a:p>
        <a:r>
          <a:rPr lang="en-GB"/>
          <a:t>Note to Prof Lewis: Please may you provide us with a source for the image on the left, so we can confirm copyright permissions</a:t>
        </a:r>
      </a:p>
    </p188:txBody>
  </p188:cm>
  <p188:cm id="{CF52ED07-2F52-42ED-8D1B-ADD442FE5753}" authorId="{719FCDE0-A2DD-BBAA-5EF4-220B0F2624A3}" created="2023-03-17T17:45:55.560">
    <ac:deMkLst xmlns:ac="http://schemas.microsoft.com/office/drawing/2013/main/command">
      <pc:docMk xmlns:pc="http://schemas.microsoft.com/office/powerpoint/2013/main/command"/>
      <pc:sldMk xmlns:pc="http://schemas.microsoft.com/office/powerpoint/2013/main/command" cId="3452776107" sldId="274"/>
      <ac:picMk id="7" creationId="{40E0B2FC-3B37-7230-94C9-D61D78F7549C}"/>
    </ac:deMkLst>
    <p188:txBody>
      <a:bodyPr/>
      <a:lstStyle/>
      <a:p>
        <a:r>
          <a:rPr lang="en-GB"/>
          <a:t>Note to Prof Lewis: Please note that we have amended the original reference provided (Matinas Biopharma) for the right image. Due to copyright policies, we were unable to use the reference for the image. However, we have an alternative reference to support the image.</a:t>
        </a:r>
      </a:p>
    </p188:txBody>
  </p188:cm>
</p188:cmLst>
</file>

<file path=ppt/comments/modernComment_113_44F3B311.xml><?xml version="1.0" encoding="utf-8"?>
<p188:cmLst xmlns:a="http://schemas.openxmlformats.org/drawingml/2006/main" xmlns:r="http://schemas.openxmlformats.org/officeDocument/2006/relationships" xmlns:p188="http://schemas.microsoft.com/office/powerpoint/2018/8/main">
  <p188:cm id="{192E9F53-806E-4DF8-9501-0205F677B2EB}" authorId="{719FCDE0-A2DD-BBAA-5EF4-220B0F2624A3}" created="2023-03-14T12:40:25.544">
    <ac:txMkLst xmlns:ac="http://schemas.microsoft.com/office/drawing/2013/main/command">
      <pc:docMk xmlns:pc="http://schemas.microsoft.com/office/powerpoint/2013/main/command"/>
      <pc:sldMk xmlns:pc="http://schemas.microsoft.com/office/powerpoint/2013/main/command" cId="1156821777" sldId="275"/>
      <ac:spMk id="52" creationId="{551CC830-2C2E-B340-D742-E3D99A04308E}"/>
      <ac:txMk cp="0" len="17">
        <ac:context len="18" hash="2862220641"/>
      </ac:txMk>
    </ac:txMkLst>
    <p188:pos x="1873194" y="230638"/>
    <p188:replyLst>
      <p188:reply id="{A747E28B-EB4D-EA47-B079-A9D5BD1ABD28}" authorId="{1D7428DD-398D-524C-7D98-FBE92605A369}" created="2023-03-21T07:49:59.396">
        <p188:txBody>
          <a:bodyPr/>
          <a:lstStyle/>
          <a:p>
            <a:r>
              <a:rPr lang="en-US"/>
              <a:t>Same thing- amphotericin B deoxycholate</a:t>
            </a:r>
          </a:p>
        </p188:txBody>
      </p188:reply>
    </p188:replyLst>
    <p188:txBody>
      <a:bodyPr/>
      <a:lstStyle/>
      <a:p>
        <a:r>
          <a:rPr lang="en-GB"/>
          <a:t>Note to Prof Lewis: Please can you define AMB-d? We have reviewed the original figure in the reference, and this is listed as 'amphotericin B'. 
Should this be d-AMB, deoxycholate amphotericin B?</a:t>
        </a:r>
      </a:p>
    </p188:txBody>
  </p188:cm>
  <p188:cm id="{5EE80547-EAB2-467D-A983-547A4E21B448}" authorId="{719FCDE0-A2DD-BBAA-5EF4-220B0F2624A3}" created="2023-03-14T12:40:49.205">
    <ac:txMkLst xmlns:ac="http://schemas.microsoft.com/office/drawing/2013/main/command">
      <pc:docMk xmlns:pc="http://schemas.microsoft.com/office/powerpoint/2013/main/command"/>
      <pc:sldMk xmlns:pc="http://schemas.microsoft.com/office/powerpoint/2013/main/command" cId="1156821777" sldId="275"/>
      <ac:spMk id="2" creationId="{8269FCBF-BC34-43F8-6A70-03B2E9FC55EC}"/>
      <ac:txMk cp="77" len="25">
        <ac:context len="103" hash="924653401"/>
      </ac:txMk>
    </ac:txMkLst>
    <p188:pos x="8094613" y="898613"/>
    <p188:txBody>
      <a:bodyPr/>
      <a:lstStyle/>
      <a:p>
        <a:r>
          <a:rPr lang="en-GB"/>
          <a:t>Note to Prof Lewis: We have amended the wording here to read 'patients with neutropenia', to better reflect the design of this study. Please may you confirm you are OK with this change?</a:t>
        </a:r>
      </a:p>
    </p188:txBody>
  </p188:cm>
</p188:cmLst>
</file>

<file path=ppt/comments/modernComment_114_DC456B6B.xml><?xml version="1.0" encoding="utf-8"?>
<p188:cmLst xmlns:a="http://schemas.openxmlformats.org/drawingml/2006/main" xmlns:r="http://schemas.openxmlformats.org/officeDocument/2006/relationships" xmlns:p188="http://schemas.microsoft.com/office/powerpoint/2018/8/main">
  <p188:cm id="{2C6CE65E-5B13-4ED7-BCD1-0876621BCCAB}" authorId="{719FCDE0-A2DD-BBAA-5EF4-220B0F2624A3}" created="2023-03-14T12:07:09.870">
    <ac:deMkLst xmlns:ac="http://schemas.microsoft.com/office/drawing/2013/main/command">
      <pc:docMk xmlns:pc="http://schemas.microsoft.com/office/powerpoint/2013/main/command"/>
      <pc:sldMk xmlns:pc="http://schemas.microsoft.com/office/powerpoint/2013/main/command" cId="3695537003" sldId="276"/>
      <ac:spMk id="15" creationId="{3B664E46-52C3-DDF6-81D4-4372F8916B62}"/>
    </ac:deMkLst>
    <p188:replyLst>
      <p188:reply id="{B9C3131F-1963-074A-8D43-D6BFE998104B}" authorId="{1D7428DD-398D-524C-7D98-FBE92605A369}" created="2023-03-21T07:43:24.772">
        <p188:txBody>
          <a:bodyPr/>
          <a:lstStyle/>
          <a:p>
            <a:r>
              <a:rPr lang="en-US"/>
              <a:t>Walker L, Sood P, Lenardon MD, et al. The Viscoelastic Properties of the Fungal Cell Wall Allow Traffic of AmBisome as Intact Liposome Vesicles. MBio 2018; 9. Available at: http://dx.doi.org/10.1128/mBio.02383-17.</a:t>
            </a:r>
          </a:p>
        </p188:txBody>
      </p188:reply>
      <p188:reply id="{507357A9-0D7D-D143-A7A8-7150D39023A7}" authorId="{1D7428DD-398D-524C-7D98-FBE92605A369}" created="2023-03-24T07:03:37.420">
        <p188:txBody>
          <a:bodyPr/>
          <a:lstStyle/>
          <a:p>
            <a:r>
              <a:rPr lang="en-US"/>
              <a:t>I am not sure what you mean by an article that recommends these formulations, it is a general summary of the research field that has parallels in oncology. 
</a:t>
            </a:r>
          </a:p>
        </p188:txBody>
      </p188:reply>
      <p188:reply id="{85D8432C-B965-3C4A-BA0C-55858C83631F}" authorId="{1D7428DD-398D-524C-7D98-FBE92605A369}" created="2023-03-24T07:05:15.960">
        <p188:txBody>
          <a:bodyPr/>
          <a:lstStyle/>
          <a:p>
            <a:r>
              <a:rPr lang="en-US"/>
              <a:t>E.g., Choudhury QJ, Ambati S, Lewis ZA, Meagher RB. Targeted Delivery of Antifungal Liposomes to Rhizopus delemar. J Fungi (Basel) 2022; 8. Available at: http://dx.doi.org/10.3390/jof8040352.
</a:t>
            </a:r>
          </a:p>
        </p188:txBody>
      </p188:reply>
    </p188:replyLst>
    <p188:txBody>
      <a:bodyPr/>
      <a:lstStyle/>
      <a:p>
        <a:r>
          <a:rPr lang="en-GB"/>
          <a:t>Note to Prof Lewis: Please note that the Martinez paper does not make direct reference to nanocarriers used to target 'fungal antigens' or releasing their targeted antifungal payload. Please may you provide references which recommend the antifungal use of 2nd and 3rd gen nanocarriers?</a:t>
        </a:r>
      </a:p>
    </p188:txBody>
  </p188:cm>
</p188:cmLst>
</file>

<file path=ppt/comments/modernComment_117_F2E038C7.xml><?xml version="1.0" encoding="utf-8"?>
<p188:cmLst xmlns:a="http://schemas.openxmlformats.org/drawingml/2006/main" xmlns:r="http://schemas.openxmlformats.org/officeDocument/2006/relationships" xmlns:p188="http://schemas.microsoft.com/office/powerpoint/2018/8/main">
  <p188:cm id="{7645BC28-00FC-4595-A7CC-F79C62C7A24C}" authorId="{719FCDE0-A2DD-BBAA-5EF4-220B0F2624A3}" created="2023-03-17T18:04:08.120">
    <pc:sldMkLst xmlns:pc="http://schemas.microsoft.com/office/powerpoint/2013/main/command">
      <pc:docMk/>
      <pc:sldMk cId="4074780871" sldId="279"/>
    </pc:sldMkLst>
    <p188:replyLst>
      <p188:reply id="{A13F3912-9B6B-D940-A322-FE8E5021DA09}" authorId="{1D7428DD-398D-524C-7D98-FBE92605A369}" created="2023-03-21T08:13:14.425">
        <p188:txBody>
          <a:bodyPr/>
          <a:lstStyle/>
          <a:p>
            <a:r>
              <a:rPr lang="en-US"/>
              <a:t>Fine
</a:t>
            </a:r>
          </a:p>
        </p188:txBody>
      </p188:reply>
    </p188:replyLst>
    <p188:txBody>
      <a:bodyPr/>
      <a:lstStyle/>
      <a:p>
        <a:r>
          <a:rPr lang="en-GB"/>
          <a:t>Note to Prof Lewis: Please could you confirm if you would be happy for us to include further data which detail the implications for Anfogen? </a:t>
        </a:r>
      </a:p>
    </p188:txBody>
  </p188:cm>
</p188:cmLst>
</file>

<file path=ppt/comments/modernComment_119_DBF2F3BD.xml><?xml version="1.0" encoding="utf-8"?>
<p188:cmLst xmlns:a="http://schemas.openxmlformats.org/drawingml/2006/main" xmlns:r="http://schemas.openxmlformats.org/officeDocument/2006/relationships" xmlns:p188="http://schemas.microsoft.com/office/powerpoint/2018/8/main">
  <p188:cm id="{1DF0A935-7B90-4BBD-A0F9-AA5CAD6AFCFE}" authorId="{719FCDE0-A2DD-BBAA-5EF4-220B0F2624A3}" created="2023-03-17T17:58:36.691">
    <ac:deMkLst xmlns:ac="http://schemas.microsoft.com/office/drawing/2013/main/command">
      <pc:docMk xmlns:pc="http://schemas.microsoft.com/office/powerpoint/2013/main/command"/>
      <pc:sldMk xmlns:pc="http://schemas.microsoft.com/office/powerpoint/2013/main/command" cId="3690132413" sldId="281"/>
      <ac:picMk id="7" creationId="{2322FE5B-8075-DD2D-C1B4-36EEB350B648}"/>
    </ac:deMkLst>
    <p188:replyLst>
      <p188:reply id="{5BA35B63-0469-B340-8D3C-F6AFA16F361B}" authorId="{1D7428DD-398D-524C-7D98-FBE92605A369}" created="2023-03-21T07:51:48.622">
        <p188:txBody>
          <a:bodyPr/>
          <a:lstStyle/>
          <a:p>
            <a:r>
              <a:rPr lang="en-US"/>
              <a:t>Fine, go ahead. You can also provide improved figures if desired
</a:t>
            </a:r>
          </a:p>
        </p188:txBody>
      </p188:reply>
    </p188:replyLst>
    <p188:txBody>
      <a:bodyPr/>
      <a:lstStyle/>
      <a:p>
        <a:r>
          <a:rPr lang="en-GB"/>
          <a:t>Note to Prof Lewis: Please can you confirm if you would be happy for us to include elaborate/include data that support that the liposome reduced infusion related reactions vs. conventional amphotericin B and, the liposomal structure/properties  which impact tissue penetration and distribution, and detail the clinical benefits and the reduced all-cause mortality? 
Should you be happy for these inclusion, we will have the amended slides available for your next review. </a:t>
        </a:r>
      </a:p>
    </p188:txBody>
  </p188:cm>
</p188:cmLst>
</file>

<file path=ppt/comments/modernComment_11A_FC09D63.xml><?xml version="1.0" encoding="utf-8"?>
<p188:cmLst xmlns:a="http://schemas.openxmlformats.org/drawingml/2006/main" xmlns:r="http://schemas.openxmlformats.org/officeDocument/2006/relationships" xmlns:p188="http://schemas.microsoft.com/office/powerpoint/2018/8/main">
  <p188:cm id="{BFA821B4-12B8-407F-8EBE-A079B23043D0}" authorId="{719FCDE0-A2DD-BBAA-5EF4-220B0F2624A3}" created="2023-03-17T17:58:58.071">
    <pc:sldMkLst xmlns:pc="http://schemas.microsoft.com/office/powerpoint/2013/main/command">
      <pc:docMk/>
      <pc:sldMk cId="264281443" sldId="282"/>
    </pc:sldMkLst>
    <p188:replyLst>
      <p188:reply id="{379F74EB-EBCF-664B-B38A-FE7F6F63D974}" authorId="{1D7428DD-398D-524C-7D98-FBE92605A369}" created="2023-03-21T07:57:42.684">
        <p188:txBody>
          <a:bodyPr/>
          <a:lstStyle/>
          <a:p>
            <a:r>
              <a:rPr lang="en-US"/>
              <a:t>Wasan KM, Lopez-Berestein G. Modification of amphotericin B’s therapeutic index by increasing its association with serum high-density lipoproteins. Ann N Y Acad Sci. 1994;730:93-106.
</a:t>
            </a:r>
          </a:p>
        </p188:txBody>
      </p188:reply>
      <p188:reply id="{B63DA4EF-6F55-324E-8592-77C8C5CF8728}" authorId="{1D7428DD-398D-524C-7D98-FBE92605A369}" created="2023-03-21T07:58:28.612">
        <p188:txBody>
          <a:bodyPr/>
          <a:lstStyle/>
          <a:p>
            <a:r>
              <a:rPr lang="en-US"/>
              <a:t>Wasan KM, Rosenblum MG, Cheung L, Lopez-Berestein G. Influence of lipoproteins on renal cytotoxicity and antifungal activity of amphotericin B. Antimicrob Agents Chemother. 1994;38:223-227.
</a:t>
            </a:r>
          </a:p>
        </p188:txBody>
      </p188:reply>
      <p188:reply id="{34C98206-EB23-914E-980F-39F25DB8469C}" authorId="{1D7428DD-398D-524C-7D98-FBE92605A369}" created="2023-03-21T08:01:42.032">
        <p188:txBody>
          <a:bodyPr/>
          <a:lstStyle/>
          <a:p>
            <a:r>
              <a:rPr lang="en-US"/>
              <a:t>I changed the slide to read LDL receptors
</a:t>
            </a:r>
          </a:p>
        </p188:txBody>
      </p188:reply>
    </p188:replyLst>
    <p188:txBody>
      <a:bodyPr/>
      <a:lstStyle/>
      <a:p>
        <a:r>
          <a:rPr lang="en-GB"/>
          <a:t>Note to Prof Lewis: Please note that while the references may mention receptors, they do not specifically mention the LDL-R2 receptor. Would you be able to provide another reference in support of this? Otherwise would you be happy for us to delete the 'LDL-R2 receptor'?</a:t>
        </a:r>
      </a:p>
    </p188:txBody>
  </p188:cm>
</p188:cmLst>
</file>

<file path=ppt/comments/modernComment_11F_9422EA16.xml><?xml version="1.0" encoding="utf-8"?>
<p188:cmLst xmlns:a="http://schemas.openxmlformats.org/drawingml/2006/main" xmlns:r="http://schemas.openxmlformats.org/officeDocument/2006/relationships" xmlns:p188="http://schemas.microsoft.com/office/powerpoint/2018/8/main">
  <p188:cm id="{E0E626F4-0E0F-449A-8A14-44450F5D1A30}" authorId="{719FCDE0-A2DD-BBAA-5EF4-220B0F2624A3}" created="2023-03-17T17:47:12.137">
    <pc:sldMkLst xmlns:pc="http://schemas.microsoft.com/office/powerpoint/2013/main/command">
      <pc:docMk/>
      <pc:sldMk cId="2485316118" sldId="287"/>
    </pc:sldMkLst>
    <p188:txBody>
      <a:bodyPr/>
      <a:lstStyle/>
      <a:p>
        <a:r>
          <a:rPr lang="en-GB"/>
          <a:t>Note to Prof Lewis: Please note that due to compliance regulations, we were required to convert the screenshots on this slide to text boxes. </a:t>
        </a:r>
      </a:p>
    </p188:txBody>
  </p188:cm>
</p188:cmLst>
</file>

<file path=ppt/comments/modernComment_124_728759E7.xml><?xml version="1.0" encoding="utf-8"?>
<p188:cmLst xmlns:a="http://schemas.openxmlformats.org/drawingml/2006/main" xmlns:r="http://schemas.openxmlformats.org/officeDocument/2006/relationships" xmlns:p188="http://schemas.microsoft.com/office/powerpoint/2018/8/main">
  <p188:cm id="{AEC30F77-A577-4215-BBD9-3D68FB531137}" authorId="{719FCDE0-A2DD-BBAA-5EF4-220B0F2624A3}" created="2023-03-15T16:57:56.725">
    <ac:deMkLst xmlns:ac="http://schemas.microsoft.com/office/drawing/2013/main/command">
      <pc:docMk xmlns:pc="http://schemas.microsoft.com/office/powerpoint/2013/main/command"/>
      <pc:sldMk xmlns:pc="http://schemas.microsoft.com/office/powerpoint/2013/main/command" cId="1921472999" sldId="292"/>
      <ac:picMk id="42" creationId="{AA2093BB-4659-C2DF-87AE-73BF0D65BBD9}"/>
    </ac:deMkLst>
    <p188:txBody>
      <a:bodyPr/>
      <a:lstStyle/>
      <a:p>
        <a:r>
          <a:rPr lang="en-GB"/>
          <a:t>Note to Prof Lewis: Please may you provide the source of these images so we can confirm copyright permissions? Where these created using Mind the Graph or Biorender?</a:t>
        </a:r>
      </a:p>
    </p188:txBody>
  </p188:cm>
  <p188:cm id="{3F93DCCF-3E2B-4038-9527-AB99AEE1A20C}" authorId="{719FCDE0-A2DD-BBAA-5EF4-220B0F2624A3}" created="2023-03-17T17:59:22.075">
    <ac:txMkLst xmlns:ac="http://schemas.microsoft.com/office/drawing/2013/main/command">
      <pc:docMk xmlns:pc="http://schemas.microsoft.com/office/powerpoint/2013/main/command"/>
      <pc:sldMk xmlns:pc="http://schemas.microsoft.com/office/powerpoint/2013/main/command" cId="1921472999" sldId="292"/>
      <ac:spMk id="2" creationId="{7B5C704F-73AB-F98A-88A9-96073EAE80C2}"/>
      <ac:txMk cp="226" len="59">
        <ac:context len="286" hash="1836316176"/>
      </ac:txMk>
    </ac:txMkLst>
    <p188:pos x="7793921" y="470009"/>
    <p188:replyLst>
      <p188:reply id="{AAD3B171-9DF9-6C47-B76B-9D090BA58F3B}" authorId="{1D7428DD-398D-524C-7D98-FBE92605A369}" created="2023-03-21T08:03:11.204">
        <p188:txBody>
          <a:bodyPr/>
          <a:lstStyle/>
          <a:p>
            <a:r>
              <a:rPr lang="en-US"/>
              <a:t>Felton T, Troke PF, Hope WW. Tissue penetration of antifungal agents. Clin Microbiol Rev. 2014;27:68-88.
</a:t>
            </a:r>
          </a:p>
        </p188:txBody>
      </p188:reply>
    </p188:replyLst>
    <p188:txBody>
      <a:bodyPr/>
      <a:lstStyle/>
      <a:p>
        <a:r>
          <a:rPr lang="en-GB"/>
          <a:t>Note to Prof Lewis: We are unable to substantiate the data in the table using the provided reference. Groll AH et al. 1998
Please would you be able to review and share a reference which substantiates it?
</a:t>
        </a:r>
      </a:p>
    </p188:txBody>
  </p188:cm>
</p188:cmLst>
</file>

<file path=ppt/comments/modernComment_126_FD255AF4.xml><?xml version="1.0" encoding="utf-8"?>
<p188:cmLst xmlns:a="http://schemas.openxmlformats.org/drawingml/2006/main" xmlns:r="http://schemas.openxmlformats.org/officeDocument/2006/relationships" xmlns:p188="http://schemas.microsoft.com/office/powerpoint/2018/8/main">
  <p188:cm id="{5B097DCA-5D58-40EC-894E-4B79EEB50DAE}" authorId="{719FCDE0-A2DD-BBAA-5EF4-220B0F2624A3}" created="2023-03-15T18:38:32.455">
    <ac:deMkLst xmlns:ac="http://schemas.microsoft.com/office/drawing/2013/main/command">
      <pc:docMk xmlns:pc="http://schemas.microsoft.com/office/powerpoint/2013/main/command"/>
      <pc:sldMk xmlns:pc="http://schemas.microsoft.com/office/powerpoint/2013/main/command" cId="4247083764" sldId="294"/>
      <ac:spMk id="9" creationId="{F5EC68D9-EE10-EDA6-CC48-3A9C6E0C2EBF}"/>
    </ac:deMkLst>
    <p188:replyLst>
      <p188:reply id="{E4547493-246D-3941-A9C0-B3921DAD91D5}" authorId="{1D7428DD-398D-524C-7D98-FBE92605A369}" created="2023-03-21T08:13:36.215">
        <p188:txBody>
          <a:bodyPr/>
          <a:lstStyle/>
          <a:p>
            <a:r>
              <a:rPr lang="en-US"/>
              <a:t>Correct reference: 
1. Lammers T, Kiessling F, Ashford M, Hennink W, Crommelin D, Storm G. Cancer nanomedicine: is targeting our target? Nat Rev Mater. 2016 Sep 7;1(9):1–2. 
</a:t>
            </a:r>
          </a:p>
        </p188:txBody>
      </p188:reply>
    </p188:replyLst>
    <p188:txBody>
      <a:bodyPr/>
      <a:lstStyle/>
      <a:p>
        <a:r>
          <a:rPr lang="en-GB"/>
          <a:t>Note to Professor Lewis: We have reviewed the reference but are unable to substantiate any of the statements on this slide. Please could you confirm this reference is correct and or provide references to support these statements?</a:t>
        </a:r>
      </a:p>
    </p188:txBody>
  </p188:cm>
</p188:cmLst>
</file>

<file path=ppt/comments/modernComment_127_7D9F05C6.xml><?xml version="1.0" encoding="utf-8"?>
<p188:cmLst xmlns:a="http://schemas.openxmlformats.org/drawingml/2006/main" xmlns:r="http://schemas.openxmlformats.org/officeDocument/2006/relationships" xmlns:p188="http://schemas.microsoft.com/office/powerpoint/2018/8/main">
  <p188:cm id="{493C9387-42AE-4340-B7C7-846D9575F831}" authorId="{719FCDE0-A2DD-BBAA-5EF4-220B0F2624A3}" created="2023-03-15T17:00:54.845">
    <pc:sldMkLst xmlns:pc="http://schemas.microsoft.com/office/powerpoint/2013/main/command">
      <pc:docMk/>
      <pc:sldMk cId="2107573702" sldId="295"/>
    </pc:sldMkLst>
    <p188:txBody>
      <a:bodyPr/>
      <a:lstStyle/>
      <a:p>
        <a:r>
          <a:rPr lang="en-GB"/>
          <a:t>Note to Prof Lewis: Ad discussed, we have developed a table of key clinical studies (slides 24-27). Please let us know which of the studies you wish to include in your presentation. We have left some comments on a few studies that may help your decision.</a:t>
        </a:r>
      </a:p>
    </p188:txBody>
  </p188:cm>
</p188:cmLst>
</file>

<file path=ppt/comments/modernComment_12C_1A42F365.xml><?xml version="1.0" encoding="utf-8"?>
<p188:cmLst xmlns:a="http://schemas.openxmlformats.org/drawingml/2006/main" xmlns:r="http://schemas.openxmlformats.org/officeDocument/2006/relationships" xmlns:p188="http://schemas.microsoft.com/office/powerpoint/2018/8/main">
  <p188:cm id="{F929AEA2-F072-43C3-A2B6-BFE57EE051F1}" authorId="{719FCDE0-A2DD-BBAA-5EF4-220B0F2624A3}" created="2023-03-15T17:05:24.712">
    <ac:txMkLst xmlns:ac="http://schemas.microsoft.com/office/drawing/2013/main/command">
      <pc:docMk xmlns:pc="http://schemas.microsoft.com/office/powerpoint/2013/main/command"/>
      <pc:sldMk xmlns:pc="http://schemas.microsoft.com/office/powerpoint/2013/main/command" cId="440595301" sldId="300"/>
      <ac:graphicFrameMk id="6" creationId="{9C9AE215-C5AD-76C6-1374-8BBCE26E6656}"/>
      <ac:tblMk/>
      <ac:tcMk rowId="160465314" colId="581564190"/>
      <ac:txMk cp="0" len="54">
        <ac:context len="55" hash="335032985"/>
      </ac:txMk>
    </ac:txMkLst>
    <p188:pos x="2861310" y="1410025"/>
    <p188:replyLst>
      <p188:reply id="{D6766DF3-85B5-2F4C-8DF3-9BFF063BC9CD}" authorId="{1D7428DD-398D-524C-7D98-FBE92605A369}" created="2023-03-24T07:08:42.043">
        <p188:txBody>
          <a:bodyPr/>
          <a:lstStyle/>
          <a:p>
            <a:r>
              <a:rPr lang="en-US"/>
              <a:t>Just the RCT that support the indication
</a:t>
            </a:r>
          </a:p>
        </p188:txBody>
      </p188:reply>
    </p188:replyLst>
    <p188:txBody>
      <a:bodyPr/>
      <a:lstStyle/>
      <a:p>
        <a:r>
          <a:rPr lang="en-GB"/>
          <a:t>Note to Prof Lewis: The Alvarez-Lerma and Falci studies are not comparative studies</a:t>
        </a:r>
      </a:p>
    </p188:txBody>
  </p188:cm>
</p188:cmLst>
</file>

<file path=ppt/comments/modernComment_130_9C6B641A.xml><?xml version="1.0" encoding="utf-8"?>
<p188:cmLst xmlns:a="http://schemas.openxmlformats.org/drawingml/2006/main" xmlns:r="http://schemas.openxmlformats.org/officeDocument/2006/relationships" xmlns:p188="http://schemas.microsoft.com/office/powerpoint/2018/8/main">
  <p188:cm id="{1B9FD127-2221-45A0-96B3-4E12CC0A5FCA}" authorId="{719FCDE0-A2DD-BBAA-5EF4-220B0F2624A3}" created="2023-03-17T17:48:54.913">
    <pc:sldMkLst xmlns:pc="http://schemas.microsoft.com/office/powerpoint/2013/main/command">
      <pc:docMk/>
      <pc:sldMk cId="2624283674" sldId="304"/>
    </pc:sldMkLst>
    <p188:replyLst>
      <p188:reply id="{D1847FB5-A082-8048-B297-0D67E68700BA}" authorId="{1D7428DD-398D-524C-7D98-FBE92605A369}" created="2023-03-24T07:07:40.513">
        <p188:txBody>
          <a:bodyPr/>
          <a:lstStyle/>
          <a:p>
            <a:r>
              <a:rPr lang="en-US"/>
              <a:t>Why don’t we just list the title and the authors instead of this icon?
</a:t>
            </a:r>
          </a:p>
        </p188:txBody>
      </p188:reply>
    </p188:replyLst>
    <p188:txBody>
      <a:bodyPr/>
      <a:lstStyle/>
      <a:p>
        <a:r>
          <a:rPr lang="en-GB"/>
          <a:t>Note to Prof Lewis: Due to the journals copyright policies, we were unable to use the image provided. Therefore, we are suggesting this slide as an alternative option. Please can you confirm if you are happy with it?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B17132-047A-4C30-97AD-7733762F554B}" type="datetimeFigureOut">
              <a:rPr lang="it-IT" smtClean="0"/>
              <a:t>16/05/24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F6B536-9FA3-4940-8C9D-ED9264FA1E78}" type="slidenum">
              <a:rPr lang="it-IT" smtClean="0"/>
              <a:t>‹#›</a:t>
            </a:fld>
            <a:endParaRPr lang="it-IT"/>
          </a:p>
        </p:txBody>
      </p:sp>
    </p:spTree>
    <p:extLst>
      <p:ext uri="{BB962C8B-B14F-4D97-AF65-F5344CB8AC3E}">
        <p14:creationId xmlns:p14="http://schemas.microsoft.com/office/powerpoint/2010/main" val="2332644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DE886-1573-40AC-9E09-050F9AC625A5}" type="datetimeFigureOut">
              <a:rPr lang="it-IT" smtClean="0"/>
              <a:t>16/05/24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491ED-56D3-4375-977F-FA3F9F1C0D19}" type="slidenum">
              <a:rPr lang="it-IT" smtClean="0"/>
              <a:t>‹#›</a:t>
            </a:fld>
            <a:endParaRPr lang="it-IT"/>
          </a:p>
        </p:txBody>
      </p:sp>
    </p:spTree>
    <p:extLst>
      <p:ext uri="{BB962C8B-B14F-4D97-AF65-F5344CB8AC3E}">
        <p14:creationId xmlns:p14="http://schemas.microsoft.com/office/powerpoint/2010/main" val="190915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1A4491ED-56D3-4375-977F-FA3F9F1C0D19}" type="slidenum">
              <a:rPr lang="en-GB" smtClean="0"/>
              <a:t>1</a:t>
            </a:fld>
            <a:endParaRPr lang="en-GB" dirty="0"/>
          </a:p>
        </p:txBody>
      </p:sp>
    </p:spTree>
    <p:extLst>
      <p:ext uri="{BB962C8B-B14F-4D97-AF65-F5344CB8AC3E}">
        <p14:creationId xmlns:p14="http://schemas.microsoft.com/office/powerpoint/2010/main" val="10226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10</a:t>
            </a:fld>
            <a:endParaRPr lang="en-GB" dirty="0"/>
          </a:p>
        </p:txBody>
      </p:sp>
    </p:spTree>
    <p:extLst>
      <p:ext uri="{BB962C8B-B14F-4D97-AF65-F5344CB8AC3E}">
        <p14:creationId xmlns:p14="http://schemas.microsoft.com/office/powerpoint/2010/main" val="371381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11</a:t>
            </a:fld>
            <a:endParaRPr lang="en-GB" dirty="0"/>
          </a:p>
        </p:txBody>
      </p:sp>
    </p:spTree>
    <p:extLst>
      <p:ext uri="{BB962C8B-B14F-4D97-AF65-F5344CB8AC3E}">
        <p14:creationId xmlns:p14="http://schemas.microsoft.com/office/powerpoint/2010/main" val="777034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12</a:t>
            </a:fld>
            <a:endParaRPr lang="en-GB" dirty="0"/>
          </a:p>
        </p:txBody>
      </p:sp>
    </p:spTree>
    <p:extLst>
      <p:ext uri="{BB962C8B-B14F-4D97-AF65-F5344CB8AC3E}">
        <p14:creationId xmlns:p14="http://schemas.microsoft.com/office/powerpoint/2010/main" val="3238258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13</a:t>
            </a:fld>
            <a:endParaRPr lang="en-GB" dirty="0"/>
          </a:p>
        </p:txBody>
      </p:sp>
    </p:spTree>
    <p:extLst>
      <p:ext uri="{BB962C8B-B14F-4D97-AF65-F5344CB8AC3E}">
        <p14:creationId xmlns:p14="http://schemas.microsoft.com/office/powerpoint/2010/main" val="2136359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14</a:t>
            </a:fld>
            <a:endParaRPr lang="en-GB" dirty="0"/>
          </a:p>
        </p:txBody>
      </p:sp>
    </p:spTree>
    <p:extLst>
      <p:ext uri="{BB962C8B-B14F-4D97-AF65-F5344CB8AC3E}">
        <p14:creationId xmlns:p14="http://schemas.microsoft.com/office/powerpoint/2010/main" val="262842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15</a:t>
            </a:fld>
            <a:endParaRPr lang="en-GB" dirty="0"/>
          </a:p>
        </p:txBody>
      </p:sp>
    </p:spTree>
    <p:extLst>
      <p:ext uri="{BB962C8B-B14F-4D97-AF65-F5344CB8AC3E}">
        <p14:creationId xmlns:p14="http://schemas.microsoft.com/office/powerpoint/2010/main" val="372173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16</a:t>
            </a:fld>
            <a:endParaRPr lang="en-GB" dirty="0"/>
          </a:p>
        </p:txBody>
      </p:sp>
    </p:spTree>
    <p:extLst>
      <p:ext uri="{BB962C8B-B14F-4D97-AF65-F5344CB8AC3E}">
        <p14:creationId xmlns:p14="http://schemas.microsoft.com/office/powerpoint/2010/main" val="670104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17</a:t>
            </a:fld>
            <a:endParaRPr lang="en-GB" dirty="0"/>
          </a:p>
        </p:txBody>
      </p:sp>
    </p:spTree>
    <p:extLst>
      <p:ext uri="{BB962C8B-B14F-4D97-AF65-F5344CB8AC3E}">
        <p14:creationId xmlns:p14="http://schemas.microsoft.com/office/powerpoint/2010/main" val="3635784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18</a:t>
            </a:fld>
            <a:endParaRPr lang="en-GB" dirty="0"/>
          </a:p>
        </p:txBody>
      </p:sp>
    </p:spTree>
    <p:extLst>
      <p:ext uri="{BB962C8B-B14F-4D97-AF65-F5344CB8AC3E}">
        <p14:creationId xmlns:p14="http://schemas.microsoft.com/office/powerpoint/2010/main" val="3858566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19</a:t>
            </a:fld>
            <a:endParaRPr lang="en-GB" dirty="0"/>
          </a:p>
        </p:txBody>
      </p:sp>
    </p:spTree>
    <p:extLst>
      <p:ext uri="{BB962C8B-B14F-4D97-AF65-F5344CB8AC3E}">
        <p14:creationId xmlns:p14="http://schemas.microsoft.com/office/powerpoint/2010/main" val="306575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a:t>
            </a:fld>
            <a:endParaRPr lang="en-GB" dirty="0"/>
          </a:p>
        </p:txBody>
      </p:sp>
    </p:spTree>
    <p:extLst>
      <p:ext uri="{BB962C8B-B14F-4D97-AF65-F5344CB8AC3E}">
        <p14:creationId xmlns:p14="http://schemas.microsoft.com/office/powerpoint/2010/main" val="403912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20</a:t>
            </a:fld>
            <a:endParaRPr lang="en-GB" dirty="0"/>
          </a:p>
        </p:txBody>
      </p:sp>
    </p:spTree>
    <p:extLst>
      <p:ext uri="{BB962C8B-B14F-4D97-AF65-F5344CB8AC3E}">
        <p14:creationId xmlns:p14="http://schemas.microsoft.com/office/powerpoint/2010/main" val="4167317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21</a:t>
            </a:fld>
            <a:endParaRPr lang="en-GB" dirty="0"/>
          </a:p>
        </p:txBody>
      </p:sp>
    </p:spTree>
    <p:extLst>
      <p:ext uri="{BB962C8B-B14F-4D97-AF65-F5344CB8AC3E}">
        <p14:creationId xmlns:p14="http://schemas.microsoft.com/office/powerpoint/2010/main" val="346037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22</a:t>
            </a:fld>
            <a:endParaRPr lang="en-GB" dirty="0"/>
          </a:p>
        </p:txBody>
      </p:sp>
    </p:spTree>
    <p:extLst>
      <p:ext uri="{BB962C8B-B14F-4D97-AF65-F5344CB8AC3E}">
        <p14:creationId xmlns:p14="http://schemas.microsoft.com/office/powerpoint/2010/main" val="3609220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23</a:t>
            </a:fld>
            <a:endParaRPr lang="en-GB" dirty="0"/>
          </a:p>
        </p:txBody>
      </p:sp>
    </p:spTree>
    <p:extLst>
      <p:ext uri="{BB962C8B-B14F-4D97-AF65-F5344CB8AC3E}">
        <p14:creationId xmlns:p14="http://schemas.microsoft.com/office/powerpoint/2010/main" val="220443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4491ED-56D3-4375-977F-FA3F9F1C0D19}" type="slidenum">
              <a:rPr lang="en-GB" smtClean="0"/>
              <a:t>24</a:t>
            </a:fld>
            <a:endParaRPr lang="en-GB" dirty="0"/>
          </a:p>
        </p:txBody>
      </p:sp>
    </p:spTree>
    <p:extLst>
      <p:ext uri="{BB962C8B-B14F-4D97-AF65-F5344CB8AC3E}">
        <p14:creationId xmlns:p14="http://schemas.microsoft.com/office/powerpoint/2010/main" val="279729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4491ED-56D3-4375-977F-FA3F9F1C0D19}" type="slidenum">
              <a:rPr lang="en-GB" smtClean="0"/>
              <a:t>25</a:t>
            </a:fld>
            <a:endParaRPr lang="en-GB" dirty="0"/>
          </a:p>
        </p:txBody>
      </p:sp>
    </p:spTree>
    <p:extLst>
      <p:ext uri="{BB962C8B-B14F-4D97-AF65-F5344CB8AC3E}">
        <p14:creationId xmlns:p14="http://schemas.microsoft.com/office/powerpoint/2010/main" val="1662387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4491ED-56D3-4375-977F-FA3F9F1C0D19}" type="slidenum">
              <a:rPr lang="en-GB" smtClean="0"/>
              <a:t>26</a:t>
            </a:fld>
            <a:endParaRPr lang="en-GB" dirty="0"/>
          </a:p>
        </p:txBody>
      </p:sp>
    </p:spTree>
    <p:extLst>
      <p:ext uri="{BB962C8B-B14F-4D97-AF65-F5344CB8AC3E}">
        <p14:creationId xmlns:p14="http://schemas.microsoft.com/office/powerpoint/2010/main" val="4098427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27</a:t>
            </a:fld>
            <a:endParaRPr lang="en-GB" dirty="0"/>
          </a:p>
        </p:txBody>
      </p:sp>
    </p:spTree>
    <p:extLst>
      <p:ext uri="{BB962C8B-B14F-4D97-AF65-F5344CB8AC3E}">
        <p14:creationId xmlns:p14="http://schemas.microsoft.com/office/powerpoint/2010/main" val="3553929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28</a:t>
            </a:fld>
            <a:endParaRPr lang="en-GB" dirty="0"/>
          </a:p>
        </p:txBody>
      </p:sp>
    </p:spTree>
    <p:extLst>
      <p:ext uri="{BB962C8B-B14F-4D97-AF65-F5344CB8AC3E}">
        <p14:creationId xmlns:p14="http://schemas.microsoft.com/office/powerpoint/2010/main" val="4122568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29</a:t>
            </a:fld>
            <a:endParaRPr lang="en-GB" dirty="0"/>
          </a:p>
        </p:txBody>
      </p:sp>
    </p:spTree>
    <p:extLst>
      <p:ext uri="{BB962C8B-B14F-4D97-AF65-F5344CB8AC3E}">
        <p14:creationId xmlns:p14="http://schemas.microsoft.com/office/powerpoint/2010/main" val="30026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3</a:t>
            </a:fld>
            <a:endParaRPr lang="en-GB" dirty="0"/>
          </a:p>
        </p:txBody>
      </p:sp>
    </p:spTree>
    <p:extLst>
      <p:ext uri="{BB962C8B-B14F-4D97-AF65-F5344CB8AC3E}">
        <p14:creationId xmlns:p14="http://schemas.microsoft.com/office/powerpoint/2010/main" val="2922401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30</a:t>
            </a:fld>
            <a:endParaRPr lang="en-GB" dirty="0"/>
          </a:p>
        </p:txBody>
      </p:sp>
    </p:spTree>
    <p:extLst>
      <p:ext uri="{BB962C8B-B14F-4D97-AF65-F5344CB8AC3E}">
        <p14:creationId xmlns:p14="http://schemas.microsoft.com/office/powerpoint/2010/main" val="344953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4</a:t>
            </a:fld>
            <a:endParaRPr lang="en-GB" dirty="0"/>
          </a:p>
        </p:txBody>
      </p:sp>
    </p:spTree>
    <p:extLst>
      <p:ext uri="{BB962C8B-B14F-4D97-AF65-F5344CB8AC3E}">
        <p14:creationId xmlns:p14="http://schemas.microsoft.com/office/powerpoint/2010/main" val="23632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created by R. Lewis using bioiocons and Mind the Graph</a:t>
            </a:r>
          </a:p>
        </p:txBody>
      </p:sp>
      <p:sp>
        <p:nvSpPr>
          <p:cNvPr id="4" name="Slide Number Placeholder 3"/>
          <p:cNvSpPr>
            <a:spLocks noGrp="1"/>
          </p:cNvSpPr>
          <p:nvPr>
            <p:ph type="sldNum" sz="quarter" idx="5"/>
          </p:nvPr>
        </p:nvSpPr>
        <p:spPr/>
        <p:txBody>
          <a:bodyPr/>
          <a:lstStyle/>
          <a:p>
            <a:fld id="{1A4491ED-56D3-4375-977F-FA3F9F1C0D19}" type="slidenum">
              <a:rPr lang="en-GB" smtClean="0"/>
              <a:t>5</a:t>
            </a:fld>
            <a:endParaRPr lang="en-GB" dirty="0"/>
          </a:p>
        </p:txBody>
      </p:sp>
    </p:spTree>
    <p:extLst>
      <p:ext uri="{BB962C8B-B14F-4D97-AF65-F5344CB8AC3E}">
        <p14:creationId xmlns:p14="http://schemas.microsoft.com/office/powerpoint/2010/main" val="426860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6</a:t>
            </a:fld>
            <a:endParaRPr lang="en-GB" dirty="0"/>
          </a:p>
        </p:txBody>
      </p:sp>
    </p:spTree>
    <p:extLst>
      <p:ext uri="{BB962C8B-B14F-4D97-AF65-F5344CB8AC3E}">
        <p14:creationId xmlns:p14="http://schemas.microsoft.com/office/powerpoint/2010/main" val="141185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Cambria" panose="02040503050406030204" pitchFamily="18" charset="0"/>
              </a:rPr>
              <a:t>A. First-generation nanocarriers (e.g., liposomes, micelles) primary role is to enclose therapeutic or diagnostic agents and then localize in tumours by the EPR effect; B. Second-generation nanocarriers improved by incorporating further modifications allowing for specific targeting via antibodies or other recognition biomolecules or “stealthing” from MPS sequestration; C. Third-generation nanocarriers advanced the field by creating platforms capable of incorporating and preforming multiple complex functions due to their nanoscale features (e.g., multistage silicon nanocarriers ability to deploy multiple waves of nanoparticles)</a:t>
            </a:r>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7</a:t>
            </a:fld>
            <a:endParaRPr lang="en-GB" dirty="0"/>
          </a:p>
        </p:txBody>
      </p:sp>
    </p:spTree>
    <p:extLst>
      <p:ext uri="{BB962C8B-B14F-4D97-AF65-F5344CB8AC3E}">
        <p14:creationId xmlns:p14="http://schemas.microsoft.com/office/powerpoint/2010/main" val="171053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8</a:t>
            </a:fld>
            <a:endParaRPr lang="en-GB" dirty="0"/>
          </a:p>
        </p:txBody>
      </p:sp>
    </p:spTree>
    <p:extLst>
      <p:ext uri="{BB962C8B-B14F-4D97-AF65-F5344CB8AC3E}">
        <p14:creationId xmlns:p14="http://schemas.microsoft.com/office/powerpoint/2010/main" val="256602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4491ED-56D3-4375-977F-FA3F9F1C0D19}" type="slidenum">
              <a:rPr lang="en-GB" smtClean="0"/>
              <a:t>9</a:t>
            </a:fld>
            <a:endParaRPr lang="en-GB" dirty="0"/>
          </a:p>
        </p:txBody>
      </p:sp>
    </p:spTree>
    <p:extLst>
      <p:ext uri="{BB962C8B-B14F-4D97-AF65-F5344CB8AC3E}">
        <p14:creationId xmlns:p14="http://schemas.microsoft.com/office/powerpoint/2010/main" val="1891394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8A6E1-DC11-C213-C49B-4CE1A884E4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6C5EF09-4C5E-B147-BEF8-8B66FFFEA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E774B46-543F-F0B0-1410-BF1E7177DEE5}"/>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5" name="Segnaposto piè di pagina 4">
            <a:extLst>
              <a:ext uri="{FF2B5EF4-FFF2-40B4-BE49-F238E27FC236}">
                <a16:creationId xmlns:a16="http://schemas.microsoft.com/office/drawing/2014/main" id="{A21F3B55-F3E2-1A2D-7FD6-BEC64BEDFF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03C2C70-ACDC-D114-6B42-27BE4C2595E6}"/>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243178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userDrawn="1"/>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r>
              <a:rPr lang="it-IT" altLang="it-IT" sz="2400">
                <a:solidFill>
                  <a:schemeClr val="bg1"/>
                </a:solidFill>
              </a:rPr>
              <a:t>  </a:t>
            </a:r>
          </a:p>
        </p:txBody>
      </p:sp>
      <p:sp>
        <p:nvSpPr>
          <p:cNvPr id="5" name="Titolo 1">
            <a:extLst>
              <a:ext uri="{FF2B5EF4-FFF2-40B4-BE49-F238E27FC236}">
                <a16:creationId xmlns:a16="http://schemas.microsoft.com/office/drawing/2014/main" id="{DE965153-D1B8-47F9-ECA7-A02B37578D0F}"/>
              </a:ext>
            </a:extLst>
          </p:cNvPr>
          <p:cNvSpPr>
            <a:spLocks noGrp="1"/>
          </p:cNvSpPr>
          <p:nvPr>
            <p:ph type="ctrTitle"/>
          </p:nvPr>
        </p:nvSpPr>
        <p:spPr>
          <a:xfrm>
            <a:off x="1618713" y="1047189"/>
            <a:ext cx="9096815" cy="1290388"/>
          </a:xfrm>
          <a:prstGeom prst="rect">
            <a:avLst/>
          </a:prstGeom>
        </p:spPr>
        <p:txBody>
          <a:bodyPr/>
          <a:lstStyle>
            <a:lvl1pPr>
              <a:defRPr b="1">
                <a:solidFill>
                  <a:schemeClr val="bg1"/>
                </a:solidFill>
              </a:defRPr>
            </a:lvl1pPr>
          </a:lstStyle>
          <a:p>
            <a:r>
              <a:rPr lang="it-IT"/>
              <a:t>Fare clic per modificare lo stile del titolo</a:t>
            </a:r>
          </a:p>
        </p:txBody>
      </p:sp>
      <p:sp>
        <p:nvSpPr>
          <p:cNvPr id="6" name="Segnaposto testo 13">
            <a:extLst>
              <a:ext uri="{FF2B5EF4-FFF2-40B4-BE49-F238E27FC236}">
                <a16:creationId xmlns:a16="http://schemas.microsoft.com/office/drawing/2014/main" id="{1D13A2E7-1F45-2252-AAE6-76F193D9D508}"/>
              </a:ext>
            </a:extLst>
          </p:cNvPr>
          <p:cNvSpPr>
            <a:spLocks noGrp="1"/>
          </p:cNvSpPr>
          <p:nvPr>
            <p:ph type="body" sz="quarter" idx="10"/>
          </p:nvPr>
        </p:nvSpPr>
        <p:spPr>
          <a:xfrm>
            <a:off x="2691686" y="2845999"/>
            <a:ext cx="6320949" cy="758068"/>
          </a:xfrm>
        </p:spPr>
        <p:txBody>
          <a:bodyPr/>
          <a:lstStyle>
            <a:lvl1pPr marL="0" indent="0" algn="ctr">
              <a:buNone/>
              <a:defRPr b="1">
                <a:solidFill>
                  <a:schemeClr val="bg1"/>
                </a:solidFill>
              </a:defRPr>
            </a:lvl1pPr>
          </a:lstStyle>
          <a:p>
            <a:pPr lvl="0"/>
            <a:r>
              <a:rPr lang="it-IT"/>
              <a:t>Modifica gli stili del testo dello schema</a:t>
            </a:r>
          </a:p>
        </p:txBody>
      </p:sp>
      <p:sp>
        <p:nvSpPr>
          <p:cNvPr id="2" name="Date Placeholder 1">
            <a:extLst>
              <a:ext uri="{FF2B5EF4-FFF2-40B4-BE49-F238E27FC236}">
                <a16:creationId xmlns:a16="http://schemas.microsoft.com/office/drawing/2014/main" id="{F742A373-8A56-36F4-ED76-6CB2ACF29FE2}"/>
              </a:ext>
            </a:extLst>
          </p:cNvPr>
          <p:cNvSpPr>
            <a:spLocks noGrp="1"/>
          </p:cNvSpPr>
          <p:nvPr>
            <p:ph type="dt" sz="half" idx="11"/>
          </p:nvPr>
        </p:nvSpPr>
        <p:spPr/>
        <p:txBody>
          <a:bodyPr/>
          <a:lstStyle/>
          <a:p>
            <a:fld id="{800F70D6-0EEB-48B5-B03E-48E409845EC4}" type="datetimeFigureOut">
              <a:rPr lang="it-IT" smtClean="0"/>
              <a:t>16/05/24</a:t>
            </a:fld>
            <a:endParaRPr lang="it-IT"/>
          </a:p>
        </p:txBody>
      </p:sp>
      <p:sp>
        <p:nvSpPr>
          <p:cNvPr id="3" name="Footer Placeholder 2">
            <a:extLst>
              <a:ext uri="{FF2B5EF4-FFF2-40B4-BE49-F238E27FC236}">
                <a16:creationId xmlns:a16="http://schemas.microsoft.com/office/drawing/2014/main" id="{A41FFF7E-66AF-C268-E8E7-2D3DBEDAA6DB}"/>
              </a:ext>
            </a:extLst>
          </p:cNvPr>
          <p:cNvSpPr>
            <a:spLocks noGrp="1"/>
          </p:cNvSpPr>
          <p:nvPr>
            <p:ph type="ftr" sz="quarter" idx="12"/>
          </p:nvPr>
        </p:nvSpPr>
        <p:spPr/>
        <p:txBody>
          <a:bodyPr/>
          <a:lstStyle/>
          <a:p>
            <a:endParaRPr lang="it-IT"/>
          </a:p>
        </p:txBody>
      </p:sp>
      <p:sp>
        <p:nvSpPr>
          <p:cNvPr id="8" name="Slide Number Placeholder 7">
            <a:extLst>
              <a:ext uri="{FF2B5EF4-FFF2-40B4-BE49-F238E27FC236}">
                <a16:creationId xmlns:a16="http://schemas.microsoft.com/office/drawing/2014/main" id="{92A644AD-B89C-4CF4-197B-5A74DBA6C600}"/>
              </a:ext>
            </a:extLst>
          </p:cNvPr>
          <p:cNvSpPr>
            <a:spLocks noGrp="1"/>
          </p:cNvSpPr>
          <p:nvPr>
            <p:ph type="sldNum" sz="quarter" idx="13"/>
          </p:nvPr>
        </p:nvSpPr>
        <p:spPr/>
        <p:txBody>
          <a:bodyPr/>
          <a:lstStyle/>
          <a:p>
            <a:fld id="{2853EDDF-5A9A-47DE-A5A9-DE053ED61E9B}" type="slidenum">
              <a:rPr lang="it-IT" smtClean="0"/>
              <a:t>‹#›</a:t>
            </a:fld>
            <a:endParaRPr lang="it-IT"/>
          </a:p>
        </p:txBody>
      </p:sp>
      <p:pic>
        <p:nvPicPr>
          <p:cNvPr id="10" name="Picture 9">
            <a:extLst>
              <a:ext uri="{FF2B5EF4-FFF2-40B4-BE49-F238E27FC236}">
                <a16:creationId xmlns:a16="http://schemas.microsoft.com/office/drawing/2014/main" id="{B229889D-97DF-4AB3-D3F3-AF96301ED29C}"/>
              </a:ext>
            </a:extLst>
          </p:cNvPr>
          <p:cNvPicPr>
            <a:picLocks noChangeAspect="1"/>
          </p:cNvPicPr>
          <p:nvPr userDrawn="1"/>
        </p:nvPicPr>
        <p:blipFill>
          <a:blip r:embed="rId2"/>
          <a:stretch>
            <a:fillRect/>
          </a:stretch>
        </p:blipFill>
        <p:spPr>
          <a:xfrm>
            <a:off x="9982200" y="5875079"/>
            <a:ext cx="1896743" cy="846396"/>
          </a:xfrm>
          <a:prstGeom prst="rect">
            <a:avLst/>
          </a:prstGeom>
        </p:spPr>
      </p:pic>
      <p:pic>
        <p:nvPicPr>
          <p:cNvPr id="11" name="Picture 10">
            <a:extLst>
              <a:ext uri="{FF2B5EF4-FFF2-40B4-BE49-F238E27FC236}">
                <a16:creationId xmlns:a16="http://schemas.microsoft.com/office/drawing/2014/main" id="{9C9790C2-733C-6968-B5B6-1C5F4493FB16}"/>
              </a:ext>
            </a:extLst>
          </p:cNvPr>
          <p:cNvPicPr>
            <a:picLocks noChangeAspect="1"/>
          </p:cNvPicPr>
          <p:nvPr userDrawn="1"/>
        </p:nvPicPr>
        <p:blipFill>
          <a:blip r:embed="rId3"/>
          <a:stretch>
            <a:fillRect/>
          </a:stretch>
        </p:blipFill>
        <p:spPr>
          <a:xfrm>
            <a:off x="8427468" y="5482590"/>
            <a:ext cx="1737865" cy="1747520"/>
          </a:xfrm>
          <a:prstGeom prst="rect">
            <a:avLst/>
          </a:prstGeom>
        </p:spPr>
      </p:pic>
    </p:spTree>
    <p:extLst>
      <p:ext uri="{BB962C8B-B14F-4D97-AF65-F5344CB8AC3E}">
        <p14:creationId xmlns:p14="http://schemas.microsoft.com/office/powerpoint/2010/main" val="3069349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4D642F2-5021-578D-0B5A-F0C9826C5601}"/>
              </a:ext>
            </a:extLst>
          </p:cNvPr>
          <p:cNvSpPr>
            <a:spLocks noGrp="1" noRot="1" noMove="1" noResize="1" noEditPoints="1" noAdjustHandles="1" noChangeArrowheads="1" noChangeShapeType="1"/>
          </p:cNvSpPr>
          <p:nvPr userDrawn="1"/>
        </p:nvSpPr>
        <p:spPr bwMode="auto">
          <a:xfrm>
            <a:off x="-1" y="0"/>
            <a:ext cx="12192001" cy="1138767"/>
          </a:xfrm>
          <a:prstGeom prst="rect">
            <a:avLst/>
          </a:prstGeom>
          <a:solidFill>
            <a:srgbClr val="AA0004"/>
          </a:solidFill>
          <a:ln w="9525">
            <a:noFill/>
            <a:miter lim="800000"/>
            <a:headEnd/>
            <a:tailEnd/>
          </a:ln>
        </p:spPr>
        <p:txBody>
          <a:bodyPr wrap="none" lIns="72000"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a:solidFill>
                <a:schemeClr val="bg1"/>
              </a:solidFill>
            </a:endParaRPr>
          </a:p>
        </p:txBody>
      </p:sp>
      <p:sp>
        <p:nvSpPr>
          <p:cNvPr id="9" name="Titolo 1">
            <a:extLst>
              <a:ext uri="{FF2B5EF4-FFF2-40B4-BE49-F238E27FC236}">
                <a16:creationId xmlns:a16="http://schemas.microsoft.com/office/drawing/2014/main" id="{3A4080AB-402D-FB91-8F6E-E1F4FB36C74D}"/>
              </a:ext>
            </a:extLst>
          </p:cNvPr>
          <p:cNvSpPr>
            <a:spLocks noGrp="1"/>
          </p:cNvSpPr>
          <p:nvPr>
            <p:ph type="title"/>
          </p:nvPr>
        </p:nvSpPr>
        <p:spPr>
          <a:xfrm>
            <a:off x="456000" y="83881"/>
            <a:ext cx="11736000" cy="1188000"/>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endParaRPr lang="it-IT"/>
          </a:p>
        </p:txBody>
      </p:sp>
      <p:sp>
        <p:nvSpPr>
          <p:cNvPr id="3" name="Segnaposto contenuto 2"/>
          <p:cNvSpPr>
            <a:spLocks noGrp="1"/>
          </p:cNvSpPr>
          <p:nvPr>
            <p:ph sz="quarter" idx="10" hasCustomPrompt="1"/>
          </p:nvPr>
        </p:nvSpPr>
        <p:spPr>
          <a:xfrm>
            <a:off x="349528" y="2592996"/>
            <a:ext cx="11492946" cy="3859558"/>
          </a:xfrm>
        </p:spPr>
        <p:txBody>
          <a:bodyPr/>
          <a:lstStyle>
            <a:lvl1pPr marL="0" indent="0">
              <a:buNone/>
              <a:defRPr baseline="0"/>
            </a:lvl1pPr>
          </a:lstStyle>
          <a:p>
            <a:pPr lvl="0"/>
            <a:r>
              <a:rPr lang="it-IT"/>
              <a:t>Inserire testo</a:t>
            </a:r>
          </a:p>
        </p:txBody>
      </p:sp>
      <p:pic>
        <p:nvPicPr>
          <p:cNvPr id="4" name="Immagine 3">
            <a:extLst>
              <a:ext uri="{FF2B5EF4-FFF2-40B4-BE49-F238E27FC236}">
                <a16:creationId xmlns:a16="http://schemas.microsoft.com/office/drawing/2014/main" id="{71A703DA-C362-E452-CF6A-3D365299A249}"/>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10369273" y="6123290"/>
            <a:ext cx="1473200" cy="658527"/>
          </a:xfrm>
          <a:prstGeom prst="rect">
            <a:avLst/>
          </a:prstGeom>
        </p:spPr>
      </p:pic>
    </p:spTree>
    <p:extLst>
      <p:ext uri="{BB962C8B-B14F-4D97-AF65-F5344CB8AC3E}">
        <p14:creationId xmlns:p14="http://schemas.microsoft.com/office/powerpoint/2010/main" val="20288082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userDrawn="1"/>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a:solidFill>
                <a:schemeClr val="bg1"/>
              </a:solidFill>
            </a:endParaRPr>
          </a:p>
        </p:txBody>
      </p:sp>
      <p:pic>
        <p:nvPicPr>
          <p:cNvPr id="8" name="Immagine 6">
            <a:extLst>
              <a:ext uri="{FF2B5EF4-FFF2-40B4-BE49-F238E27FC236}">
                <a16:creationId xmlns:a16="http://schemas.microsoft.com/office/drawing/2014/main" id="{38BF697F-4C3F-B44D-F6C6-3D1E0DC6197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bwMode="auto">
          <a:xfrm>
            <a:off x="3501098" y="2269067"/>
            <a:ext cx="5189805" cy="231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62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83B4F46-4564-BD98-9A70-890134ABAB89}"/>
              </a:ext>
            </a:extLst>
          </p:cNvPr>
          <p:cNvSpPr>
            <a:spLocks noGrp="1" noRot="1" noMove="1" noResize="1" noEditPoints="1" noAdjustHandles="1" noChangeArrowheads="1" noChangeShapeType="1"/>
          </p:cNvSpPr>
          <p:nvPr userDrawn="1"/>
        </p:nvSpPr>
        <p:spPr bwMode="auto">
          <a:xfrm>
            <a:off x="0" y="0"/>
            <a:ext cx="12192000" cy="6858000"/>
          </a:xfrm>
          <a:prstGeom prst="rect">
            <a:avLst/>
          </a:prstGeom>
          <a:solidFill>
            <a:srgbClr val="AA0004"/>
          </a:solidFill>
          <a:ln>
            <a:noFill/>
          </a:ln>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a:solidFill>
                <a:schemeClr val="bg1"/>
              </a:solidFill>
            </a:endParaRPr>
          </a:p>
        </p:txBody>
      </p:sp>
    </p:spTree>
    <p:extLst>
      <p:ext uri="{BB962C8B-B14F-4D97-AF65-F5344CB8AC3E}">
        <p14:creationId xmlns:p14="http://schemas.microsoft.com/office/powerpoint/2010/main" val="423579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00F70D6-0EEB-48B5-B03E-48E409845EC4}" type="datetimeFigureOut">
              <a:rPr lang="it-IT" smtClean="0"/>
              <a:t>16/05/24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230670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2635D8-CCDF-6D38-8F13-A179A41E70A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E434A56-224E-D866-A28F-911AF1B326B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2815B5-BA9F-4BC1-142B-FB146E55539B}"/>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5" name="Segnaposto piè di pagina 4">
            <a:extLst>
              <a:ext uri="{FF2B5EF4-FFF2-40B4-BE49-F238E27FC236}">
                <a16:creationId xmlns:a16="http://schemas.microsoft.com/office/drawing/2014/main" id="{D9639FF7-9837-5485-22E6-98359CE279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BA95AF-CF08-9540-8958-30ECAA24DB12}"/>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103060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9B05C-6215-0CBC-7B82-45F3AB91777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CBDA081-A4AC-23E8-A80B-BB3EDFA46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D0D27AD-7692-29FD-138C-8E2D277B0C59}"/>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5" name="Segnaposto piè di pagina 4">
            <a:extLst>
              <a:ext uri="{FF2B5EF4-FFF2-40B4-BE49-F238E27FC236}">
                <a16:creationId xmlns:a16="http://schemas.microsoft.com/office/drawing/2014/main" id="{1EFA7B6A-8E96-4A22-AC28-CC5D4A5FC0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1F665B-5DD5-68C7-A7BF-2101FC91976D}"/>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389263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E8C6D-2746-FE8C-D954-F04A0892A3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C4DAC7-51DC-0512-D3C5-636DA9B6715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DC77EFD-F6AD-7E4A-2466-734F7D9F897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F64D86-9423-4050-EABD-82F754AC9791}"/>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6" name="Segnaposto piè di pagina 5">
            <a:extLst>
              <a:ext uri="{FF2B5EF4-FFF2-40B4-BE49-F238E27FC236}">
                <a16:creationId xmlns:a16="http://schemas.microsoft.com/office/drawing/2014/main" id="{F1F5BF3C-0092-1DEB-DF7D-873B0ECF5D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891FFC-8CE4-A06C-6922-845EBB33D260}"/>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353570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1E9C76-ADD7-91FE-76C9-8E59F94629D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A3DAC0-0839-47EF-03C6-93B46E1AE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8AAB33E-3013-3EE2-4E41-A18D1471D09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A8BE1D0-E709-E1B6-7882-A7C1F3F84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67025A-7024-FF82-2CD9-A169C692DB7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294965E-60D1-02D6-7D5B-78FA5B51BD15}"/>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8" name="Segnaposto piè di pagina 7">
            <a:extLst>
              <a:ext uri="{FF2B5EF4-FFF2-40B4-BE49-F238E27FC236}">
                <a16:creationId xmlns:a16="http://schemas.microsoft.com/office/drawing/2014/main" id="{C285446E-D0C3-EB44-D741-898EA10E6D6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6CEDB29-873E-5535-846B-35B3DC3577D6}"/>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304189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1BEB9-DC85-61DC-2E70-EECA88267D0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784C7E1-3A6B-9BF3-9D7E-B84FBB4EA4C3}"/>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4" name="Segnaposto piè di pagina 3">
            <a:extLst>
              <a:ext uri="{FF2B5EF4-FFF2-40B4-BE49-F238E27FC236}">
                <a16:creationId xmlns:a16="http://schemas.microsoft.com/office/drawing/2014/main" id="{814B297B-6060-AC1C-692E-69C528C0585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C92E7EA-01EC-8DA9-0AD8-097FF79EA7CD}"/>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142379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A48134CA-4890-3AD2-BFC1-635593B23C2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959B0E4-734C-4FB1-ABD0-43EBCEE40CA0}"/>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45620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A02DE-EF25-8A34-A17C-9CF1E53851C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0EDFA90-A16F-D126-B45F-FA7913A12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07362F2-2D07-BADC-9028-5FF264BBC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8E7C2D8-244A-8B91-1324-66BF5F723BD6}"/>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6" name="Segnaposto piè di pagina 5">
            <a:extLst>
              <a:ext uri="{FF2B5EF4-FFF2-40B4-BE49-F238E27FC236}">
                <a16:creationId xmlns:a16="http://schemas.microsoft.com/office/drawing/2014/main" id="{75F98A4E-3799-1101-A9C0-EA1E537A9D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E56DED9-3158-0431-69E5-757400DB0C54}"/>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124423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70726-1E27-AA9F-3B2E-692DBC81A1D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DA53B16-4FDD-45A1-11E9-42FB6DC88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8374E34-1E69-D976-B1C5-8499B3A13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29DC378-0820-E023-FD20-90E7E384F206}"/>
              </a:ext>
            </a:extLst>
          </p:cNvPr>
          <p:cNvSpPr>
            <a:spLocks noGrp="1"/>
          </p:cNvSpPr>
          <p:nvPr>
            <p:ph type="dt" sz="half" idx="10"/>
          </p:nvPr>
        </p:nvSpPr>
        <p:spPr/>
        <p:txBody>
          <a:bodyPr/>
          <a:lstStyle/>
          <a:p>
            <a:fld id="{800F70D6-0EEB-48B5-B03E-48E409845EC4}" type="datetimeFigureOut">
              <a:rPr lang="it-IT" smtClean="0"/>
              <a:t>16/05/24</a:t>
            </a:fld>
            <a:endParaRPr lang="it-IT"/>
          </a:p>
        </p:txBody>
      </p:sp>
      <p:sp>
        <p:nvSpPr>
          <p:cNvPr id="6" name="Segnaposto piè di pagina 5">
            <a:extLst>
              <a:ext uri="{FF2B5EF4-FFF2-40B4-BE49-F238E27FC236}">
                <a16:creationId xmlns:a16="http://schemas.microsoft.com/office/drawing/2014/main" id="{E64F833C-9ED4-C074-2B18-A66A6F9C558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36D7FED-89C8-E0C9-1D82-948243332AB4}"/>
              </a:ext>
            </a:extLst>
          </p:cNvPr>
          <p:cNvSpPr>
            <a:spLocks noGrp="1"/>
          </p:cNvSpPr>
          <p:nvPr>
            <p:ph type="sldNum" sz="quarter" idx="12"/>
          </p:nvPr>
        </p:nvSpPr>
        <p:spPr/>
        <p:txBody>
          <a:bodyPr/>
          <a:lstStyle/>
          <a:p>
            <a:fld id="{2853EDDF-5A9A-47DE-A5A9-DE053ED61E9B}" type="slidenum">
              <a:rPr lang="it-IT" smtClean="0"/>
              <a:t>‹#›</a:t>
            </a:fld>
            <a:endParaRPr lang="it-IT"/>
          </a:p>
        </p:txBody>
      </p:sp>
    </p:spTree>
    <p:extLst>
      <p:ext uri="{BB962C8B-B14F-4D97-AF65-F5344CB8AC3E}">
        <p14:creationId xmlns:p14="http://schemas.microsoft.com/office/powerpoint/2010/main" val="3975504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8C73D6B-3B98-0B4D-3839-170A9073C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212E685-16F2-CD57-8F24-94C80A592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090F94EB-D8FF-46BD-0EB1-02B9720A4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F70D6-0EEB-48B5-B03E-48E409845EC4}" type="datetimeFigureOut">
              <a:rPr lang="it-IT" smtClean="0"/>
              <a:t>16/05/24</a:t>
            </a:fld>
            <a:endParaRPr lang="it-IT"/>
          </a:p>
        </p:txBody>
      </p:sp>
      <p:sp>
        <p:nvSpPr>
          <p:cNvPr id="5" name="Segnaposto piè di pagina 4">
            <a:extLst>
              <a:ext uri="{FF2B5EF4-FFF2-40B4-BE49-F238E27FC236}">
                <a16:creationId xmlns:a16="http://schemas.microsoft.com/office/drawing/2014/main" id="{65E05C7A-E8F9-1686-FBF1-6D0625EB7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F7E8887-8F71-A9F3-4692-499C4365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3EDDF-5A9A-47DE-A5A9-DE053ED61E9B}" type="slidenum">
              <a:rPr lang="it-IT" smtClean="0"/>
              <a:t>‹#›</a:t>
            </a:fld>
            <a:endParaRPr lang="it-IT"/>
          </a:p>
        </p:txBody>
      </p:sp>
    </p:spTree>
    <p:extLst>
      <p:ext uri="{BB962C8B-B14F-4D97-AF65-F5344CB8AC3E}">
        <p14:creationId xmlns:p14="http://schemas.microsoft.com/office/powerpoint/2010/main" val="3344570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9" r:id="rId11"/>
    <p:sldLayoutId id="2147483658" r:id="rId12"/>
    <p:sldLayoutId id="2147483702"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1_8E421C8F.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CDCD2EAB.xm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3_44F3B311.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F_9422EA16.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30_9C6B641A.xm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9_DBF2F3BD.xm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A_FC09D63.xm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24_728759E7.xm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27_7D9F05C6.xm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2C_1A42F365.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7_F2E038C7.xm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6_FD255AF4.xm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4_DC456B6B.xm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0_A80E13F3.xm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D0CF7-4CBA-DB1C-059E-7A61DAC66239}"/>
              </a:ext>
            </a:extLst>
          </p:cNvPr>
          <p:cNvPicPr>
            <a:picLocks noChangeAspect="1"/>
          </p:cNvPicPr>
          <p:nvPr/>
        </p:nvPicPr>
        <p:blipFill>
          <a:blip r:embed="rId3"/>
          <a:stretch>
            <a:fillRect/>
          </a:stretch>
        </p:blipFill>
        <p:spPr>
          <a:xfrm>
            <a:off x="6724426" y="333559"/>
            <a:ext cx="5467574" cy="5217383"/>
          </a:xfrm>
          <a:prstGeom prst="rect">
            <a:avLst/>
          </a:prstGeom>
        </p:spPr>
      </p:pic>
      <p:sp>
        <p:nvSpPr>
          <p:cNvPr id="2" name="Titolo 1">
            <a:extLst>
              <a:ext uri="{FF2B5EF4-FFF2-40B4-BE49-F238E27FC236}">
                <a16:creationId xmlns:a16="http://schemas.microsoft.com/office/drawing/2014/main" id="{B10B755A-178B-294C-A4BF-51D43D1E28A4}"/>
              </a:ext>
            </a:extLst>
          </p:cNvPr>
          <p:cNvSpPr>
            <a:spLocks noGrp="1"/>
          </p:cNvSpPr>
          <p:nvPr>
            <p:ph type="ctrTitle"/>
          </p:nvPr>
        </p:nvSpPr>
        <p:spPr>
          <a:xfrm>
            <a:off x="1082705" y="1180475"/>
            <a:ext cx="9096815" cy="1290388"/>
          </a:xfrm>
        </p:spPr>
        <p:txBody>
          <a:bodyPr>
            <a:normAutofit/>
          </a:bodyPr>
          <a:lstStyle/>
          <a:p>
            <a:r>
              <a:rPr lang="en-GB" sz="4200" b="1">
                <a:latin typeface="Arial" panose="020B0604020202020204" pitchFamily="34" charset="0"/>
                <a:cs typeface="Arial" panose="020B0604020202020204" pitchFamily="34" charset="0"/>
              </a:rPr>
              <a:t>The importance of nanomedicine in drug delivery</a:t>
            </a:r>
            <a:endParaRPr lang="en-GB" sz="4200" b="1" dirty="0"/>
          </a:p>
        </p:txBody>
      </p:sp>
      <p:sp>
        <p:nvSpPr>
          <p:cNvPr id="3" name="Segnaposto testo 2">
            <a:extLst>
              <a:ext uri="{FF2B5EF4-FFF2-40B4-BE49-F238E27FC236}">
                <a16:creationId xmlns:a16="http://schemas.microsoft.com/office/drawing/2014/main" id="{3731D6C7-9D3C-5297-3E90-7EB28A687738}"/>
              </a:ext>
            </a:extLst>
          </p:cNvPr>
          <p:cNvSpPr>
            <a:spLocks noGrp="1"/>
          </p:cNvSpPr>
          <p:nvPr>
            <p:ph type="body" sz="quarter" idx="10"/>
          </p:nvPr>
        </p:nvSpPr>
        <p:spPr>
          <a:xfrm>
            <a:off x="1082705" y="3033601"/>
            <a:ext cx="9486433" cy="1774128"/>
          </a:xfrm>
        </p:spPr>
        <p:txBody>
          <a:bodyPr>
            <a:normAutofit/>
          </a:bodyPr>
          <a:lstStyle/>
          <a:p>
            <a:pPr algn="l" defTabSz="749808">
              <a:lnSpc>
                <a:spcPct val="100000"/>
              </a:lnSpc>
              <a:spcBef>
                <a:spcPts val="400"/>
              </a:spcBef>
              <a:defRPr sz="1640" spc="0"/>
            </a:pPr>
            <a:r>
              <a:rPr lang="en-GB" sz="3200" b="1">
                <a:latin typeface="Arial" panose="020B0604020202020204" pitchFamily="34" charset="0"/>
                <a:cs typeface="Arial" panose="020B0604020202020204" pitchFamily="34" charset="0"/>
              </a:rPr>
              <a:t>Russell E. Lewis</a:t>
            </a:r>
          </a:p>
          <a:p>
            <a:pPr algn="l" defTabSz="749808">
              <a:lnSpc>
                <a:spcPct val="100000"/>
              </a:lnSpc>
              <a:spcBef>
                <a:spcPts val="400"/>
              </a:spcBef>
              <a:defRPr sz="1640" spc="0"/>
            </a:pPr>
            <a:r>
              <a:rPr lang="en-GB" sz="2000" b="0">
                <a:latin typeface="Arial" panose="020B0604020202020204" pitchFamily="34" charset="0"/>
                <a:cs typeface="Arial" panose="020B0604020202020204" pitchFamily="34" charset="0"/>
              </a:rPr>
              <a:t>Associate Professor of Medicine, Infectious Diseases (MED/17)</a:t>
            </a:r>
          </a:p>
          <a:p>
            <a:pPr algn="l" defTabSz="749808">
              <a:lnSpc>
                <a:spcPct val="100000"/>
              </a:lnSpc>
              <a:spcBef>
                <a:spcPts val="400"/>
              </a:spcBef>
              <a:defRPr sz="1640" spc="0">
                <a:solidFill>
                  <a:srgbClr val="FFFFFF"/>
                </a:solidFill>
              </a:defRPr>
            </a:pPr>
            <a:r>
              <a:rPr lang="en-GB" sz="2000" b="0" dirty="0">
                <a:latin typeface="Arial" panose="020B0604020202020204" pitchFamily="34" charset="0"/>
                <a:cs typeface="Arial" panose="020B0604020202020204" pitchFamily="34" charset="0"/>
              </a:rPr>
              <a:t>Dipartimento</a:t>
            </a:r>
            <a:r>
              <a:rPr lang="en-GB" sz="2000" b="0">
                <a:latin typeface="Arial" panose="020B0604020202020204" pitchFamily="34" charset="0"/>
                <a:cs typeface="Arial" panose="020B0604020202020204" pitchFamily="34" charset="0"/>
              </a:rPr>
              <a:t> di </a:t>
            </a:r>
            <a:r>
              <a:rPr lang="en-GB" sz="2000" b="0" dirty="0">
                <a:latin typeface="Arial" panose="020B0604020202020204" pitchFamily="34" charset="0"/>
                <a:cs typeface="Arial" panose="020B0604020202020204" pitchFamily="34" charset="0"/>
              </a:rPr>
              <a:t>Medicina</a:t>
            </a:r>
            <a:r>
              <a:rPr lang="en-GB" sz="2000" b="0">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Molecolare</a:t>
            </a:r>
            <a:r>
              <a:rPr lang="en-GB" sz="2000" b="0">
                <a:latin typeface="Arial" panose="020B0604020202020204" pitchFamily="34" charset="0"/>
                <a:cs typeface="Arial" panose="020B0604020202020204" pitchFamily="34" charset="0"/>
              </a:rPr>
              <a:t> (DMM) </a:t>
            </a:r>
          </a:p>
          <a:p>
            <a:pPr algn="l"/>
            <a:endParaRPr lang="en-GB" sz="3200" dirty="0"/>
          </a:p>
        </p:txBody>
      </p:sp>
      <p:sp>
        <p:nvSpPr>
          <p:cNvPr id="5" name="TextBox 4">
            <a:extLst>
              <a:ext uri="{FF2B5EF4-FFF2-40B4-BE49-F238E27FC236}">
                <a16:creationId xmlns:a16="http://schemas.microsoft.com/office/drawing/2014/main" id="{DA75D046-EEFB-798A-447C-0690C3AED43C}"/>
              </a:ext>
            </a:extLst>
          </p:cNvPr>
          <p:cNvSpPr txBox="1"/>
          <p:nvPr/>
        </p:nvSpPr>
        <p:spPr>
          <a:xfrm>
            <a:off x="0" y="6581001"/>
            <a:ext cx="559048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400">
                <a:solidFill>
                  <a:srgbClr val="FFFFFF"/>
                </a:solidFill>
              </a:defRPr>
            </a:pPr>
            <a:r>
              <a:rPr lang="en-GB" sz="1200" dirty="0">
                <a:latin typeface="Arial" panose="020B0604020202020204" pitchFamily="34" charset="0"/>
                <a:cs typeface="Arial" panose="020B0604020202020204" pitchFamily="34" charset="0"/>
              </a:rPr>
              <a:t>IHQ-AMB-0943 | Date of preparation: March 2023</a:t>
            </a:r>
          </a:p>
        </p:txBody>
      </p:sp>
    </p:spTree>
    <p:extLst>
      <p:ext uri="{BB962C8B-B14F-4D97-AF65-F5344CB8AC3E}">
        <p14:creationId xmlns:p14="http://schemas.microsoft.com/office/powerpoint/2010/main" val="5514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B4A806E7-F056-8760-8566-A365DA306CFF}"/>
              </a:ext>
            </a:extLst>
          </p:cNvPr>
          <p:cNvPicPr>
            <a:picLocks noChangeAspect="1"/>
          </p:cNvPicPr>
          <p:nvPr/>
        </p:nvPicPr>
        <p:blipFill rotWithShape="1">
          <a:blip r:embed="rId4">
            <a:extLst>
              <a:ext uri="{28A0092B-C50C-407E-A947-70E740481C1C}">
                <a14:useLocalDpi xmlns:a14="http://schemas.microsoft.com/office/drawing/2010/main" val="0"/>
              </a:ext>
            </a:extLst>
          </a:blip>
          <a:srcRect r="7741"/>
          <a:stretch/>
        </p:blipFill>
        <p:spPr>
          <a:xfrm>
            <a:off x="3223542" y="389801"/>
            <a:ext cx="8968458" cy="6393785"/>
          </a:xfrm>
          <a:prstGeom prst="rect">
            <a:avLst/>
          </a:prstGeom>
        </p:spPr>
      </p:pic>
      <p:sp>
        <p:nvSpPr>
          <p:cNvPr id="4" name="Title 1">
            <a:extLst>
              <a:ext uri="{FF2B5EF4-FFF2-40B4-BE49-F238E27FC236}">
                <a16:creationId xmlns:a16="http://schemas.microsoft.com/office/drawing/2014/main" id="{693D9149-68F5-8EC5-566F-985054A6A1A2}"/>
              </a:ext>
            </a:extLst>
          </p:cNvPr>
          <p:cNvSpPr>
            <a:spLocks noGrp="1"/>
          </p:cNvSpPr>
          <p:nvPr>
            <p:ph type="title"/>
          </p:nvPr>
        </p:nvSpPr>
        <p:spPr>
          <a:xfrm>
            <a:off x="39091" y="915781"/>
            <a:ext cx="3444949" cy="1325563"/>
          </a:xfrm>
        </p:spPr>
        <p:txBody>
          <a:bodyPr>
            <a:noAutofit/>
          </a:bodyPr>
          <a:lstStyle/>
          <a:p>
            <a:r>
              <a:rPr lang="en-GB" sz="2800" dirty="0"/>
              <a:t>Nanomedicines can broaden patient populations who are not candidates for traditional therapies</a:t>
            </a:r>
            <a:br>
              <a:rPr lang="en-GB" sz="2400" dirty="0"/>
            </a:br>
            <a:r>
              <a:rPr lang="en-GB" sz="2000" b="0" dirty="0"/>
              <a:t>Oral amphotericin B therapy for leishmaniasis</a:t>
            </a:r>
          </a:p>
        </p:txBody>
      </p:sp>
      <p:sp>
        <p:nvSpPr>
          <p:cNvPr id="14" name="TextBox 13">
            <a:extLst>
              <a:ext uri="{FF2B5EF4-FFF2-40B4-BE49-F238E27FC236}">
                <a16:creationId xmlns:a16="http://schemas.microsoft.com/office/drawing/2014/main" id="{18B6ECFB-C712-7F28-46FD-C9C0EBB11DFE}"/>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Wasan</a:t>
            </a:r>
            <a:r>
              <a:rPr lang="en-GB" sz="1200">
                <a:effectLst/>
              </a:rPr>
              <a:t> E et al. </a:t>
            </a:r>
            <a:r>
              <a:rPr lang="en-GB" sz="1200" i="1">
                <a:effectLst/>
              </a:rPr>
              <a:t>Pharmaceutics</a:t>
            </a:r>
            <a:r>
              <a:rPr lang="en-GB" sz="1200">
                <a:effectLst/>
              </a:rPr>
              <a:t> 2022;14(11):2316.</a:t>
            </a:r>
          </a:p>
        </p:txBody>
      </p:sp>
      <p:sp>
        <p:nvSpPr>
          <p:cNvPr id="15" name="TextBox 14">
            <a:extLst>
              <a:ext uri="{FF2B5EF4-FFF2-40B4-BE49-F238E27FC236}">
                <a16:creationId xmlns:a16="http://schemas.microsoft.com/office/drawing/2014/main" id="{13DB0774-4A03-D523-1F2E-3A401D8F35A6}"/>
              </a:ext>
            </a:extLst>
          </p:cNvPr>
          <p:cNvSpPr txBox="1"/>
          <p:nvPr/>
        </p:nvSpPr>
        <p:spPr>
          <a:xfrm>
            <a:off x="5445657" y="166223"/>
            <a:ext cx="4724370" cy="369332"/>
          </a:xfrm>
          <a:prstGeom prst="rect">
            <a:avLst/>
          </a:prstGeom>
          <a:noFill/>
        </p:spPr>
        <p:txBody>
          <a:bodyPr wrap="none" rtlCol="0">
            <a:spAutoFit/>
          </a:bodyPr>
          <a:lstStyle/>
          <a:p>
            <a:r>
              <a:rPr lang="en-GB" dirty="0"/>
              <a:t>Amphotericin B self-emulsifying formulations</a:t>
            </a:r>
          </a:p>
        </p:txBody>
      </p:sp>
      <p:sp>
        <p:nvSpPr>
          <p:cNvPr id="2" name="TextBox 1">
            <a:extLst>
              <a:ext uri="{FF2B5EF4-FFF2-40B4-BE49-F238E27FC236}">
                <a16:creationId xmlns:a16="http://schemas.microsoft.com/office/drawing/2014/main" id="{577E3BA4-E54A-65E7-FD1D-E6BD2940F1D3}"/>
              </a:ext>
            </a:extLst>
          </p:cNvPr>
          <p:cNvSpPr txBox="1"/>
          <p:nvPr/>
        </p:nvSpPr>
        <p:spPr>
          <a:xfrm>
            <a:off x="-1520792" y="182880"/>
            <a:ext cx="1434165" cy="830997"/>
          </a:xfrm>
          <a:prstGeom prst="rect">
            <a:avLst/>
          </a:prstGeom>
          <a:solidFill>
            <a:schemeClr val="accent4"/>
          </a:solidFill>
        </p:spPr>
        <p:txBody>
          <a:bodyPr wrap="square" rtlCol="0">
            <a:spAutoFit/>
          </a:bodyPr>
          <a:lstStyle/>
          <a:p>
            <a:r>
              <a:rPr lang="en-GB" sz="1200" dirty="0"/>
              <a:t>Nanomedicines can broaden patient populations</a:t>
            </a:r>
          </a:p>
        </p:txBody>
      </p:sp>
    </p:spTree>
    <p:extLst>
      <p:ext uri="{BB962C8B-B14F-4D97-AF65-F5344CB8AC3E}">
        <p14:creationId xmlns:p14="http://schemas.microsoft.com/office/powerpoint/2010/main" val="238669735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creenshot&#10;&#10;Description automatically generated">
            <a:extLst>
              <a:ext uri="{FF2B5EF4-FFF2-40B4-BE49-F238E27FC236}">
                <a16:creationId xmlns:a16="http://schemas.microsoft.com/office/drawing/2014/main" id="{F6835E29-BCD9-8E18-4E02-C18FCF45D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8" y="1989403"/>
            <a:ext cx="4638816" cy="1855527"/>
          </a:xfrm>
          <a:prstGeom prst="rect">
            <a:avLst/>
          </a:prstGeom>
        </p:spPr>
      </p:pic>
      <p:sp>
        <p:nvSpPr>
          <p:cNvPr id="2" name="Title 1">
            <a:extLst>
              <a:ext uri="{FF2B5EF4-FFF2-40B4-BE49-F238E27FC236}">
                <a16:creationId xmlns:a16="http://schemas.microsoft.com/office/drawing/2014/main" id="{6230EBF7-53AB-ED61-26CA-BB57E4C762D4}"/>
              </a:ext>
            </a:extLst>
          </p:cNvPr>
          <p:cNvSpPr>
            <a:spLocks noGrp="1"/>
          </p:cNvSpPr>
          <p:nvPr>
            <p:ph type="title"/>
          </p:nvPr>
        </p:nvSpPr>
        <p:spPr>
          <a:xfrm>
            <a:off x="456000" y="83881"/>
            <a:ext cx="11736000" cy="1188000"/>
          </a:xfrm>
        </p:spPr>
        <p:txBody>
          <a:bodyPr/>
          <a:lstStyle/>
          <a:p>
            <a:r>
              <a:rPr lang="en-GB" dirty="0"/>
              <a:t>Lipid nanocrystals as a delivery platform </a:t>
            </a:r>
            <a:br>
              <a:rPr lang="en-GB" dirty="0"/>
            </a:br>
            <a:r>
              <a:rPr lang="en-GB" dirty="0"/>
              <a:t>for amphotericin B</a:t>
            </a:r>
          </a:p>
        </p:txBody>
      </p:sp>
      <p:pic>
        <p:nvPicPr>
          <p:cNvPr id="7" name="Picture 6" descr="Diagram&#10;&#10;Description automatically generated">
            <a:extLst>
              <a:ext uri="{FF2B5EF4-FFF2-40B4-BE49-F238E27FC236}">
                <a16:creationId xmlns:a16="http://schemas.microsoft.com/office/drawing/2014/main" id="{40E0B2FC-3B37-7230-94C9-D61D78F7549C}"/>
              </a:ext>
            </a:extLst>
          </p:cNvPr>
          <p:cNvPicPr>
            <a:picLocks noChangeAspect="1"/>
          </p:cNvPicPr>
          <p:nvPr/>
        </p:nvPicPr>
        <p:blipFill rotWithShape="1">
          <a:blip r:embed="rId5">
            <a:extLst>
              <a:ext uri="{28A0092B-C50C-407E-A947-70E740481C1C}">
                <a14:useLocalDpi xmlns:a14="http://schemas.microsoft.com/office/drawing/2010/main" val="0"/>
              </a:ext>
            </a:extLst>
          </a:blip>
          <a:srcRect l="3581" t="4061" r="8003" b="3947"/>
          <a:stretch/>
        </p:blipFill>
        <p:spPr>
          <a:xfrm>
            <a:off x="3881120" y="1291012"/>
            <a:ext cx="5803499" cy="5107836"/>
          </a:xfrm>
          <a:prstGeom prst="rect">
            <a:avLst/>
          </a:prstGeom>
        </p:spPr>
      </p:pic>
      <p:sp>
        <p:nvSpPr>
          <p:cNvPr id="10" name="TextBox 9">
            <a:extLst>
              <a:ext uri="{FF2B5EF4-FFF2-40B4-BE49-F238E27FC236}">
                <a16:creationId xmlns:a16="http://schemas.microsoft.com/office/drawing/2014/main" id="{55E5232A-A02F-1A69-42D5-4ACA83E29E02}"/>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Judeh ZMA et al. </a:t>
            </a:r>
            <a:r>
              <a:rPr lang="en-GB" sz="1200" i="1" dirty="0">
                <a:effectLst/>
              </a:rPr>
              <a:t>Nanomed Nanotechnol </a:t>
            </a:r>
            <a:r>
              <a:rPr lang="en-GB" sz="1200" dirty="0">
                <a:effectLst/>
              </a:rPr>
              <a:t>2017;2(2):000119. </a:t>
            </a:r>
          </a:p>
        </p:txBody>
      </p:sp>
      <p:sp>
        <p:nvSpPr>
          <p:cNvPr id="11" name="TextBox 10">
            <a:extLst>
              <a:ext uri="{FF2B5EF4-FFF2-40B4-BE49-F238E27FC236}">
                <a16:creationId xmlns:a16="http://schemas.microsoft.com/office/drawing/2014/main" id="{4148E417-0EEF-8265-28FB-F819F8861118}"/>
              </a:ext>
            </a:extLst>
          </p:cNvPr>
          <p:cNvSpPr txBox="1"/>
          <p:nvPr/>
        </p:nvSpPr>
        <p:spPr>
          <a:xfrm>
            <a:off x="635306" y="1478836"/>
            <a:ext cx="2544286" cy="369332"/>
          </a:xfrm>
          <a:prstGeom prst="rect">
            <a:avLst/>
          </a:prstGeom>
          <a:noFill/>
        </p:spPr>
        <p:txBody>
          <a:bodyPr wrap="none" rtlCol="0">
            <a:spAutoFit/>
          </a:bodyPr>
          <a:lstStyle/>
          <a:p>
            <a:r>
              <a:rPr lang="en-GB" dirty="0"/>
              <a:t>Cochleate formulations</a:t>
            </a:r>
          </a:p>
        </p:txBody>
      </p:sp>
      <p:sp>
        <p:nvSpPr>
          <p:cNvPr id="3" name="TextBox 2">
            <a:extLst>
              <a:ext uri="{FF2B5EF4-FFF2-40B4-BE49-F238E27FC236}">
                <a16:creationId xmlns:a16="http://schemas.microsoft.com/office/drawing/2014/main" id="{534A0234-C50B-6A17-6697-90F14FEE0399}"/>
              </a:ext>
            </a:extLst>
          </p:cNvPr>
          <p:cNvSpPr txBox="1"/>
          <p:nvPr/>
        </p:nvSpPr>
        <p:spPr>
          <a:xfrm>
            <a:off x="-1520792" y="182880"/>
            <a:ext cx="1434165" cy="276999"/>
          </a:xfrm>
          <a:prstGeom prst="rect">
            <a:avLst/>
          </a:prstGeom>
          <a:solidFill>
            <a:schemeClr val="accent4"/>
          </a:solidFill>
        </p:spPr>
        <p:txBody>
          <a:bodyPr wrap="square" rtlCol="0">
            <a:spAutoFit/>
          </a:bodyPr>
          <a:lstStyle/>
          <a:p>
            <a:r>
              <a:rPr lang="en-GB" sz="1200" dirty="0"/>
              <a:t>Lipid nanocrystals</a:t>
            </a:r>
          </a:p>
        </p:txBody>
      </p:sp>
    </p:spTree>
    <p:extLst>
      <p:ext uri="{BB962C8B-B14F-4D97-AF65-F5344CB8AC3E}">
        <p14:creationId xmlns:p14="http://schemas.microsoft.com/office/powerpoint/2010/main" val="345277610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descr="A picture containing shape&#10;&#10;Description automatically generated">
            <a:extLst>
              <a:ext uri="{FF2B5EF4-FFF2-40B4-BE49-F238E27FC236}">
                <a16:creationId xmlns:a16="http://schemas.microsoft.com/office/drawing/2014/main" id="{A0EB658F-3245-F489-574B-923346FD7A4F}"/>
              </a:ext>
            </a:extLst>
          </p:cNvPr>
          <p:cNvPicPr>
            <a:picLocks noChangeAspect="1"/>
          </p:cNvPicPr>
          <p:nvPr/>
        </p:nvPicPr>
        <p:blipFill rotWithShape="1">
          <a:blip r:embed="rId4">
            <a:extLst>
              <a:ext uri="{28A0092B-C50C-407E-A947-70E740481C1C}">
                <a14:useLocalDpi xmlns:a14="http://schemas.microsoft.com/office/drawing/2010/main" val="0"/>
              </a:ext>
            </a:extLst>
          </a:blip>
          <a:srcRect r="62486" b="54177"/>
          <a:stretch/>
        </p:blipFill>
        <p:spPr>
          <a:xfrm>
            <a:off x="170301" y="1227430"/>
            <a:ext cx="1721425" cy="1576999"/>
          </a:xfrm>
          <a:prstGeom prst="rect">
            <a:avLst/>
          </a:prstGeom>
        </p:spPr>
      </p:pic>
      <p:sp>
        <p:nvSpPr>
          <p:cNvPr id="2" name="Title 1">
            <a:extLst>
              <a:ext uri="{FF2B5EF4-FFF2-40B4-BE49-F238E27FC236}">
                <a16:creationId xmlns:a16="http://schemas.microsoft.com/office/drawing/2014/main" id="{8269FCBF-BC34-43F8-6A70-03B2E9FC55EC}"/>
              </a:ext>
            </a:extLst>
          </p:cNvPr>
          <p:cNvSpPr>
            <a:spLocks noGrp="1"/>
          </p:cNvSpPr>
          <p:nvPr>
            <p:ph type="title"/>
          </p:nvPr>
        </p:nvSpPr>
        <p:spPr/>
        <p:txBody>
          <a:bodyPr>
            <a:normAutofit/>
          </a:bodyPr>
          <a:lstStyle/>
          <a:p>
            <a:r>
              <a:rPr lang="en-GB" dirty="0"/>
              <a:t>Liposomal amphotericin B (</a:t>
            </a:r>
            <a:r>
              <a:rPr lang="en-GB" dirty="0" err="1"/>
              <a:t>AmBisome</a:t>
            </a:r>
            <a:r>
              <a:rPr lang="en-GB" dirty="0"/>
              <a:t>®)</a:t>
            </a:r>
            <a:br>
              <a:rPr lang="en-GB" dirty="0"/>
            </a:br>
            <a:r>
              <a:rPr lang="en-GB" sz="2400" b="0" dirty="0"/>
              <a:t>Kidney-sparing effects are important in patients with neutropenia</a:t>
            </a:r>
          </a:p>
        </p:txBody>
      </p:sp>
      <p:sp>
        <p:nvSpPr>
          <p:cNvPr id="59" name="Rectangle 208">
            <a:extLst>
              <a:ext uri="{FF2B5EF4-FFF2-40B4-BE49-F238E27FC236}">
                <a16:creationId xmlns:a16="http://schemas.microsoft.com/office/drawing/2014/main" id="{0FE6DAD5-A203-DD56-2CA9-83C92EEF9822}"/>
              </a:ext>
            </a:extLst>
          </p:cNvPr>
          <p:cNvSpPr>
            <a:spLocks noChangeArrowheads="1"/>
          </p:cNvSpPr>
          <p:nvPr/>
        </p:nvSpPr>
        <p:spPr bwMode="auto">
          <a:xfrm>
            <a:off x="9442310" y="4837724"/>
            <a:ext cx="746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b="0" dirty="0">
                <a:ea typeface="MS PGothic" panose="020B0600070205080204" pitchFamily="34" charset="-128"/>
              </a:rPr>
              <a:t>p&lt;0.001</a:t>
            </a:r>
          </a:p>
        </p:txBody>
      </p:sp>
      <p:sp>
        <p:nvSpPr>
          <p:cNvPr id="238" name="TextBox 237">
            <a:extLst>
              <a:ext uri="{FF2B5EF4-FFF2-40B4-BE49-F238E27FC236}">
                <a16:creationId xmlns:a16="http://schemas.microsoft.com/office/drawing/2014/main" id="{6962D8B0-EB79-68F7-55A9-FBE52E35212D}"/>
              </a:ext>
            </a:extLst>
          </p:cNvPr>
          <p:cNvSpPr txBox="1"/>
          <p:nvPr/>
        </p:nvSpPr>
        <p:spPr>
          <a:xfrm>
            <a:off x="10195460" y="4012689"/>
            <a:ext cx="1791634" cy="523220"/>
          </a:xfrm>
          <a:prstGeom prst="rect">
            <a:avLst/>
          </a:prstGeom>
          <a:noFill/>
        </p:spPr>
        <p:txBody>
          <a:bodyPr wrap="square">
            <a:spAutoFit/>
          </a:bodyPr>
          <a:lstStyle/>
          <a:p>
            <a:pPr>
              <a:defRPr/>
            </a:pPr>
            <a:r>
              <a:rPr lang="en-GB" sz="1400" dirty="0">
                <a:latin typeface="+mj-lt"/>
              </a:rPr>
              <a:t>Nephrotoxicity seen in12% of patients</a:t>
            </a:r>
          </a:p>
        </p:txBody>
      </p:sp>
      <p:sp>
        <p:nvSpPr>
          <p:cNvPr id="239" name="TextBox 238">
            <a:extLst>
              <a:ext uri="{FF2B5EF4-FFF2-40B4-BE49-F238E27FC236}">
                <a16:creationId xmlns:a16="http://schemas.microsoft.com/office/drawing/2014/main" id="{4CF7D44A-BC31-FEDE-B723-156D01A817D2}"/>
              </a:ext>
            </a:extLst>
          </p:cNvPr>
          <p:cNvSpPr txBox="1"/>
          <p:nvPr/>
        </p:nvSpPr>
        <p:spPr>
          <a:xfrm>
            <a:off x="2948699" y="1618928"/>
            <a:ext cx="7228779" cy="646331"/>
          </a:xfrm>
          <a:prstGeom prst="rect">
            <a:avLst/>
          </a:prstGeom>
          <a:noFill/>
        </p:spPr>
        <p:txBody>
          <a:bodyPr wrap="square">
            <a:spAutoFit/>
          </a:bodyPr>
          <a:lstStyle/>
          <a:p>
            <a:pPr algn="ctr">
              <a:defRPr/>
            </a:pPr>
            <a:r>
              <a:rPr lang="en-GB" dirty="0">
                <a:latin typeface="+mj-lt"/>
              </a:rPr>
              <a:t>The Kaplan–Meier lifetest analysis of the time until nephrotoxicity in the combined adult and childhood population</a:t>
            </a:r>
          </a:p>
        </p:txBody>
      </p:sp>
      <p:grpSp>
        <p:nvGrpSpPr>
          <p:cNvPr id="5" name="Group 4">
            <a:extLst>
              <a:ext uri="{FF2B5EF4-FFF2-40B4-BE49-F238E27FC236}">
                <a16:creationId xmlns:a16="http://schemas.microsoft.com/office/drawing/2014/main" id="{D76CCF7C-DEDC-0D6D-8063-73580263EEEA}"/>
              </a:ext>
            </a:extLst>
          </p:cNvPr>
          <p:cNvGrpSpPr/>
          <p:nvPr/>
        </p:nvGrpSpPr>
        <p:grpSpPr>
          <a:xfrm>
            <a:off x="1862855" y="2612921"/>
            <a:ext cx="8465420" cy="3275012"/>
            <a:chOff x="1862855" y="2028240"/>
            <a:chExt cx="8465420" cy="3275012"/>
          </a:xfrm>
        </p:grpSpPr>
        <p:sp>
          <p:nvSpPr>
            <p:cNvPr id="7" name="Rectangle 5">
              <a:extLst>
                <a:ext uri="{FF2B5EF4-FFF2-40B4-BE49-F238E27FC236}">
                  <a16:creationId xmlns:a16="http://schemas.microsoft.com/office/drawing/2014/main" id="{61D33ADA-2E50-B0BE-E2F1-BF41B82B8BE0}"/>
                </a:ext>
              </a:extLst>
            </p:cNvPr>
            <p:cNvSpPr>
              <a:spLocks noChangeArrowheads="1"/>
            </p:cNvSpPr>
            <p:nvPr/>
          </p:nvSpPr>
          <p:spPr bwMode="auto">
            <a:xfrm>
              <a:off x="2184400" y="2028240"/>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 name="Rectangle 6">
              <a:extLst>
                <a:ext uri="{FF2B5EF4-FFF2-40B4-BE49-F238E27FC236}">
                  <a16:creationId xmlns:a16="http://schemas.microsoft.com/office/drawing/2014/main" id="{AD9312D2-7C5E-904C-8B0F-CB8DCA006302}"/>
                </a:ext>
              </a:extLst>
            </p:cNvPr>
            <p:cNvSpPr>
              <a:spLocks noChangeArrowheads="1"/>
            </p:cNvSpPr>
            <p:nvPr/>
          </p:nvSpPr>
          <p:spPr bwMode="auto">
            <a:xfrm>
              <a:off x="2368550" y="207904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60</a:t>
              </a:r>
              <a:endParaRPr lang="en-GB" altLang="en-US" sz="1600" b="0" dirty="0">
                <a:latin typeface="+mn-lt"/>
                <a:ea typeface="MS PGothic" panose="020B0600070205080204" pitchFamily="34" charset="-128"/>
              </a:endParaRPr>
            </a:p>
          </p:txBody>
        </p:sp>
        <p:sp>
          <p:nvSpPr>
            <p:cNvPr id="9" name="Rectangle 7">
              <a:extLst>
                <a:ext uri="{FF2B5EF4-FFF2-40B4-BE49-F238E27FC236}">
                  <a16:creationId xmlns:a16="http://schemas.microsoft.com/office/drawing/2014/main" id="{02303C4B-E6ED-92E6-34DF-4A8FDDFF8A54}"/>
                </a:ext>
              </a:extLst>
            </p:cNvPr>
            <p:cNvSpPr>
              <a:spLocks noChangeArrowheads="1"/>
            </p:cNvSpPr>
            <p:nvPr/>
          </p:nvSpPr>
          <p:spPr bwMode="auto">
            <a:xfrm>
              <a:off x="2184400" y="2436228"/>
              <a:ext cx="40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0" name="Rectangle 8">
              <a:extLst>
                <a:ext uri="{FF2B5EF4-FFF2-40B4-BE49-F238E27FC236}">
                  <a16:creationId xmlns:a16="http://schemas.microsoft.com/office/drawing/2014/main" id="{6F76AB2C-9792-7639-9313-8570C1019DEC}"/>
                </a:ext>
              </a:extLst>
            </p:cNvPr>
            <p:cNvSpPr>
              <a:spLocks noChangeArrowheads="1"/>
            </p:cNvSpPr>
            <p:nvPr/>
          </p:nvSpPr>
          <p:spPr bwMode="auto">
            <a:xfrm>
              <a:off x="2368550" y="248702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50</a:t>
              </a:r>
              <a:endParaRPr lang="en-GB" altLang="en-US" sz="1600" b="0" dirty="0">
                <a:latin typeface="+mn-lt"/>
                <a:ea typeface="MS PGothic" panose="020B0600070205080204" pitchFamily="34" charset="-128"/>
              </a:endParaRPr>
            </a:p>
          </p:txBody>
        </p:sp>
        <p:sp>
          <p:nvSpPr>
            <p:cNvPr id="11" name="Rectangle 9">
              <a:extLst>
                <a:ext uri="{FF2B5EF4-FFF2-40B4-BE49-F238E27FC236}">
                  <a16:creationId xmlns:a16="http://schemas.microsoft.com/office/drawing/2014/main" id="{E9C16120-02C8-1075-5395-F8E4176F6303}"/>
                </a:ext>
              </a:extLst>
            </p:cNvPr>
            <p:cNvSpPr>
              <a:spLocks noChangeArrowheads="1"/>
            </p:cNvSpPr>
            <p:nvPr/>
          </p:nvSpPr>
          <p:spPr bwMode="auto">
            <a:xfrm>
              <a:off x="2184400" y="2836278"/>
              <a:ext cx="403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 name="Rectangle 10">
              <a:extLst>
                <a:ext uri="{FF2B5EF4-FFF2-40B4-BE49-F238E27FC236}">
                  <a16:creationId xmlns:a16="http://schemas.microsoft.com/office/drawing/2014/main" id="{2763DF4F-4F9C-33A5-6726-92BF0D6FE98F}"/>
                </a:ext>
              </a:extLst>
            </p:cNvPr>
            <p:cNvSpPr>
              <a:spLocks noChangeArrowheads="1"/>
            </p:cNvSpPr>
            <p:nvPr/>
          </p:nvSpPr>
          <p:spPr bwMode="auto">
            <a:xfrm>
              <a:off x="2368550" y="288707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40</a:t>
              </a:r>
              <a:endParaRPr lang="en-GB" altLang="en-US" sz="1600" b="0" dirty="0">
                <a:latin typeface="+mn-lt"/>
                <a:ea typeface="MS PGothic" panose="020B0600070205080204" pitchFamily="34" charset="-128"/>
              </a:endParaRPr>
            </a:p>
          </p:txBody>
        </p:sp>
        <p:sp>
          <p:nvSpPr>
            <p:cNvPr id="13" name="Rectangle 11">
              <a:extLst>
                <a:ext uri="{FF2B5EF4-FFF2-40B4-BE49-F238E27FC236}">
                  <a16:creationId xmlns:a16="http://schemas.microsoft.com/office/drawing/2014/main" id="{766F61A7-5804-577B-B041-579EBFB8620E}"/>
                </a:ext>
              </a:extLst>
            </p:cNvPr>
            <p:cNvSpPr>
              <a:spLocks noChangeArrowheads="1"/>
            </p:cNvSpPr>
            <p:nvPr/>
          </p:nvSpPr>
          <p:spPr bwMode="auto">
            <a:xfrm>
              <a:off x="2184400" y="3225215"/>
              <a:ext cx="403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 name="Rectangle 12">
              <a:extLst>
                <a:ext uri="{FF2B5EF4-FFF2-40B4-BE49-F238E27FC236}">
                  <a16:creationId xmlns:a16="http://schemas.microsoft.com/office/drawing/2014/main" id="{3E039382-8083-1321-EA2F-486B01AF45EB}"/>
                </a:ext>
              </a:extLst>
            </p:cNvPr>
            <p:cNvSpPr>
              <a:spLocks noChangeArrowheads="1"/>
            </p:cNvSpPr>
            <p:nvPr/>
          </p:nvSpPr>
          <p:spPr bwMode="auto">
            <a:xfrm>
              <a:off x="2368550" y="327442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30</a:t>
              </a:r>
              <a:endParaRPr lang="en-GB" altLang="en-US" sz="1600" b="0" dirty="0">
                <a:latin typeface="+mn-lt"/>
                <a:ea typeface="MS PGothic" panose="020B0600070205080204" pitchFamily="34" charset="-128"/>
              </a:endParaRPr>
            </a:p>
          </p:txBody>
        </p:sp>
        <p:sp>
          <p:nvSpPr>
            <p:cNvPr id="15" name="Rectangle 13">
              <a:extLst>
                <a:ext uri="{FF2B5EF4-FFF2-40B4-BE49-F238E27FC236}">
                  <a16:creationId xmlns:a16="http://schemas.microsoft.com/office/drawing/2014/main" id="{6D79F4D5-AA22-AE4E-9D26-9E28495FFFD6}"/>
                </a:ext>
              </a:extLst>
            </p:cNvPr>
            <p:cNvSpPr>
              <a:spLocks noChangeArrowheads="1"/>
            </p:cNvSpPr>
            <p:nvPr/>
          </p:nvSpPr>
          <p:spPr bwMode="auto">
            <a:xfrm>
              <a:off x="2184400" y="3612565"/>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6" name="Rectangle 14">
              <a:extLst>
                <a:ext uri="{FF2B5EF4-FFF2-40B4-BE49-F238E27FC236}">
                  <a16:creationId xmlns:a16="http://schemas.microsoft.com/office/drawing/2014/main" id="{C15CB168-2ABB-A047-6779-974C883A9E4A}"/>
                </a:ext>
              </a:extLst>
            </p:cNvPr>
            <p:cNvSpPr>
              <a:spLocks noChangeArrowheads="1"/>
            </p:cNvSpPr>
            <p:nvPr/>
          </p:nvSpPr>
          <p:spPr bwMode="auto">
            <a:xfrm>
              <a:off x="2368550" y="366336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20</a:t>
              </a:r>
              <a:endParaRPr lang="en-GB" altLang="en-US" sz="1600" b="0" dirty="0">
                <a:latin typeface="+mn-lt"/>
                <a:ea typeface="MS PGothic" panose="020B0600070205080204" pitchFamily="34" charset="-128"/>
              </a:endParaRPr>
            </a:p>
          </p:txBody>
        </p:sp>
        <p:sp>
          <p:nvSpPr>
            <p:cNvPr id="17" name="Rectangle 15">
              <a:extLst>
                <a:ext uri="{FF2B5EF4-FFF2-40B4-BE49-F238E27FC236}">
                  <a16:creationId xmlns:a16="http://schemas.microsoft.com/office/drawing/2014/main" id="{6FD5E94B-FCC6-3373-E195-E6593620CBD9}"/>
                </a:ext>
              </a:extLst>
            </p:cNvPr>
            <p:cNvSpPr>
              <a:spLocks noChangeArrowheads="1"/>
            </p:cNvSpPr>
            <p:nvPr/>
          </p:nvSpPr>
          <p:spPr bwMode="auto">
            <a:xfrm>
              <a:off x="2184400" y="4001503"/>
              <a:ext cx="403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 name="Rectangle 16">
              <a:extLst>
                <a:ext uri="{FF2B5EF4-FFF2-40B4-BE49-F238E27FC236}">
                  <a16:creationId xmlns:a16="http://schemas.microsoft.com/office/drawing/2014/main" id="{90194F2E-75B2-48BE-DF58-7A876DD54CA9}"/>
                </a:ext>
              </a:extLst>
            </p:cNvPr>
            <p:cNvSpPr>
              <a:spLocks noChangeArrowheads="1"/>
            </p:cNvSpPr>
            <p:nvPr/>
          </p:nvSpPr>
          <p:spPr bwMode="auto">
            <a:xfrm>
              <a:off x="2368550" y="4052303"/>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10</a:t>
              </a:r>
              <a:endParaRPr lang="en-GB" altLang="en-US" sz="1600" b="0" dirty="0">
                <a:latin typeface="+mn-lt"/>
                <a:ea typeface="MS PGothic" panose="020B0600070205080204" pitchFamily="34" charset="-128"/>
              </a:endParaRPr>
            </a:p>
          </p:txBody>
        </p:sp>
        <p:sp>
          <p:nvSpPr>
            <p:cNvPr id="19" name="Rectangle 17">
              <a:extLst>
                <a:ext uri="{FF2B5EF4-FFF2-40B4-BE49-F238E27FC236}">
                  <a16:creationId xmlns:a16="http://schemas.microsoft.com/office/drawing/2014/main" id="{FE84359A-5495-4415-3093-90C188C59AA1}"/>
                </a:ext>
              </a:extLst>
            </p:cNvPr>
            <p:cNvSpPr>
              <a:spLocks noChangeArrowheads="1"/>
            </p:cNvSpPr>
            <p:nvPr/>
          </p:nvSpPr>
          <p:spPr bwMode="auto">
            <a:xfrm>
              <a:off x="2300288" y="4390440"/>
              <a:ext cx="287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 name="Rectangle 18">
              <a:extLst>
                <a:ext uri="{FF2B5EF4-FFF2-40B4-BE49-F238E27FC236}">
                  <a16:creationId xmlns:a16="http://schemas.microsoft.com/office/drawing/2014/main" id="{6A8969B1-C71B-9915-BA98-9526CFBD733D}"/>
                </a:ext>
              </a:extLst>
            </p:cNvPr>
            <p:cNvSpPr>
              <a:spLocks noChangeArrowheads="1"/>
            </p:cNvSpPr>
            <p:nvPr/>
          </p:nvSpPr>
          <p:spPr bwMode="auto">
            <a:xfrm>
              <a:off x="2486025" y="444124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0</a:t>
              </a:r>
              <a:endParaRPr lang="en-GB" altLang="en-US" sz="1600" b="0" dirty="0">
                <a:latin typeface="+mn-lt"/>
                <a:ea typeface="MS PGothic" panose="020B0600070205080204" pitchFamily="34" charset="-128"/>
              </a:endParaRPr>
            </a:p>
          </p:txBody>
        </p:sp>
        <p:sp>
          <p:nvSpPr>
            <p:cNvPr id="21" name="Rectangle 19">
              <a:extLst>
                <a:ext uri="{FF2B5EF4-FFF2-40B4-BE49-F238E27FC236}">
                  <a16:creationId xmlns:a16="http://schemas.microsoft.com/office/drawing/2014/main" id="{D0A24E58-442A-8B7C-27D2-7B519A266944}"/>
                </a:ext>
              </a:extLst>
            </p:cNvPr>
            <p:cNvSpPr>
              <a:spLocks noChangeArrowheads="1"/>
            </p:cNvSpPr>
            <p:nvPr/>
          </p:nvSpPr>
          <p:spPr bwMode="auto">
            <a:xfrm>
              <a:off x="2578100" y="4599990"/>
              <a:ext cx="287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 name="Rectangle 20">
              <a:extLst>
                <a:ext uri="{FF2B5EF4-FFF2-40B4-BE49-F238E27FC236}">
                  <a16:creationId xmlns:a16="http://schemas.microsoft.com/office/drawing/2014/main" id="{43C46F24-9E50-5A1F-2AEE-9A7BFD8807BD}"/>
                </a:ext>
              </a:extLst>
            </p:cNvPr>
            <p:cNvSpPr>
              <a:spLocks noChangeArrowheads="1"/>
            </p:cNvSpPr>
            <p:nvPr/>
          </p:nvSpPr>
          <p:spPr bwMode="auto">
            <a:xfrm>
              <a:off x="2663825" y="465079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0</a:t>
              </a:r>
              <a:endParaRPr lang="en-GB" altLang="en-US" sz="1600" b="0" dirty="0">
                <a:latin typeface="+mn-lt"/>
                <a:ea typeface="MS PGothic" panose="020B0600070205080204" pitchFamily="34" charset="-128"/>
              </a:endParaRPr>
            </a:p>
          </p:txBody>
        </p:sp>
        <p:sp>
          <p:nvSpPr>
            <p:cNvPr id="23" name="Rectangle 21">
              <a:extLst>
                <a:ext uri="{FF2B5EF4-FFF2-40B4-BE49-F238E27FC236}">
                  <a16:creationId xmlns:a16="http://schemas.microsoft.com/office/drawing/2014/main" id="{00A8BD82-7FB1-E7B4-4C65-C2866CDF9FD0}"/>
                </a:ext>
              </a:extLst>
            </p:cNvPr>
            <p:cNvSpPr>
              <a:spLocks noChangeArrowheads="1"/>
            </p:cNvSpPr>
            <p:nvPr/>
          </p:nvSpPr>
          <p:spPr bwMode="auto">
            <a:xfrm>
              <a:off x="3148013" y="4599990"/>
              <a:ext cx="285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4" name="Rectangle 22">
              <a:extLst>
                <a:ext uri="{FF2B5EF4-FFF2-40B4-BE49-F238E27FC236}">
                  <a16:creationId xmlns:a16="http://schemas.microsoft.com/office/drawing/2014/main" id="{1ADE9945-3B75-99FE-B537-847B5C007417}"/>
                </a:ext>
              </a:extLst>
            </p:cNvPr>
            <p:cNvSpPr>
              <a:spLocks noChangeArrowheads="1"/>
            </p:cNvSpPr>
            <p:nvPr/>
          </p:nvSpPr>
          <p:spPr bwMode="auto">
            <a:xfrm>
              <a:off x="3232150" y="465079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3</a:t>
              </a:r>
              <a:endParaRPr lang="en-GB" altLang="en-US" sz="1600" b="0" dirty="0">
                <a:latin typeface="+mn-lt"/>
                <a:ea typeface="MS PGothic" panose="020B0600070205080204" pitchFamily="34" charset="-128"/>
              </a:endParaRPr>
            </a:p>
          </p:txBody>
        </p:sp>
        <p:sp>
          <p:nvSpPr>
            <p:cNvPr id="25" name="Rectangle 23">
              <a:extLst>
                <a:ext uri="{FF2B5EF4-FFF2-40B4-BE49-F238E27FC236}">
                  <a16:creationId xmlns:a16="http://schemas.microsoft.com/office/drawing/2014/main" id="{3201B1A5-E740-B5D9-90A6-265BB084E3AD}"/>
                </a:ext>
              </a:extLst>
            </p:cNvPr>
            <p:cNvSpPr>
              <a:spLocks noChangeArrowheads="1"/>
            </p:cNvSpPr>
            <p:nvPr/>
          </p:nvSpPr>
          <p:spPr bwMode="auto">
            <a:xfrm>
              <a:off x="3716338" y="4599990"/>
              <a:ext cx="287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6" name="Rectangle 24">
              <a:extLst>
                <a:ext uri="{FF2B5EF4-FFF2-40B4-BE49-F238E27FC236}">
                  <a16:creationId xmlns:a16="http://schemas.microsoft.com/office/drawing/2014/main" id="{806A0228-B1D5-0782-DF61-23EBFDF2B0AA}"/>
                </a:ext>
              </a:extLst>
            </p:cNvPr>
            <p:cNvSpPr>
              <a:spLocks noChangeArrowheads="1"/>
            </p:cNvSpPr>
            <p:nvPr/>
          </p:nvSpPr>
          <p:spPr bwMode="auto">
            <a:xfrm>
              <a:off x="3800475" y="465079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5</a:t>
              </a:r>
              <a:endParaRPr lang="en-GB" altLang="en-US" sz="1600" b="0" dirty="0">
                <a:latin typeface="+mn-lt"/>
                <a:ea typeface="MS PGothic" panose="020B0600070205080204" pitchFamily="34" charset="-128"/>
              </a:endParaRPr>
            </a:p>
          </p:txBody>
        </p:sp>
        <p:sp>
          <p:nvSpPr>
            <p:cNvPr id="27" name="Rectangle 25">
              <a:extLst>
                <a:ext uri="{FF2B5EF4-FFF2-40B4-BE49-F238E27FC236}">
                  <a16:creationId xmlns:a16="http://schemas.microsoft.com/office/drawing/2014/main" id="{BDF91C5D-53BE-86C3-2F54-DEC965346255}"/>
                </a:ext>
              </a:extLst>
            </p:cNvPr>
            <p:cNvSpPr>
              <a:spLocks noChangeArrowheads="1"/>
            </p:cNvSpPr>
            <p:nvPr/>
          </p:nvSpPr>
          <p:spPr bwMode="auto">
            <a:xfrm>
              <a:off x="4286250" y="4599990"/>
              <a:ext cx="285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8" name="Rectangle 26">
              <a:extLst>
                <a:ext uri="{FF2B5EF4-FFF2-40B4-BE49-F238E27FC236}">
                  <a16:creationId xmlns:a16="http://schemas.microsoft.com/office/drawing/2014/main" id="{74928468-5AD0-2F45-DC30-FAAB2575C57A}"/>
                </a:ext>
              </a:extLst>
            </p:cNvPr>
            <p:cNvSpPr>
              <a:spLocks noChangeArrowheads="1"/>
            </p:cNvSpPr>
            <p:nvPr/>
          </p:nvSpPr>
          <p:spPr bwMode="auto">
            <a:xfrm>
              <a:off x="4371975" y="465079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7</a:t>
              </a:r>
              <a:endParaRPr lang="en-GB" altLang="en-US" sz="1600" b="0" dirty="0">
                <a:latin typeface="+mn-lt"/>
                <a:ea typeface="MS PGothic" panose="020B0600070205080204" pitchFamily="34" charset="-128"/>
              </a:endParaRPr>
            </a:p>
          </p:txBody>
        </p:sp>
        <p:sp>
          <p:nvSpPr>
            <p:cNvPr id="29" name="Rectangle 27">
              <a:extLst>
                <a:ext uri="{FF2B5EF4-FFF2-40B4-BE49-F238E27FC236}">
                  <a16:creationId xmlns:a16="http://schemas.microsoft.com/office/drawing/2014/main" id="{11B4C0ED-B916-7F40-4CE0-4672CDA0DC1C}"/>
                </a:ext>
              </a:extLst>
            </p:cNvPr>
            <p:cNvSpPr>
              <a:spLocks noChangeArrowheads="1"/>
            </p:cNvSpPr>
            <p:nvPr/>
          </p:nvSpPr>
          <p:spPr bwMode="auto">
            <a:xfrm>
              <a:off x="4856163" y="4599990"/>
              <a:ext cx="285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30" name="Rectangle 28">
              <a:extLst>
                <a:ext uri="{FF2B5EF4-FFF2-40B4-BE49-F238E27FC236}">
                  <a16:creationId xmlns:a16="http://schemas.microsoft.com/office/drawing/2014/main" id="{CB3FD4EE-B43B-F169-5DB5-82C781F46676}"/>
                </a:ext>
              </a:extLst>
            </p:cNvPr>
            <p:cNvSpPr>
              <a:spLocks noChangeArrowheads="1"/>
            </p:cNvSpPr>
            <p:nvPr/>
          </p:nvSpPr>
          <p:spPr bwMode="auto">
            <a:xfrm>
              <a:off x="4940300" y="4650790"/>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9</a:t>
              </a:r>
              <a:endParaRPr lang="en-GB" altLang="en-US" sz="1600" b="0" dirty="0">
                <a:latin typeface="+mn-lt"/>
                <a:ea typeface="MS PGothic" panose="020B0600070205080204" pitchFamily="34" charset="-128"/>
              </a:endParaRPr>
            </a:p>
          </p:txBody>
        </p:sp>
        <p:sp>
          <p:nvSpPr>
            <p:cNvPr id="31" name="Rectangle 29">
              <a:extLst>
                <a:ext uri="{FF2B5EF4-FFF2-40B4-BE49-F238E27FC236}">
                  <a16:creationId xmlns:a16="http://schemas.microsoft.com/office/drawing/2014/main" id="{73C7BB93-75B5-309A-8DAD-41145D53775D}"/>
                </a:ext>
              </a:extLst>
            </p:cNvPr>
            <p:cNvSpPr>
              <a:spLocks noChangeArrowheads="1"/>
            </p:cNvSpPr>
            <p:nvPr/>
          </p:nvSpPr>
          <p:spPr bwMode="auto">
            <a:xfrm>
              <a:off x="5302250" y="4599990"/>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32" name="Rectangle 30">
              <a:extLst>
                <a:ext uri="{FF2B5EF4-FFF2-40B4-BE49-F238E27FC236}">
                  <a16:creationId xmlns:a16="http://schemas.microsoft.com/office/drawing/2014/main" id="{818ED313-3BAD-DD61-43E5-8D5A5AF6A9E5}"/>
                </a:ext>
              </a:extLst>
            </p:cNvPr>
            <p:cNvSpPr>
              <a:spLocks noChangeArrowheads="1"/>
            </p:cNvSpPr>
            <p:nvPr/>
          </p:nvSpPr>
          <p:spPr bwMode="auto">
            <a:xfrm>
              <a:off x="5384800" y="4650790"/>
              <a:ext cx="2162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11</a:t>
              </a:r>
              <a:endParaRPr lang="en-GB" altLang="en-US" sz="1600" b="0" dirty="0">
                <a:latin typeface="+mn-lt"/>
                <a:ea typeface="MS PGothic" panose="020B0600070205080204" pitchFamily="34" charset="-128"/>
              </a:endParaRPr>
            </a:p>
          </p:txBody>
        </p:sp>
        <p:sp>
          <p:nvSpPr>
            <p:cNvPr id="33" name="Rectangle 31">
              <a:extLst>
                <a:ext uri="{FF2B5EF4-FFF2-40B4-BE49-F238E27FC236}">
                  <a16:creationId xmlns:a16="http://schemas.microsoft.com/office/drawing/2014/main" id="{2B9B43AA-BA73-77DB-43F5-1C2CFFCBCFEF}"/>
                </a:ext>
              </a:extLst>
            </p:cNvPr>
            <p:cNvSpPr>
              <a:spLocks noChangeArrowheads="1"/>
            </p:cNvSpPr>
            <p:nvPr/>
          </p:nvSpPr>
          <p:spPr bwMode="auto">
            <a:xfrm>
              <a:off x="5872163" y="4599990"/>
              <a:ext cx="401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34" name="Rectangle 32">
              <a:extLst>
                <a:ext uri="{FF2B5EF4-FFF2-40B4-BE49-F238E27FC236}">
                  <a16:creationId xmlns:a16="http://schemas.microsoft.com/office/drawing/2014/main" id="{4524D233-18B2-304D-3DF5-18DEE2380BEA}"/>
                </a:ext>
              </a:extLst>
            </p:cNvPr>
            <p:cNvSpPr>
              <a:spLocks noChangeArrowheads="1"/>
            </p:cNvSpPr>
            <p:nvPr/>
          </p:nvSpPr>
          <p:spPr bwMode="auto">
            <a:xfrm>
              <a:off x="5956300"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13</a:t>
              </a:r>
              <a:endParaRPr lang="en-GB" altLang="en-US" sz="1600" b="0" dirty="0">
                <a:latin typeface="+mn-lt"/>
                <a:ea typeface="MS PGothic" panose="020B0600070205080204" pitchFamily="34" charset="-128"/>
              </a:endParaRPr>
            </a:p>
          </p:txBody>
        </p:sp>
        <p:sp>
          <p:nvSpPr>
            <p:cNvPr id="35" name="Rectangle 33">
              <a:extLst>
                <a:ext uri="{FF2B5EF4-FFF2-40B4-BE49-F238E27FC236}">
                  <a16:creationId xmlns:a16="http://schemas.microsoft.com/office/drawing/2014/main" id="{F3F1EAE1-35CB-304C-4FEB-C8F20E35A0FF}"/>
                </a:ext>
              </a:extLst>
            </p:cNvPr>
            <p:cNvSpPr>
              <a:spLocks noChangeArrowheads="1"/>
            </p:cNvSpPr>
            <p:nvPr/>
          </p:nvSpPr>
          <p:spPr bwMode="auto">
            <a:xfrm>
              <a:off x="6507163" y="4599990"/>
              <a:ext cx="401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36" name="Rectangle 34">
              <a:extLst>
                <a:ext uri="{FF2B5EF4-FFF2-40B4-BE49-F238E27FC236}">
                  <a16:creationId xmlns:a16="http://schemas.microsoft.com/office/drawing/2014/main" id="{4E55F22C-2BB3-4219-AF6A-E5C2D1ADD6BA}"/>
                </a:ext>
              </a:extLst>
            </p:cNvPr>
            <p:cNvSpPr>
              <a:spLocks noChangeArrowheads="1"/>
            </p:cNvSpPr>
            <p:nvPr/>
          </p:nvSpPr>
          <p:spPr bwMode="auto">
            <a:xfrm>
              <a:off x="6589713"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15</a:t>
              </a:r>
              <a:endParaRPr lang="en-GB" altLang="en-US" sz="1600" b="0" dirty="0">
                <a:latin typeface="+mn-lt"/>
                <a:ea typeface="MS PGothic" panose="020B0600070205080204" pitchFamily="34" charset="-128"/>
              </a:endParaRPr>
            </a:p>
          </p:txBody>
        </p:sp>
        <p:sp>
          <p:nvSpPr>
            <p:cNvPr id="37" name="Rectangle 35">
              <a:extLst>
                <a:ext uri="{FF2B5EF4-FFF2-40B4-BE49-F238E27FC236}">
                  <a16:creationId xmlns:a16="http://schemas.microsoft.com/office/drawing/2014/main" id="{8D44FA15-BBC8-E0B1-D6C2-7E1A1F540A06}"/>
                </a:ext>
              </a:extLst>
            </p:cNvPr>
            <p:cNvSpPr>
              <a:spLocks noChangeArrowheads="1"/>
            </p:cNvSpPr>
            <p:nvPr/>
          </p:nvSpPr>
          <p:spPr bwMode="auto">
            <a:xfrm>
              <a:off x="7077075" y="4599990"/>
              <a:ext cx="401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38" name="Rectangle 36">
              <a:extLst>
                <a:ext uri="{FF2B5EF4-FFF2-40B4-BE49-F238E27FC236}">
                  <a16:creationId xmlns:a16="http://schemas.microsoft.com/office/drawing/2014/main" id="{F1F63959-B401-FAB3-7B14-FF314F8D4C8B}"/>
                </a:ext>
              </a:extLst>
            </p:cNvPr>
            <p:cNvSpPr>
              <a:spLocks noChangeArrowheads="1"/>
            </p:cNvSpPr>
            <p:nvPr/>
          </p:nvSpPr>
          <p:spPr bwMode="auto">
            <a:xfrm>
              <a:off x="7161213"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17</a:t>
              </a:r>
              <a:endParaRPr lang="en-GB" altLang="en-US" sz="1600" b="0" dirty="0">
                <a:latin typeface="+mn-lt"/>
                <a:ea typeface="MS PGothic" panose="020B0600070205080204" pitchFamily="34" charset="-128"/>
              </a:endParaRPr>
            </a:p>
          </p:txBody>
        </p:sp>
        <p:sp>
          <p:nvSpPr>
            <p:cNvPr id="39" name="Rectangle 37">
              <a:extLst>
                <a:ext uri="{FF2B5EF4-FFF2-40B4-BE49-F238E27FC236}">
                  <a16:creationId xmlns:a16="http://schemas.microsoft.com/office/drawing/2014/main" id="{DF10486D-3BAC-594A-874D-FBC56A3C4761}"/>
                </a:ext>
              </a:extLst>
            </p:cNvPr>
            <p:cNvSpPr>
              <a:spLocks noChangeArrowheads="1"/>
            </p:cNvSpPr>
            <p:nvPr/>
          </p:nvSpPr>
          <p:spPr bwMode="auto">
            <a:xfrm>
              <a:off x="7645400" y="4599990"/>
              <a:ext cx="404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40" name="Rectangle 38">
              <a:extLst>
                <a:ext uri="{FF2B5EF4-FFF2-40B4-BE49-F238E27FC236}">
                  <a16:creationId xmlns:a16="http://schemas.microsoft.com/office/drawing/2014/main" id="{A7DB5A3D-5744-FA1C-2603-DC77B9A3E592}"/>
                </a:ext>
              </a:extLst>
            </p:cNvPr>
            <p:cNvSpPr>
              <a:spLocks noChangeArrowheads="1"/>
            </p:cNvSpPr>
            <p:nvPr/>
          </p:nvSpPr>
          <p:spPr bwMode="auto">
            <a:xfrm>
              <a:off x="7731125"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19</a:t>
              </a:r>
              <a:endParaRPr lang="en-GB" altLang="en-US" sz="1600" b="0" dirty="0">
                <a:latin typeface="+mn-lt"/>
                <a:ea typeface="MS PGothic" panose="020B0600070205080204" pitchFamily="34" charset="-128"/>
              </a:endParaRPr>
            </a:p>
          </p:txBody>
        </p:sp>
        <p:sp>
          <p:nvSpPr>
            <p:cNvPr id="41" name="Rectangle 39">
              <a:extLst>
                <a:ext uri="{FF2B5EF4-FFF2-40B4-BE49-F238E27FC236}">
                  <a16:creationId xmlns:a16="http://schemas.microsoft.com/office/drawing/2014/main" id="{6ED3A682-569C-76DB-0AAD-7D59119F6D36}"/>
                </a:ext>
              </a:extLst>
            </p:cNvPr>
            <p:cNvSpPr>
              <a:spLocks noChangeArrowheads="1"/>
            </p:cNvSpPr>
            <p:nvPr/>
          </p:nvSpPr>
          <p:spPr bwMode="auto">
            <a:xfrm>
              <a:off x="8215313" y="4599990"/>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42" name="Rectangle 40">
              <a:extLst>
                <a:ext uri="{FF2B5EF4-FFF2-40B4-BE49-F238E27FC236}">
                  <a16:creationId xmlns:a16="http://schemas.microsoft.com/office/drawing/2014/main" id="{417D2F12-6579-F17B-8989-760D73FB299C}"/>
                </a:ext>
              </a:extLst>
            </p:cNvPr>
            <p:cNvSpPr>
              <a:spLocks noChangeArrowheads="1"/>
            </p:cNvSpPr>
            <p:nvPr/>
          </p:nvSpPr>
          <p:spPr bwMode="auto">
            <a:xfrm>
              <a:off x="8299450"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21</a:t>
              </a:r>
              <a:endParaRPr lang="en-GB" altLang="en-US" sz="1600" b="0" dirty="0">
                <a:latin typeface="+mn-lt"/>
                <a:ea typeface="MS PGothic" panose="020B0600070205080204" pitchFamily="34" charset="-128"/>
              </a:endParaRPr>
            </a:p>
          </p:txBody>
        </p:sp>
        <p:sp>
          <p:nvSpPr>
            <p:cNvPr id="43" name="Rectangle 41">
              <a:extLst>
                <a:ext uri="{FF2B5EF4-FFF2-40B4-BE49-F238E27FC236}">
                  <a16:creationId xmlns:a16="http://schemas.microsoft.com/office/drawing/2014/main" id="{09C129FC-862A-26AB-1008-F5685F406719}"/>
                </a:ext>
              </a:extLst>
            </p:cNvPr>
            <p:cNvSpPr>
              <a:spLocks noChangeArrowheads="1"/>
            </p:cNvSpPr>
            <p:nvPr/>
          </p:nvSpPr>
          <p:spPr bwMode="auto">
            <a:xfrm>
              <a:off x="8786813" y="4599990"/>
              <a:ext cx="401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44" name="Rectangle 42">
              <a:extLst>
                <a:ext uri="{FF2B5EF4-FFF2-40B4-BE49-F238E27FC236}">
                  <a16:creationId xmlns:a16="http://schemas.microsoft.com/office/drawing/2014/main" id="{A46E8BA2-8C2E-CBF1-09BD-1B6A3174BD76}"/>
                </a:ext>
              </a:extLst>
            </p:cNvPr>
            <p:cNvSpPr>
              <a:spLocks noChangeArrowheads="1"/>
            </p:cNvSpPr>
            <p:nvPr/>
          </p:nvSpPr>
          <p:spPr bwMode="auto">
            <a:xfrm>
              <a:off x="8870950"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23</a:t>
              </a:r>
              <a:endParaRPr lang="en-GB" altLang="en-US" sz="1600" b="0" dirty="0">
                <a:latin typeface="+mn-lt"/>
                <a:ea typeface="MS PGothic" panose="020B0600070205080204" pitchFamily="34" charset="-128"/>
              </a:endParaRPr>
            </a:p>
          </p:txBody>
        </p:sp>
        <p:sp>
          <p:nvSpPr>
            <p:cNvPr id="45" name="Rectangle 43">
              <a:extLst>
                <a:ext uri="{FF2B5EF4-FFF2-40B4-BE49-F238E27FC236}">
                  <a16:creationId xmlns:a16="http://schemas.microsoft.com/office/drawing/2014/main" id="{3DAA91F1-A1AD-A9D3-DC26-8404983C73FD}"/>
                </a:ext>
              </a:extLst>
            </p:cNvPr>
            <p:cNvSpPr>
              <a:spLocks noChangeArrowheads="1"/>
            </p:cNvSpPr>
            <p:nvPr/>
          </p:nvSpPr>
          <p:spPr bwMode="auto">
            <a:xfrm>
              <a:off x="9355138" y="4599990"/>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46" name="Rectangle 44">
              <a:extLst>
                <a:ext uri="{FF2B5EF4-FFF2-40B4-BE49-F238E27FC236}">
                  <a16:creationId xmlns:a16="http://schemas.microsoft.com/office/drawing/2014/main" id="{89B57449-A7CF-DB86-E0C3-E488C4324E8F}"/>
                </a:ext>
              </a:extLst>
            </p:cNvPr>
            <p:cNvSpPr>
              <a:spLocks noChangeArrowheads="1"/>
            </p:cNvSpPr>
            <p:nvPr/>
          </p:nvSpPr>
          <p:spPr bwMode="auto">
            <a:xfrm>
              <a:off x="9439275"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25</a:t>
              </a:r>
              <a:endParaRPr lang="en-GB" altLang="en-US" sz="1600" b="0" dirty="0">
                <a:latin typeface="+mn-lt"/>
                <a:ea typeface="MS PGothic" panose="020B0600070205080204" pitchFamily="34" charset="-128"/>
              </a:endParaRPr>
            </a:p>
          </p:txBody>
        </p:sp>
        <p:sp>
          <p:nvSpPr>
            <p:cNvPr id="47" name="Rectangle 45">
              <a:extLst>
                <a:ext uri="{FF2B5EF4-FFF2-40B4-BE49-F238E27FC236}">
                  <a16:creationId xmlns:a16="http://schemas.microsoft.com/office/drawing/2014/main" id="{0B4F0CCA-2AEE-A610-A977-335E90F39896}"/>
                </a:ext>
              </a:extLst>
            </p:cNvPr>
            <p:cNvSpPr>
              <a:spLocks noChangeArrowheads="1"/>
            </p:cNvSpPr>
            <p:nvPr/>
          </p:nvSpPr>
          <p:spPr bwMode="auto">
            <a:xfrm>
              <a:off x="9925050" y="4599990"/>
              <a:ext cx="40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48" name="Rectangle 46">
              <a:extLst>
                <a:ext uri="{FF2B5EF4-FFF2-40B4-BE49-F238E27FC236}">
                  <a16:creationId xmlns:a16="http://schemas.microsoft.com/office/drawing/2014/main" id="{F9D33341-8EB6-21C3-F51C-2111C4944F25}"/>
                </a:ext>
              </a:extLst>
            </p:cNvPr>
            <p:cNvSpPr>
              <a:spLocks noChangeArrowheads="1"/>
            </p:cNvSpPr>
            <p:nvPr/>
          </p:nvSpPr>
          <p:spPr bwMode="auto">
            <a:xfrm>
              <a:off x="10007600" y="465079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27</a:t>
              </a:r>
              <a:endParaRPr lang="en-GB" altLang="en-US" sz="1600" b="0" dirty="0">
                <a:latin typeface="+mn-lt"/>
                <a:ea typeface="MS PGothic" panose="020B0600070205080204" pitchFamily="34" charset="-128"/>
              </a:endParaRPr>
            </a:p>
          </p:txBody>
        </p:sp>
        <p:sp>
          <p:nvSpPr>
            <p:cNvPr id="49" name="Rectangle 47">
              <a:extLst>
                <a:ext uri="{FF2B5EF4-FFF2-40B4-BE49-F238E27FC236}">
                  <a16:creationId xmlns:a16="http://schemas.microsoft.com/office/drawing/2014/main" id="{071037BC-DF81-FED1-3535-EA131CEEA769}"/>
                </a:ext>
              </a:extLst>
            </p:cNvPr>
            <p:cNvSpPr>
              <a:spLocks noChangeArrowheads="1"/>
            </p:cNvSpPr>
            <p:nvPr/>
          </p:nvSpPr>
          <p:spPr bwMode="auto">
            <a:xfrm>
              <a:off x="4738652" y="5057031"/>
              <a:ext cx="30425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latin typeface="+mn-lt"/>
                  <a:ea typeface="MS PGothic" panose="020B0600070205080204" pitchFamily="34" charset="-128"/>
                </a:rPr>
                <a:t>Time until nephrotoxicity*/days</a:t>
              </a:r>
              <a:endParaRPr lang="en-GB" altLang="en-US" sz="1600" b="0" dirty="0">
                <a:latin typeface="+mn-lt"/>
                <a:ea typeface="MS PGothic" panose="020B0600070205080204" pitchFamily="34" charset="-128"/>
              </a:endParaRPr>
            </a:p>
          </p:txBody>
        </p:sp>
        <p:grpSp>
          <p:nvGrpSpPr>
            <p:cNvPr id="50" name="Group 48">
              <a:extLst>
                <a:ext uri="{FF2B5EF4-FFF2-40B4-BE49-F238E27FC236}">
                  <a16:creationId xmlns:a16="http://schemas.microsoft.com/office/drawing/2014/main" id="{445C745D-6961-ED1E-44ED-C72C6DACF1AF}"/>
                </a:ext>
              </a:extLst>
            </p:cNvPr>
            <p:cNvGrpSpPr>
              <a:grpSpLocks/>
            </p:cNvGrpSpPr>
            <p:nvPr/>
          </p:nvGrpSpPr>
          <p:grpSpPr bwMode="auto">
            <a:xfrm>
              <a:off x="2678112" y="2502893"/>
              <a:ext cx="7469185" cy="2052625"/>
              <a:chOff x="792" y="1501"/>
              <a:chExt cx="4706" cy="1293"/>
            </a:xfrm>
            <a:solidFill>
              <a:schemeClr val="tx1"/>
            </a:solidFill>
          </p:grpSpPr>
          <p:sp>
            <p:nvSpPr>
              <p:cNvPr id="95" name="Freeform 49">
                <a:extLst>
                  <a:ext uri="{FF2B5EF4-FFF2-40B4-BE49-F238E27FC236}">
                    <a16:creationId xmlns:a16="http://schemas.microsoft.com/office/drawing/2014/main" id="{7A2F16CA-4028-5D8C-99E3-5B96E152E74D}"/>
                  </a:ext>
                </a:extLst>
              </p:cNvPr>
              <p:cNvSpPr>
                <a:spLocks/>
              </p:cNvSpPr>
              <p:nvPr/>
            </p:nvSpPr>
            <p:spPr bwMode="auto">
              <a:xfrm>
                <a:off x="792" y="2769"/>
                <a:ext cx="25" cy="25"/>
              </a:xfrm>
              <a:custGeom>
                <a:avLst/>
                <a:gdLst>
                  <a:gd name="T0" fmla="*/ 0 w 49"/>
                  <a:gd name="T1" fmla="*/ 1 h 49"/>
                  <a:gd name="T2" fmla="*/ 1 w 49"/>
                  <a:gd name="T3" fmla="*/ 1 h 49"/>
                  <a:gd name="T4" fmla="*/ 1 w 49"/>
                  <a:gd name="T5" fmla="*/ 1 h 49"/>
                  <a:gd name="T6" fmla="*/ 1 w 49"/>
                  <a:gd name="T7" fmla="*/ 0 h 49"/>
                  <a:gd name="T8" fmla="*/ 0 w 49"/>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0"/>
                    </a:moveTo>
                    <a:lnTo>
                      <a:pt x="20" y="49"/>
                    </a:lnTo>
                    <a:lnTo>
                      <a:pt x="49" y="29"/>
                    </a:lnTo>
                    <a:lnTo>
                      <a:pt x="29" y="0"/>
                    </a:lnTo>
                    <a:lnTo>
                      <a:pt x="0" y="20"/>
                    </a:lnTo>
                    <a:close/>
                  </a:path>
                </a:pathLst>
              </a:custGeom>
              <a:grpFill/>
              <a:ln w="9525">
                <a:solidFill>
                  <a:schemeClr val="tx1"/>
                </a:solidFill>
                <a:round/>
                <a:headEnd/>
                <a:tailEnd/>
              </a:ln>
            </p:spPr>
            <p:txBody>
              <a:bodyPr/>
              <a:lstStyle/>
              <a:p>
                <a:endParaRPr lang="en-GB" dirty="0"/>
              </a:p>
            </p:txBody>
          </p:sp>
          <p:sp>
            <p:nvSpPr>
              <p:cNvPr id="96" name="Freeform 50">
                <a:extLst>
                  <a:ext uri="{FF2B5EF4-FFF2-40B4-BE49-F238E27FC236}">
                    <a16:creationId xmlns:a16="http://schemas.microsoft.com/office/drawing/2014/main" id="{440552D7-9596-FC67-DC91-E52B33C8C644}"/>
                  </a:ext>
                </a:extLst>
              </p:cNvPr>
              <p:cNvSpPr>
                <a:spLocks/>
              </p:cNvSpPr>
              <p:nvPr/>
            </p:nvSpPr>
            <p:spPr bwMode="auto">
              <a:xfrm>
                <a:off x="822" y="2749"/>
                <a:ext cx="25" cy="24"/>
              </a:xfrm>
              <a:custGeom>
                <a:avLst/>
                <a:gdLst>
                  <a:gd name="T0" fmla="*/ 0 w 50"/>
                  <a:gd name="T1" fmla="*/ 0 h 50"/>
                  <a:gd name="T2" fmla="*/ 1 w 50"/>
                  <a:gd name="T3" fmla="*/ 0 h 50"/>
                  <a:gd name="T4" fmla="*/ 1 w 50"/>
                  <a:gd name="T5" fmla="*/ 0 h 50"/>
                  <a:gd name="T6" fmla="*/ 1 w 50"/>
                  <a:gd name="T7" fmla="*/ 0 h 50"/>
                  <a:gd name="T8" fmla="*/ 0 w 50"/>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20"/>
                    </a:moveTo>
                    <a:lnTo>
                      <a:pt x="20" y="50"/>
                    </a:lnTo>
                    <a:lnTo>
                      <a:pt x="50" y="30"/>
                    </a:lnTo>
                    <a:lnTo>
                      <a:pt x="29" y="0"/>
                    </a:lnTo>
                    <a:lnTo>
                      <a:pt x="0" y="20"/>
                    </a:lnTo>
                    <a:close/>
                  </a:path>
                </a:pathLst>
              </a:custGeom>
              <a:grpFill/>
              <a:ln w="9525">
                <a:solidFill>
                  <a:schemeClr val="tx1"/>
                </a:solidFill>
                <a:round/>
                <a:headEnd/>
                <a:tailEnd/>
              </a:ln>
            </p:spPr>
            <p:txBody>
              <a:bodyPr/>
              <a:lstStyle/>
              <a:p>
                <a:endParaRPr lang="en-GB" dirty="0"/>
              </a:p>
            </p:txBody>
          </p:sp>
          <p:sp>
            <p:nvSpPr>
              <p:cNvPr id="97" name="Freeform 51">
                <a:extLst>
                  <a:ext uri="{FF2B5EF4-FFF2-40B4-BE49-F238E27FC236}">
                    <a16:creationId xmlns:a16="http://schemas.microsoft.com/office/drawing/2014/main" id="{8FDFBBF7-28EB-1ECD-1A5C-868B97182F95}"/>
                  </a:ext>
                </a:extLst>
              </p:cNvPr>
              <p:cNvSpPr>
                <a:spLocks/>
              </p:cNvSpPr>
              <p:nvPr/>
            </p:nvSpPr>
            <p:spPr bwMode="auto">
              <a:xfrm>
                <a:off x="852" y="2728"/>
                <a:ext cx="26" cy="25"/>
              </a:xfrm>
              <a:custGeom>
                <a:avLst/>
                <a:gdLst>
                  <a:gd name="T0" fmla="*/ 0 w 51"/>
                  <a:gd name="T1" fmla="*/ 1 h 49"/>
                  <a:gd name="T2" fmla="*/ 1 w 51"/>
                  <a:gd name="T3" fmla="*/ 1 h 49"/>
                  <a:gd name="T4" fmla="*/ 1 w 51"/>
                  <a:gd name="T5" fmla="*/ 1 h 49"/>
                  <a:gd name="T6" fmla="*/ 1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98" name="Freeform 52">
                <a:extLst>
                  <a:ext uri="{FF2B5EF4-FFF2-40B4-BE49-F238E27FC236}">
                    <a16:creationId xmlns:a16="http://schemas.microsoft.com/office/drawing/2014/main" id="{40A30423-89E0-0B2C-3441-5EF533D1BDCF}"/>
                  </a:ext>
                </a:extLst>
              </p:cNvPr>
              <p:cNvSpPr>
                <a:spLocks/>
              </p:cNvSpPr>
              <p:nvPr/>
            </p:nvSpPr>
            <p:spPr bwMode="auto">
              <a:xfrm>
                <a:off x="883" y="2707"/>
                <a:ext cx="25" cy="25"/>
              </a:xfrm>
              <a:custGeom>
                <a:avLst/>
                <a:gdLst>
                  <a:gd name="T0" fmla="*/ 0 w 51"/>
                  <a:gd name="T1" fmla="*/ 1 h 49"/>
                  <a:gd name="T2" fmla="*/ 0 w 51"/>
                  <a:gd name="T3" fmla="*/ 1 h 49"/>
                  <a:gd name="T4" fmla="*/ 0 w 51"/>
                  <a:gd name="T5" fmla="*/ 1 h 49"/>
                  <a:gd name="T6" fmla="*/ 0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99" name="Freeform 53">
                <a:extLst>
                  <a:ext uri="{FF2B5EF4-FFF2-40B4-BE49-F238E27FC236}">
                    <a16:creationId xmlns:a16="http://schemas.microsoft.com/office/drawing/2014/main" id="{0E4800BA-719B-3B94-46AE-736236AC1CEA}"/>
                  </a:ext>
                </a:extLst>
              </p:cNvPr>
              <p:cNvSpPr>
                <a:spLocks/>
              </p:cNvSpPr>
              <p:nvPr/>
            </p:nvSpPr>
            <p:spPr bwMode="auto">
              <a:xfrm>
                <a:off x="914" y="2687"/>
                <a:ext cx="24" cy="25"/>
              </a:xfrm>
              <a:custGeom>
                <a:avLst/>
                <a:gdLst>
                  <a:gd name="T0" fmla="*/ 0 w 50"/>
                  <a:gd name="T1" fmla="*/ 1 h 50"/>
                  <a:gd name="T2" fmla="*/ 0 w 50"/>
                  <a:gd name="T3" fmla="*/ 1 h 50"/>
                  <a:gd name="T4" fmla="*/ 0 w 50"/>
                  <a:gd name="T5" fmla="*/ 1 h 50"/>
                  <a:gd name="T6" fmla="*/ 0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21"/>
                    </a:moveTo>
                    <a:lnTo>
                      <a:pt x="21" y="50"/>
                    </a:lnTo>
                    <a:lnTo>
                      <a:pt x="50" y="30"/>
                    </a:lnTo>
                    <a:lnTo>
                      <a:pt x="30" y="0"/>
                    </a:lnTo>
                    <a:lnTo>
                      <a:pt x="0" y="21"/>
                    </a:lnTo>
                    <a:close/>
                  </a:path>
                </a:pathLst>
              </a:custGeom>
              <a:grpFill/>
              <a:ln w="9525">
                <a:solidFill>
                  <a:schemeClr val="tx1"/>
                </a:solidFill>
                <a:round/>
                <a:headEnd/>
                <a:tailEnd/>
              </a:ln>
            </p:spPr>
            <p:txBody>
              <a:bodyPr/>
              <a:lstStyle/>
              <a:p>
                <a:endParaRPr lang="en-GB" dirty="0"/>
              </a:p>
            </p:txBody>
          </p:sp>
          <p:sp>
            <p:nvSpPr>
              <p:cNvPr id="100" name="Freeform 54">
                <a:extLst>
                  <a:ext uri="{FF2B5EF4-FFF2-40B4-BE49-F238E27FC236}">
                    <a16:creationId xmlns:a16="http://schemas.microsoft.com/office/drawing/2014/main" id="{70452912-7107-C7B5-E0EE-38F4E2D1D9D1}"/>
                  </a:ext>
                </a:extLst>
              </p:cNvPr>
              <p:cNvSpPr>
                <a:spLocks/>
              </p:cNvSpPr>
              <p:nvPr/>
            </p:nvSpPr>
            <p:spPr bwMode="auto">
              <a:xfrm>
                <a:off x="944" y="2667"/>
                <a:ext cx="26" cy="25"/>
              </a:xfrm>
              <a:custGeom>
                <a:avLst/>
                <a:gdLst>
                  <a:gd name="T0" fmla="*/ 0 w 51"/>
                  <a:gd name="T1" fmla="*/ 1 h 50"/>
                  <a:gd name="T2" fmla="*/ 1 w 51"/>
                  <a:gd name="T3" fmla="*/ 1 h 50"/>
                  <a:gd name="T4" fmla="*/ 1 w 51"/>
                  <a:gd name="T5" fmla="*/ 1 h 50"/>
                  <a:gd name="T6" fmla="*/ 1 w 51"/>
                  <a:gd name="T7" fmla="*/ 0 h 50"/>
                  <a:gd name="T8" fmla="*/ 0 w 51"/>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20"/>
                    </a:moveTo>
                    <a:lnTo>
                      <a:pt x="20" y="50"/>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01" name="Freeform 55">
                <a:extLst>
                  <a:ext uri="{FF2B5EF4-FFF2-40B4-BE49-F238E27FC236}">
                    <a16:creationId xmlns:a16="http://schemas.microsoft.com/office/drawing/2014/main" id="{52E8D27E-5465-32C5-1E88-DDC48013E7E9}"/>
                  </a:ext>
                </a:extLst>
              </p:cNvPr>
              <p:cNvSpPr>
                <a:spLocks/>
              </p:cNvSpPr>
              <p:nvPr/>
            </p:nvSpPr>
            <p:spPr bwMode="auto">
              <a:xfrm>
                <a:off x="974" y="2645"/>
                <a:ext cx="26" cy="27"/>
              </a:xfrm>
              <a:custGeom>
                <a:avLst/>
                <a:gdLst>
                  <a:gd name="T0" fmla="*/ 0 w 52"/>
                  <a:gd name="T1" fmla="*/ 1 h 53"/>
                  <a:gd name="T2" fmla="*/ 1 w 52"/>
                  <a:gd name="T3" fmla="*/ 1 h 53"/>
                  <a:gd name="T4" fmla="*/ 1 w 52"/>
                  <a:gd name="T5" fmla="*/ 1 h 53"/>
                  <a:gd name="T6" fmla="*/ 1 w 52"/>
                  <a:gd name="T7" fmla="*/ 1 h 53"/>
                  <a:gd name="T8" fmla="*/ 1 w 52"/>
                  <a:gd name="T9" fmla="*/ 1 h 53"/>
                  <a:gd name="T10" fmla="*/ 1 w 52"/>
                  <a:gd name="T11" fmla="*/ 1 h 53"/>
                  <a:gd name="T12" fmla="*/ 1 w 52"/>
                  <a:gd name="T13" fmla="*/ 0 h 53"/>
                  <a:gd name="T14" fmla="*/ 1 w 52"/>
                  <a:gd name="T15" fmla="*/ 1 h 53"/>
                  <a:gd name="T16" fmla="*/ 1 w 52"/>
                  <a:gd name="T17" fmla="*/ 1 h 53"/>
                  <a:gd name="T18" fmla="*/ 0 w 52"/>
                  <a:gd name="T19" fmla="*/ 1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53">
                    <a:moveTo>
                      <a:pt x="0" y="24"/>
                    </a:moveTo>
                    <a:lnTo>
                      <a:pt x="21" y="53"/>
                    </a:lnTo>
                    <a:lnTo>
                      <a:pt x="52" y="33"/>
                    </a:lnTo>
                    <a:lnTo>
                      <a:pt x="41" y="18"/>
                    </a:lnTo>
                    <a:lnTo>
                      <a:pt x="44" y="37"/>
                    </a:lnTo>
                    <a:lnTo>
                      <a:pt x="44" y="35"/>
                    </a:lnTo>
                    <a:lnTo>
                      <a:pt x="37" y="0"/>
                    </a:lnTo>
                    <a:lnTo>
                      <a:pt x="37" y="2"/>
                    </a:lnTo>
                    <a:lnTo>
                      <a:pt x="32" y="4"/>
                    </a:lnTo>
                    <a:lnTo>
                      <a:pt x="0" y="24"/>
                    </a:lnTo>
                    <a:close/>
                  </a:path>
                </a:pathLst>
              </a:custGeom>
              <a:grpFill/>
              <a:ln w="9525">
                <a:solidFill>
                  <a:schemeClr val="tx1"/>
                </a:solidFill>
                <a:round/>
                <a:headEnd/>
                <a:tailEnd/>
              </a:ln>
            </p:spPr>
            <p:txBody>
              <a:bodyPr/>
              <a:lstStyle/>
              <a:p>
                <a:endParaRPr lang="en-GB" dirty="0"/>
              </a:p>
            </p:txBody>
          </p:sp>
          <p:sp>
            <p:nvSpPr>
              <p:cNvPr id="102" name="Freeform 56">
                <a:extLst>
                  <a:ext uri="{FF2B5EF4-FFF2-40B4-BE49-F238E27FC236}">
                    <a16:creationId xmlns:a16="http://schemas.microsoft.com/office/drawing/2014/main" id="{B21772AF-652B-85C4-4217-B6E94BD38D21}"/>
                  </a:ext>
                </a:extLst>
              </p:cNvPr>
              <p:cNvSpPr>
                <a:spLocks/>
              </p:cNvSpPr>
              <p:nvPr/>
            </p:nvSpPr>
            <p:spPr bwMode="auto">
              <a:xfrm>
                <a:off x="1011" y="2638"/>
                <a:ext cx="21" cy="21"/>
              </a:xfrm>
              <a:custGeom>
                <a:avLst/>
                <a:gdLst>
                  <a:gd name="T0" fmla="*/ 0 w 42"/>
                  <a:gd name="T1" fmla="*/ 0 h 43"/>
                  <a:gd name="T2" fmla="*/ 1 w 42"/>
                  <a:gd name="T3" fmla="*/ 0 h 43"/>
                  <a:gd name="T4" fmla="*/ 1 w 42"/>
                  <a:gd name="T5" fmla="*/ 0 h 43"/>
                  <a:gd name="T6" fmla="*/ 1 w 42"/>
                  <a:gd name="T7" fmla="*/ 0 h 43"/>
                  <a:gd name="T8" fmla="*/ 0 w 42"/>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3">
                    <a:moveTo>
                      <a:pt x="0" y="8"/>
                    </a:moveTo>
                    <a:lnTo>
                      <a:pt x="7" y="43"/>
                    </a:lnTo>
                    <a:lnTo>
                      <a:pt x="42" y="35"/>
                    </a:lnTo>
                    <a:lnTo>
                      <a:pt x="34" y="0"/>
                    </a:lnTo>
                    <a:lnTo>
                      <a:pt x="0" y="8"/>
                    </a:lnTo>
                    <a:close/>
                  </a:path>
                </a:pathLst>
              </a:custGeom>
              <a:grpFill/>
              <a:ln w="9525">
                <a:solidFill>
                  <a:schemeClr val="tx1"/>
                </a:solidFill>
                <a:round/>
                <a:headEnd/>
                <a:tailEnd/>
              </a:ln>
            </p:spPr>
            <p:txBody>
              <a:bodyPr/>
              <a:lstStyle/>
              <a:p>
                <a:endParaRPr lang="en-GB" dirty="0"/>
              </a:p>
            </p:txBody>
          </p:sp>
          <p:sp>
            <p:nvSpPr>
              <p:cNvPr id="103" name="Freeform 57">
                <a:extLst>
                  <a:ext uri="{FF2B5EF4-FFF2-40B4-BE49-F238E27FC236}">
                    <a16:creationId xmlns:a16="http://schemas.microsoft.com/office/drawing/2014/main" id="{FB662DDD-2E58-C593-3654-53E189B23F79}"/>
                  </a:ext>
                </a:extLst>
              </p:cNvPr>
              <p:cNvSpPr>
                <a:spLocks/>
              </p:cNvSpPr>
              <p:nvPr/>
            </p:nvSpPr>
            <p:spPr bwMode="auto">
              <a:xfrm>
                <a:off x="1047" y="2629"/>
                <a:ext cx="21" cy="22"/>
              </a:xfrm>
              <a:custGeom>
                <a:avLst/>
                <a:gdLst>
                  <a:gd name="T0" fmla="*/ 0 w 42"/>
                  <a:gd name="T1" fmla="*/ 1 h 42"/>
                  <a:gd name="T2" fmla="*/ 1 w 42"/>
                  <a:gd name="T3" fmla="*/ 1 h 42"/>
                  <a:gd name="T4" fmla="*/ 1 w 42"/>
                  <a:gd name="T5" fmla="*/ 1 h 42"/>
                  <a:gd name="T6" fmla="*/ 1 w 42"/>
                  <a:gd name="T7" fmla="*/ 0 h 42"/>
                  <a:gd name="T8" fmla="*/ 0 w 42"/>
                  <a:gd name="T9" fmla="*/ 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2">
                    <a:moveTo>
                      <a:pt x="0" y="7"/>
                    </a:moveTo>
                    <a:lnTo>
                      <a:pt x="7" y="42"/>
                    </a:lnTo>
                    <a:lnTo>
                      <a:pt x="42" y="35"/>
                    </a:lnTo>
                    <a:lnTo>
                      <a:pt x="35" y="0"/>
                    </a:lnTo>
                    <a:lnTo>
                      <a:pt x="0" y="7"/>
                    </a:lnTo>
                    <a:close/>
                  </a:path>
                </a:pathLst>
              </a:custGeom>
              <a:grpFill/>
              <a:ln w="9525">
                <a:solidFill>
                  <a:schemeClr val="tx1"/>
                </a:solidFill>
                <a:round/>
                <a:headEnd/>
                <a:tailEnd/>
              </a:ln>
            </p:spPr>
            <p:txBody>
              <a:bodyPr/>
              <a:lstStyle/>
              <a:p>
                <a:endParaRPr lang="en-GB" dirty="0"/>
              </a:p>
            </p:txBody>
          </p:sp>
          <p:sp>
            <p:nvSpPr>
              <p:cNvPr id="104" name="Freeform 58">
                <a:extLst>
                  <a:ext uri="{FF2B5EF4-FFF2-40B4-BE49-F238E27FC236}">
                    <a16:creationId xmlns:a16="http://schemas.microsoft.com/office/drawing/2014/main" id="{BCB5DA81-505E-99D4-9DF2-704E0A0619FD}"/>
                  </a:ext>
                </a:extLst>
              </p:cNvPr>
              <p:cNvSpPr>
                <a:spLocks/>
              </p:cNvSpPr>
              <p:nvPr/>
            </p:nvSpPr>
            <p:spPr bwMode="auto">
              <a:xfrm>
                <a:off x="1082" y="2621"/>
                <a:ext cx="22" cy="22"/>
              </a:xfrm>
              <a:custGeom>
                <a:avLst/>
                <a:gdLst>
                  <a:gd name="T0" fmla="*/ 0 w 44"/>
                  <a:gd name="T1" fmla="*/ 1 h 44"/>
                  <a:gd name="T2" fmla="*/ 1 w 44"/>
                  <a:gd name="T3" fmla="*/ 1 h 44"/>
                  <a:gd name="T4" fmla="*/ 1 w 44"/>
                  <a:gd name="T5" fmla="*/ 1 h 44"/>
                  <a:gd name="T6" fmla="*/ 1 w 44"/>
                  <a:gd name="T7" fmla="*/ 0 h 44"/>
                  <a:gd name="T8" fmla="*/ 0 w 44"/>
                  <a:gd name="T9" fmla="*/ 1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4">
                    <a:moveTo>
                      <a:pt x="0" y="10"/>
                    </a:moveTo>
                    <a:lnTo>
                      <a:pt x="7" y="44"/>
                    </a:lnTo>
                    <a:lnTo>
                      <a:pt x="44" y="35"/>
                    </a:lnTo>
                    <a:lnTo>
                      <a:pt x="36" y="0"/>
                    </a:lnTo>
                    <a:lnTo>
                      <a:pt x="0" y="10"/>
                    </a:lnTo>
                    <a:close/>
                  </a:path>
                </a:pathLst>
              </a:custGeom>
              <a:grpFill/>
              <a:ln w="9525">
                <a:solidFill>
                  <a:schemeClr val="tx1"/>
                </a:solidFill>
                <a:round/>
                <a:headEnd/>
                <a:tailEnd/>
              </a:ln>
            </p:spPr>
            <p:txBody>
              <a:bodyPr/>
              <a:lstStyle/>
              <a:p>
                <a:endParaRPr lang="en-GB" dirty="0"/>
              </a:p>
            </p:txBody>
          </p:sp>
          <p:sp>
            <p:nvSpPr>
              <p:cNvPr id="105" name="Freeform 59">
                <a:extLst>
                  <a:ext uri="{FF2B5EF4-FFF2-40B4-BE49-F238E27FC236}">
                    <a16:creationId xmlns:a16="http://schemas.microsoft.com/office/drawing/2014/main" id="{08091D22-7FC8-DD27-F4E0-BFD52EFDCCD6}"/>
                  </a:ext>
                </a:extLst>
              </p:cNvPr>
              <p:cNvSpPr>
                <a:spLocks/>
              </p:cNvSpPr>
              <p:nvPr/>
            </p:nvSpPr>
            <p:spPr bwMode="auto">
              <a:xfrm>
                <a:off x="1118" y="2614"/>
                <a:ext cx="22" cy="21"/>
              </a:xfrm>
              <a:custGeom>
                <a:avLst/>
                <a:gdLst>
                  <a:gd name="T0" fmla="*/ 0 w 44"/>
                  <a:gd name="T1" fmla="*/ 1 h 42"/>
                  <a:gd name="T2" fmla="*/ 1 w 44"/>
                  <a:gd name="T3" fmla="*/ 1 h 42"/>
                  <a:gd name="T4" fmla="*/ 1 w 44"/>
                  <a:gd name="T5" fmla="*/ 1 h 42"/>
                  <a:gd name="T6" fmla="*/ 1 w 44"/>
                  <a:gd name="T7" fmla="*/ 0 h 42"/>
                  <a:gd name="T8" fmla="*/ 0 w 44"/>
                  <a:gd name="T9" fmla="*/ 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2">
                    <a:moveTo>
                      <a:pt x="0" y="7"/>
                    </a:moveTo>
                    <a:lnTo>
                      <a:pt x="7" y="42"/>
                    </a:lnTo>
                    <a:lnTo>
                      <a:pt x="44" y="35"/>
                    </a:lnTo>
                    <a:lnTo>
                      <a:pt x="37" y="0"/>
                    </a:lnTo>
                    <a:lnTo>
                      <a:pt x="0" y="7"/>
                    </a:lnTo>
                    <a:close/>
                  </a:path>
                </a:pathLst>
              </a:custGeom>
              <a:grpFill/>
              <a:ln w="9525">
                <a:solidFill>
                  <a:schemeClr val="tx1"/>
                </a:solidFill>
                <a:round/>
                <a:headEnd/>
                <a:tailEnd/>
              </a:ln>
            </p:spPr>
            <p:txBody>
              <a:bodyPr/>
              <a:lstStyle/>
              <a:p>
                <a:endParaRPr lang="en-GB" dirty="0"/>
              </a:p>
            </p:txBody>
          </p:sp>
          <p:sp>
            <p:nvSpPr>
              <p:cNvPr id="106" name="Freeform 60">
                <a:extLst>
                  <a:ext uri="{FF2B5EF4-FFF2-40B4-BE49-F238E27FC236}">
                    <a16:creationId xmlns:a16="http://schemas.microsoft.com/office/drawing/2014/main" id="{37446DC1-1905-0EF4-90B2-96055C10D0BB}"/>
                  </a:ext>
                </a:extLst>
              </p:cNvPr>
              <p:cNvSpPr>
                <a:spLocks/>
              </p:cNvSpPr>
              <p:nvPr/>
            </p:nvSpPr>
            <p:spPr bwMode="auto">
              <a:xfrm>
                <a:off x="1154" y="2606"/>
                <a:ext cx="22" cy="21"/>
              </a:xfrm>
              <a:custGeom>
                <a:avLst/>
                <a:gdLst>
                  <a:gd name="T0" fmla="*/ 0 w 44"/>
                  <a:gd name="T1" fmla="*/ 1 h 42"/>
                  <a:gd name="T2" fmla="*/ 1 w 44"/>
                  <a:gd name="T3" fmla="*/ 1 h 42"/>
                  <a:gd name="T4" fmla="*/ 1 w 44"/>
                  <a:gd name="T5" fmla="*/ 1 h 42"/>
                  <a:gd name="T6" fmla="*/ 1 w 44"/>
                  <a:gd name="T7" fmla="*/ 0 h 42"/>
                  <a:gd name="T8" fmla="*/ 0 w 44"/>
                  <a:gd name="T9" fmla="*/ 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2">
                    <a:moveTo>
                      <a:pt x="0" y="7"/>
                    </a:moveTo>
                    <a:lnTo>
                      <a:pt x="7" y="42"/>
                    </a:lnTo>
                    <a:lnTo>
                      <a:pt x="44" y="35"/>
                    </a:lnTo>
                    <a:lnTo>
                      <a:pt x="36" y="0"/>
                    </a:lnTo>
                    <a:lnTo>
                      <a:pt x="0" y="7"/>
                    </a:lnTo>
                    <a:close/>
                  </a:path>
                </a:pathLst>
              </a:custGeom>
              <a:grpFill/>
              <a:ln w="9525">
                <a:solidFill>
                  <a:schemeClr val="tx1"/>
                </a:solidFill>
                <a:round/>
                <a:headEnd/>
                <a:tailEnd/>
              </a:ln>
            </p:spPr>
            <p:txBody>
              <a:bodyPr/>
              <a:lstStyle/>
              <a:p>
                <a:endParaRPr lang="en-GB" dirty="0"/>
              </a:p>
            </p:txBody>
          </p:sp>
          <p:sp>
            <p:nvSpPr>
              <p:cNvPr id="107" name="Freeform 61">
                <a:extLst>
                  <a:ext uri="{FF2B5EF4-FFF2-40B4-BE49-F238E27FC236}">
                    <a16:creationId xmlns:a16="http://schemas.microsoft.com/office/drawing/2014/main" id="{4020E129-6F61-B6B3-AE28-FE6FD2C8A051}"/>
                  </a:ext>
                </a:extLst>
              </p:cNvPr>
              <p:cNvSpPr>
                <a:spLocks/>
              </p:cNvSpPr>
              <p:nvPr/>
            </p:nvSpPr>
            <p:spPr bwMode="auto">
              <a:xfrm>
                <a:off x="1188" y="2594"/>
                <a:ext cx="24" cy="25"/>
              </a:xfrm>
              <a:custGeom>
                <a:avLst/>
                <a:gdLst>
                  <a:gd name="T0" fmla="*/ 1 w 48"/>
                  <a:gd name="T1" fmla="*/ 0 h 52"/>
                  <a:gd name="T2" fmla="*/ 1 w 48"/>
                  <a:gd name="T3" fmla="*/ 0 h 52"/>
                  <a:gd name="T4" fmla="*/ 1 w 48"/>
                  <a:gd name="T5" fmla="*/ 0 h 52"/>
                  <a:gd name="T6" fmla="*/ 1 w 48"/>
                  <a:gd name="T7" fmla="*/ 0 h 52"/>
                  <a:gd name="T8" fmla="*/ 1 w 48"/>
                  <a:gd name="T9" fmla="*/ 0 h 52"/>
                  <a:gd name="T10" fmla="*/ 1 w 48"/>
                  <a:gd name="T11" fmla="*/ 0 h 52"/>
                  <a:gd name="T12" fmla="*/ 0 w 48"/>
                  <a:gd name="T13" fmla="*/ 0 h 52"/>
                  <a:gd name="T14" fmla="*/ 1 w 48"/>
                  <a:gd name="T15" fmla="*/ 0 h 52"/>
                  <a:gd name="T16" fmla="*/ 1 w 48"/>
                  <a:gd name="T17" fmla="*/ 0 h 52"/>
                  <a:gd name="T18" fmla="*/ 1 w 48"/>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52">
                    <a:moveTo>
                      <a:pt x="4" y="17"/>
                    </a:moveTo>
                    <a:lnTo>
                      <a:pt x="11" y="52"/>
                    </a:lnTo>
                    <a:lnTo>
                      <a:pt x="13" y="52"/>
                    </a:lnTo>
                    <a:lnTo>
                      <a:pt x="19" y="50"/>
                    </a:lnTo>
                    <a:lnTo>
                      <a:pt x="48" y="31"/>
                    </a:lnTo>
                    <a:lnTo>
                      <a:pt x="30" y="0"/>
                    </a:lnTo>
                    <a:lnTo>
                      <a:pt x="0" y="19"/>
                    </a:lnTo>
                    <a:lnTo>
                      <a:pt x="10" y="33"/>
                    </a:lnTo>
                    <a:lnTo>
                      <a:pt x="6" y="17"/>
                    </a:lnTo>
                    <a:lnTo>
                      <a:pt x="4" y="17"/>
                    </a:lnTo>
                    <a:close/>
                  </a:path>
                </a:pathLst>
              </a:custGeom>
              <a:grpFill/>
              <a:ln w="9525">
                <a:solidFill>
                  <a:schemeClr val="tx1"/>
                </a:solidFill>
                <a:round/>
                <a:headEnd/>
                <a:tailEnd/>
              </a:ln>
            </p:spPr>
            <p:txBody>
              <a:bodyPr/>
              <a:lstStyle/>
              <a:p>
                <a:endParaRPr lang="en-GB" dirty="0"/>
              </a:p>
            </p:txBody>
          </p:sp>
          <p:sp>
            <p:nvSpPr>
              <p:cNvPr id="108" name="Freeform 62">
                <a:extLst>
                  <a:ext uri="{FF2B5EF4-FFF2-40B4-BE49-F238E27FC236}">
                    <a16:creationId xmlns:a16="http://schemas.microsoft.com/office/drawing/2014/main" id="{266982F0-662F-FE1E-AFDE-568AE53D4A97}"/>
                  </a:ext>
                </a:extLst>
              </p:cNvPr>
              <p:cNvSpPr>
                <a:spLocks/>
              </p:cNvSpPr>
              <p:nvPr/>
            </p:nvSpPr>
            <p:spPr bwMode="auto">
              <a:xfrm>
                <a:off x="1219" y="2574"/>
                <a:ext cx="25" cy="26"/>
              </a:xfrm>
              <a:custGeom>
                <a:avLst/>
                <a:gdLst>
                  <a:gd name="T0" fmla="*/ 0 w 49"/>
                  <a:gd name="T1" fmla="*/ 1 h 51"/>
                  <a:gd name="T2" fmla="*/ 1 w 49"/>
                  <a:gd name="T3" fmla="*/ 1 h 51"/>
                  <a:gd name="T4" fmla="*/ 1 w 49"/>
                  <a:gd name="T5" fmla="*/ 1 h 51"/>
                  <a:gd name="T6" fmla="*/ 1 w 49"/>
                  <a:gd name="T7" fmla="*/ 0 h 51"/>
                  <a:gd name="T8" fmla="*/ 0 w 49"/>
                  <a:gd name="T9" fmla="*/ 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1">
                    <a:moveTo>
                      <a:pt x="0" y="20"/>
                    </a:moveTo>
                    <a:lnTo>
                      <a:pt x="18" y="51"/>
                    </a:lnTo>
                    <a:lnTo>
                      <a:pt x="49" y="31"/>
                    </a:lnTo>
                    <a:lnTo>
                      <a:pt x="31" y="0"/>
                    </a:lnTo>
                    <a:lnTo>
                      <a:pt x="0" y="20"/>
                    </a:lnTo>
                    <a:close/>
                  </a:path>
                </a:pathLst>
              </a:custGeom>
              <a:grpFill/>
              <a:ln w="9525">
                <a:solidFill>
                  <a:schemeClr val="tx1"/>
                </a:solidFill>
                <a:round/>
                <a:headEnd/>
                <a:tailEnd/>
              </a:ln>
            </p:spPr>
            <p:txBody>
              <a:bodyPr/>
              <a:lstStyle/>
              <a:p>
                <a:endParaRPr lang="en-GB" dirty="0"/>
              </a:p>
            </p:txBody>
          </p:sp>
          <p:sp>
            <p:nvSpPr>
              <p:cNvPr id="109" name="Freeform 63">
                <a:extLst>
                  <a:ext uri="{FF2B5EF4-FFF2-40B4-BE49-F238E27FC236}">
                    <a16:creationId xmlns:a16="http://schemas.microsoft.com/office/drawing/2014/main" id="{97C8E9BD-4459-C553-3D93-BA88834B91FF}"/>
                  </a:ext>
                </a:extLst>
              </p:cNvPr>
              <p:cNvSpPr>
                <a:spLocks/>
              </p:cNvSpPr>
              <p:nvPr/>
            </p:nvSpPr>
            <p:spPr bwMode="auto">
              <a:xfrm>
                <a:off x="1250" y="2556"/>
                <a:ext cx="25" cy="25"/>
              </a:xfrm>
              <a:custGeom>
                <a:avLst/>
                <a:gdLst>
                  <a:gd name="T0" fmla="*/ 0 w 50"/>
                  <a:gd name="T1" fmla="*/ 1 h 50"/>
                  <a:gd name="T2" fmla="*/ 1 w 50"/>
                  <a:gd name="T3" fmla="*/ 1 h 50"/>
                  <a:gd name="T4" fmla="*/ 1 w 50"/>
                  <a:gd name="T5" fmla="*/ 1 h 50"/>
                  <a:gd name="T6" fmla="*/ 1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18"/>
                    </a:moveTo>
                    <a:lnTo>
                      <a:pt x="18" y="50"/>
                    </a:lnTo>
                    <a:lnTo>
                      <a:pt x="50" y="31"/>
                    </a:lnTo>
                    <a:lnTo>
                      <a:pt x="31" y="0"/>
                    </a:lnTo>
                    <a:lnTo>
                      <a:pt x="0" y="18"/>
                    </a:lnTo>
                    <a:close/>
                  </a:path>
                </a:pathLst>
              </a:custGeom>
              <a:grpFill/>
              <a:ln w="9525">
                <a:solidFill>
                  <a:schemeClr val="tx1"/>
                </a:solidFill>
                <a:round/>
                <a:headEnd/>
                <a:tailEnd/>
              </a:ln>
            </p:spPr>
            <p:txBody>
              <a:bodyPr/>
              <a:lstStyle/>
              <a:p>
                <a:endParaRPr lang="en-GB" dirty="0"/>
              </a:p>
            </p:txBody>
          </p:sp>
          <p:sp>
            <p:nvSpPr>
              <p:cNvPr id="110" name="Freeform 64">
                <a:extLst>
                  <a:ext uri="{FF2B5EF4-FFF2-40B4-BE49-F238E27FC236}">
                    <a16:creationId xmlns:a16="http://schemas.microsoft.com/office/drawing/2014/main" id="{9DD6E6B5-047C-7005-9529-B9246CF5DE6E}"/>
                  </a:ext>
                </a:extLst>
              </p:cNvPr>
              <p:cNvSpPr>
                <a:spLocks/>
              </p:cNvSpPr>
              <p:nvPr/>
            </p:nvSpPr>
            <p:spPr bwMode="auto">
              <a:xfrm>
                <a:off x="1281" y="2538"/>
                <a:ext cx="26" cy="24"/>
              </a:xfrm>
              <a:custGeom>
                <a:avLst/>
                <a:gdLst>
                  <a:gd name="T0" fmla="*/ 0 w 52"/>
                  <a:gd name="T1" fmla="*/ 0 h 50"/>
                  <a:gd name="T2" fmla="*/ 1 w 52"/>
                  <a:gd name="T3" fmla="*/ 0 h 50"/>
                  <a:gd name="T4" fmla="*/ 1 w 52"/>
                  <a:gd name="T5" fmla="*/ 0 h 50"/>
                  <a:gd name="T6" fmla="*/ 1 w 52"/>
                  <a:gd name="T7" fmla="*/ 0 h 50"/>
                  <a:gd name="T8" fmla="*/ 0 w 52"/>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0">
                    <a:moveTo>
                      <a:pt x="0" y="19"/>
                    </a:moveTo>
                    <a:lnTo>
                      <a:pt x="19" y="50"/>
                    </a:lnTo>
                    <a:lnTo>
                      <a:pt x="52" y="32"/>
                    </a:lnTo>
                    <a:lnTo>
                      <a:pt x="33" y="0"/>
                    </a:lnTo>
                    <a:lnTo>
                      <a:pt x="0" y="19"/>
                    </a:lnTo>
                    <a:close/>
                  </a:path>
                </a:pathLst>
              </a:custGeom>
              <a:grpFill/>
              <a:ln w="9525">
                <a:solidFill>
                  <a:schemeClr val="tx1"/>
                </a:solidFill>
                <a:round/>
                <a:headEnd/>
                <a:tailEnd/>
              </a:ln>
            </p:spPr>
            <p:txBody>
              <a:bodyPr/>
              <a:lstStyle/>
              <a:p>
                <a:endParaRPr lang="en-GB" dirty="0"/>
              </a:p>
            </p:txBody>
          </p:sp>
          <p:sp>
            <p:nvSpPr>
              <p:cNvPr id="111" name="Freeform 65">
                <a:extLst>
                  <a:ext uri="{FF2B5EF4-FFF2-40B4-BE49-F238E27FC236}">
                    <a16:creationId xmlns:a16="http://schemas.microsoft.com/office/drawing/2014/main" id="{73EA8DAC-BDE8-FE4B-33F9-9C74D72FAAC7}"/>
                  </a:ext>
                </a:extLst>
              </p:cNvPr>
              <p:cNvSpPr>
                <a:spLocks/>
              </p:cNvSpPr>
              <p:nvPr/>
            </p:nvSpPr>
            <p:spPr bwMode="auto">
              <a:xfrm>
                <a:off x="1313" y="2518"/>
                <a:ext cx="25" cy="25"/>
              </a:xfrm>
              <a:custGeom>
                <a:avLst/>
                <a:gdLst>
                  <a:gd name="T0" fmla="*/ 0 w 49"/>
                  <a:gd name="T1" fmla="*/ 1 h 49"/>
                  <a:gd name="T2" fmla="*/ 1 w 49"/>
                  <a:gd name="T3" fmla="*/ 1 h 49"/>
                  <a:gd name="T4" fmla="*/ 1 w 49"/>
                  <a:gd name="T5" fmla="*/ 1 h 49"/>
                  <a:gd name="T6" fmla="*/ 1 w 49"/>
                  <a:gd name="T7" fmla="*/ 0 h 49"/>
                  <a:gd name="T8" fmla="*/ 0 w 49"/>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18"/>
                    </a:moveTo>
                    <a:lnTo>
                      <a:pt x="18" y="49"/>
                    </a:lnTo>
                    <a:lnTo>
                      <a:pt x="49" y="31"/>
                    </a:lnTo>
                    <a:lnTo>
                      <a:pt x="31" y="0"/>
                    </a:lnTo>
                    <a:lnTo>
                      <a:pt x="0" y="18"/>
                    </a:lnTo>
                    <a:close/>
                  </a:path>
                </a:pathLst>
              </a:custGeom>
              <a:grpFill/>
              <a:ln w="9525">
                <a:solidFill>
                  <a:schemeClr val="tx1"/>
                </a:solidFill>
                <a:round/>
                <a:headEnd/>
                <a:tailEnd/>
              </a:ln>
            </p:spPr>
            <p:txBody>
              <a:bodyPr/>
              <a:lstStyle/>
              <a:p>
                <a:endParaRPr lang="en-GB" dirty="0"/>
              </a:p>
            </p:txBody>
          </p:sp>
          <p:sp>
            <p:nvSpPr>
              <p:cNvPr id="112" name="Rectangle 66">
                <a:extLst>
                  <a:ext uri="{FF2B5EF4-FFF2-40B4-BE49-F238E27FC236}">
                    <a16:creationId xmlns:a16="http://schemas.microsoft.com/office/drawing/2014/main" id="{939ECAA4-AA34-3E9F-8349-6FBE0CA11C20}"/>
                  </a:ext>
                </a:extLst>
              </p:cNvPr>
              <p:cNvSpPr>
                <a:spLocks noChangeArrowheads="1"/>
              </p:cNvSpPr>
              <p:nvPr/>
            </p:nvSpPr>
            <p:spPr bwMode="auto">
              <a:xfrm>
                <a:off x="1351" y="2513"/>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13" name="Rectangle 67">
                <a:extLst>
                  <a:ext uri="{FF2B5EF4-FFF2-40B4-BE49-F238E27FC236}">
                    <a16:creationId xmlns:a16="http://schemas.microsoft.com/office/drawing/2014/main" id="{ADCE0C83-4DDD-7CF0-86E1-22FBCB6B9119}"/>
                  </a:ext>
                </a:extLst>
              </p:cNvPr>
              <p:cNvSpPr>
                <a:spLocks noChangeArrowheads="1"/>
              </p:cNvSpPr>
              <p:nvPr/>
            </p:nvSpPr>
            <p:spPr bwMode="auto">
              <a:xfrm>
                <a:off x="1388" y="2513"/>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14" name="Rectangle 68">
                <a:extLst>
                  <a:ext uri="{FF2B5EF4-FFF2-40B4-BE49-F238E27FC236}">
                    <a16:creationId xmlns:a16="http://schemas.microsoft.com/office/drawing/2014/main" id="{2B1FFAEB-9178-F97D-AE06-9015837AC91A}"/>
                  </a:ext>
                </a:extLst>
              </p:cNvPr>
              <p:cNvSpPr>
                <a:spLocks noChangeArrowheads="1"/>
              </p:cNvSpPr>
              <p:nvPr/>
            </p:nvSpPr>
            <p:spPr bwMode="auto">
              <a:xfrm>
                <a:off x="1424" y="251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15" name="Rectangle 69">
                <a:extLst>
                  <a:ext uri="{FF2B5EF4-FFF2-40B4-BE49-F238E27FC236}">
                    <a16:creationId xmlns:a16="http://schemas.microsoft.com/office/drawing/2014/main" id="{7BBD6DC7-A654-7FDA-DF97-2F6B082D2440}"/>
                  </a:ext>
                </a:extLst>
              </p:cNvPr>
              <p:cNvSpPr>
                <a:spLocks noChangeArrowheads="1"/>
              </p:cNvSpPr>
              <p:nvPr/>
            </p:nvSpPr>
            <p:spPr bwMode="auto">
              <a:xfrm>
                <a:off x="1461" y="2513"/>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16" name="Rectangle 70">
                <a:extLst>
                  <a:ext uri="{FF2B5EF4-FFF2-40B4-BE49-F238E27FC236}">
                    <a16:creationId xmlns:a16="http://schemas.microsoft.com/office/drawing/2014/main" id="{DD8A8EE8-7E3D-9669-344C-F75D95D1923F}"/>
                  </a:ext>
                </a:extLst>
              </p:cNvPr>
              <p:cNvSpPr>
                <a:spLocks noChangeArrowheads="1"/>
              </p:cNvSpPr>
              <p:nvPr/>
            </p:nvSpPr>
            <p:spPr bwMode="auto">
              <a:xfrm>
                <a:off x="1498" y="2513"/>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17" name="Freeform 71">
                <a:extLst>
                  <a:ext uri="{FF2B5EF4-FFF2-40B4-BE49-F238E27FC236}">
                    <a16:creationId xmlns:a16="http://schemas.microsoft.com/office/drawing/2014/main" id="{606AD76C-A1ED-2229-7861-88034732626D}"/>
                  </a:ext>
                </a:extLst>
              </p:cNvPr>
              <p:cNvSpPr>
                <a:spLocks/>
              </p:cNvSpPr>
              <p:nvPr/>
            </p:nvSpPr>
            <p:spPr bwMode="auto">
              <a:xfrm>
                <a:off x="1534" y="2507"/>
                <a:ext cx="21" cy="24"/>
              </a:xfrm>
              <a:custGeom>
                <a:avLst/>
                <a:gdLst>
                  <a:gd name="T0" fmla="*/ 0 w 43"/>
                  <a:gd name="T1" fmla="*/ 1 h 48"/>
                  <a:gd name="T2" fmla="*/ 0 w 43"/>
                  <a:gd name="T3" fmla="*/ 1 h 48"/>
                  <a:gd name="T4" fmla="*/ 0 w 43"/>
                  <a:gd name="T5" fmla="*/ 1 h 48"/>
                  <a:gd name="T6" fmla="*/ 0 w 43"/>
                  <a:gd name="T7" fmla="*/ 1 h 48"/>
                  <a:gd name="T8" fmla="*/ 0 w 43"/>
                  <a:gd name="T9" fmla="*/ 1 h 48"/>
                  <a:gd name="T10" fmla="*/ 0 w 43"/>
                  <a:gd name="T11" fmla="*/ 1 h 48"/>
                  <a:gd name="T12" fmla="*/ 0 w 43"/>
                  <a:gd name="T13" fmla="*/ 1 h 48"/>
                  <a:gd name="T14" fmla="*/ 0 w 43"/>
                  <a:gd name="T15" fmla="*/ 0 h 48"/>
                  <a:gd name="T16" fmla="*/ 0 w 43"/>
                  <a:gd name="T17" fmla="*/ 1 h 48"/>
                  <a:gd name="T18" fmla="*/ 0 w 43"/>
                  <a:gd name="T19" fmla="*/ 1 h 48"/>
                  <a:gd name="T20" fmla="*/ 0 w 43"/>
                  <a:gd name="T21" fmla="*/ 1 h 48"/>
                  <a:gd name="T22" fmla="*/ 0 w 43"/>
                  <a:gd name="T23" fmla="*/ 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48">
                    <a:moveTo>
                      <a:pt x="0" y="11"/>
                    </a:moveTo>
                    <a:lnTo>
                      <a:pt x="0" y="48"/>
                    </a:lnTo>
                    <a:lnTo>
                      <a:pt x="10" y="48"/>
                    </a:lnTo>
                    <a:lnTo>
                      <a:pt x="17" y="46"/>
                    </a:lnTo>
                    <a:lnTo>
                      <a:pt x="21" y="44"/>
                    </a:lnTo>
                    <a:lnTo>
                      <a:pt x="43" y="29"/>
                    </a:lnTo>
                    <a:lnTo>
                      <a:pt x="22" y="0"/>
                    </a:lnTo>
                    <a:lnTo>
                      <a:pt x="0" y="15"/>
                    </a:lnTo>
                    <a:lnTo>
                      <a:pt x="10" y="29"/>
                    </a:lnTo>
                    <a:lnTo>
                      <a:pt x="10" y="11"/>
                    </a:lnTo>
                    <a:lnTo>
                      <a:pt x="0" y="11"/>
                    </a:lnTo>
                    <a:close/>
                  </a:path>
                </a:pathLst>
              </a:custGeom>
              <a:grpFill/>
              <a:ln w="9525">
                <a:solidFill>
                  <a:schemeClr val="tx1"/>
                </a:solidFill>
                <a:round/>
                <a:headEnd/>
                <a:tailEnd/>
              </a:ln>
            </p:spPr>
            <p:txBody>
              <a:bodyPr/>
              <a:lstStyle/>
              <a:p>
                <a:endParaRPr lang="en-GB" dirty="0"/>
              </a:p>
            </p:txBody>
          </p:sp>
          <p:sp>
            <p:nvSpPr>
              <p:cNvPr id="118" name="Freeform 72">
                <a:extLst>
                  <a:ext uri="{FF2B5EF4-FFF2-40B4-BE49-F238E27FC236}">
                    <a16:creationId xmlns:a16="http://schemas.microsoft.com/office/drawing/2014/main" id="{CB2C0EAD-D32C-75B9-6073-AA1A2AC108DB}"/>
                  </a:ext>
                </a:extLst>
              </p:cNvPr>
              <p:cNvSpPr>
                <a:spLocks/>
              </p:cNvSpPr>
              <p:nvPr/>
            </p:nvSpPr>
            <p:spPr bwMode="auto">
              <a:xfrm>
                <a:off x="1560" y="2487"/>
                <a:ext cx="26" cy="25"/>
              </a:xfrm>
              <a:custGeom>
                <a:avLst/>
                <a:gdLst>
                  <a:gd name="T0" fmla="*/ 0 w 51"/>
                  <a:gd name="T1" fmla="*/ 1 h 49"/>
                  <a:gd name="T2" fmla="*/ 1 w 51"/>
                  <a:gd name="T3" fmla="*/ 1 h 49"/>
                  <a:gd name="T4" fmla="*/ 1 w 51"/>
                  <a:gd name="T5" fmla="*/ 1 h 49"/>
                  <a:gd name="T6" fmla="*/ 1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19" name="Freeform 73">
                <a:extLst>
                  <a:ext uri="{FF2B5EF4-FFF2-40B4-BE49-F238E27FC236}">
                    <a16:creationId xmlns:a16="http://schemas.microsoft.com/office/drawing/2014/main" id="{04E477FF-B01B-7D99-9039-8598A937568A}"/>
                  </a:ext>
                </a:extLst>
              </p:cNvPr>
              <p:cNvSpPr>
                <a:spLocks/>
              </p:cNvSpPr>
              <p:nvPr/>
            </p:nvSpPr>
            <p:spPr bwMode="auto">
              <a:xfrm>
                <a:off x="1591" y="2466"/>
                <a:ext cx="25" cy="25"/>
              </a:xfrm>
              <a:custGeom>
                <a:avLst/>
                <a:gdLst>
                  <a:gd name="T0" fmla="*/ 0 w 50"/>
                  <a:gd name="T1" fmla="*/ 1 h 50"/>
                  <a:gd name="T2" fmla="*/ 1 w 50"/>
                  <a:gd name="T3" fmla="*/ 1 h 50"/>
                  <a:gd name="T4" fmla="*/ 1 w 50"/>
                  <a:gd name="T5" fmla="*/ 1 h 50"/>
                  <a:gd name="T6" fmla="*/ 1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21"/>
                    </a:moveTo>
                    <a:lnTo>
                      <a:pt x="20" y="50"/>
                    </a:lnTo>
                    <a:lnTo>
                      <a:pt x="50" y="30"/>
                    </a:lnTo>
                    <a:lnTo>
                      <a:pt x="29" y="0"/>
                    </a:lnTo>
                    <a:lnTo>
                      <a:pt x="0" y="21"/>
                    </a:lnTo>
                    <a:close/>
                  </a:path>
                </a:pathLst>
              </a:custGeom>
              <a:grpFill/>
              <a:ln w="9525">
                <a:solidFill>
                  <a:schemeClr val="tx1"/>
                </a:solidFill>
                <a:round/>
                <a:headEnd/>
                <a:tailEnd/>
              </a:ln>
            </p:spPr>
            <p:txBody>
              <a:bodyPr/>
              <a:lstStyle/>
              <a:p>
                <a:endParaRPr lang="en-GB" dirty="0"/>
              </a:p>
            </p:txBody>
          </p:sp>
          <p:sp>
            <p:nvSpPr>
              <p:cNvPr id="120" name="Freeform 74">
                <a:extLst>
                  <a:ext uri="{FF2B5EF4-FFF2-40B4-BE49-F238E27FC236}">
                    <a16:creationId xmlns:a16="http://schemas.microsoft.com/office/drawing/2014/main" id="{11615E7F-3E1B-D05C-31C2-3B50E5F07978}"/>
                  </a:ext>
                </a:extLst>
              </p:cNvPr>
              <p:cNvSpPr>
                <a:spLocks/>
              </p:cNvSpPr>
              <p:nvPr/>
            </p:nvSpPr>
            <p:spPr bwMode="auto">
              <a:xfrm>
                <a:off x="1621" y="2446"/>
                <a:ext cx="26" cy="25"/>
              </a:xfrm>
              <a:custGeom>
                <a:avLst/>
                <a:gdLst>
                  <a:gd name="T0" fmla="*/ 0 w 51"/>
                  <a:gd name="T1" fmla="*/ 1 h 50"/>
                  <a:gd name="T2" fmla="*/ 1 w 51"/>
                  <a:gd name="T3" fmla="*/ 1 h 50"/>
                  <a:gd name="T4" fmla="*/ 1 w 51"/>
                  <a:gd name="T5" fmla="*/ 1 h 50"/>
                  <a:gd name="T6" fmla="*/ 1 w 51"/>
                  <a:gd name="T7" fmla="*/ 0 h 50"/>
                  <a:gd name="T8" fmla="*/ 0 w 51"/>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20"/>
                    </a:moveTo>
                    <a:lnTo>
                      <a:pt x="20" y="50"/>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21" name="Freeform 75">
                <a:extLst>
                  <a:ext uri="{FF2B5EF4-FFF2-40B4-BE49-F238E27FC236}">
                    <a16:creationId xmlns:a16="http://schemas.microsoft.com/office/drawing/2014/main" id="{A0975C3E-1375-1866-BB81-33AF2E6B5D22}"/>
                  </a:ext>
                </a:extLst>
              </p:cNvPr>
              <p:cNvSpPr>
                <a:spLocks/>
              </p:cNvSpPr>
              <p:nvPr/>
            </p:nvSpPr>
            <p:spPr bwMode="auto">
              <a:xfrm>
                <a:off x="1652" y="2426"/>
                <a:ext cx="25" cy="25"/>
              </a:xfrm>
              <a:custGeom>
                <a:avLst/>
                <a:gdLst>
                  <a:gd name="T0" fmla="*/ 0 w 51"/>
                  <a:gd name="T1" fmla="*/ 1 h 49"/>
                  <a:gd name="T2" fmla="*/ 0 w 51"/>
                  <a:gd name="T3" fmla="*/ 1 h 49"/>
                  <a:gd name="T4" fmla="*/ 0 w 51"/>
                  <a:gd name="T5" fmla="*/ 1 h 49"/>
                  <a:gd name="T6" fmla="*/ 0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22" name="Freeform 76">
                <a:extLst>
                  <a:ext uri="{FF2B5EF4-FFF2-40B4-BE49-F238E27FC236}">
                    <a16:creationId xmlns:a16="http://schemas.microsoft.com/office/drawing/2014/main" id="{E2DDE944-45C5-C0AC-0B77-8312EB438603}"/>
                  </a:ext>
                </a:extLst>
              </p:cNvPr>
              <p:cNvSpPr>
                <a:spLocks/>
              </p:cNvSpPr>
              <p:nvPr/>
            </p:nvSpPr>
            <p:spPr bwMode="auto">
              <a:xfrm>
                <a:off x="1683" y="2406"/>
                <a:ext cx="24" cy="24"/>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21"/>
                    </a:moveTo>
                    <a:lnTo>
                      <a:pt x="21" y="50"/>
                    </a:lnTo>
                    <a:lnTo>
                      <a:pt x="50" y="30"/>
                    </a:lnTo>
                    <a:lnTo>
                      <a:pt x="30" y="0"/>
                    </a:lnTo>
                    <a:lnTo>
                      <a:pt x="0" y="21"/>
                    </a:lnTo>
                    <a:close/>
                  </a:path>
                </a:pathLst>
              </a:custGeom>
              <a:grpFill/>
              <a:ln w="9525">
                <a:solidFill>
                  <a:schemeClr val="tx1"/>
                </a:solidFill>
                <a:round/>
                <a:headEnd/>
                <a:tailEnd/>
              </a:ln>
            </p:spPr>
            <p:txBody>
              <a:bodyPr/>
              <a:lstStyle/>
              <a:p>
                <a:endParaRPr lang="en-GB" dirty="0"/>
              </a:p>
            </p:txBody>
          </p:sp>
          <p:sp>
            <p:nvSpPr>
              <p:cNvPr id="123" name="Freeform 77">
                <a:extLst>
                  <a:ext uri="{FF2B5EF4-FFF2-40B4-BE49-F238E27FC236}">
                    <a16:creationId xmlns:a16="http://schemas.microsoft.com/office/drawing/2014/main" id="{704B63BC-8E08-5208-011E-5A9883FD1323}"/>
                  </a:ext>
                </a:extLst>
              </p:cNvPr>
              <p:cNvSpPr>
                <a:spLocks/>
              </p:cNvSpPr>
              <p:nvPr/>
            </p:nvSpPr>
            <p:spPr bwMode="auto">
              <a:xfrm>
                <a:off x="1713" y="2386"/>
                <a:ext cx="26" cy="24"/>
              </a:xfrm>
              <a:custGeom>
                <a:avLst/>
                <a:gdLst>
                  <a:gd name="T0" fmla="*/ 0 w 51"/>
                  <a:gd name="T1" fmla="*/ 0 h 50"/>
                  <a:gd name="T2" fmla="*/ 1 w 51"/>
                  <a:gd name="T3" fmla="*/ 0 h 50"/>
                  <a:gd name="T4" fmla="*/ 1 w 51"/>
                  <a:gd name="T5" fmla="*/ 0 h 50"/>
                  <a:gd name="T6" fmla="*/ 1 w 51"/>
                  <a:gd name="T7" fmla="*/ 0 h 50"/>
                  <a:gd name="T8" fmla="*/ 0 w 5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20"/>
                    </a:moveTo>
                    <a:lnTo>
                      <a:pt x="20" y="50"/>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24" name="Rectangle 78">
                <a:extLst>
                  <a:ext uri="{FF2B5EF4-FFF2-40B4-BE49-F238E27FC236}">
                    <a16:creationId xmlns:a16="http://schemas.microsoft.com/office/drawing/2014/main" id="{458CB346-E6D7-6650-E8E6-C57EA042718E}"/>
                  </a:ext>
                </a:extLst>
              </p:cNvPr>
              <p:cNvSpPr>
                <a:spLocks noChangeArrowheads="1"/>
              </p:cNvSpPr>
              <p:nvPr/>
            </p:nvSpPr>
            <p:spPr bwMode="auto">
              <a:xfrm>
                <a:off x="1751" y="238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5" name="Rectangle 79">
                <a:extLst>
                  <a:ext uri="{FF2B5EF4-FFF2-40B4-BE49-F238E27FC236}">
                    <a16:creationId xmlns:a16="http://schemas.microsoft.com/office/drawing/2014/main" id="{115E7E43-7795-8B4B-F7C2-739B4A2A7703}"/>
                  </a:ext>
                </a:extLst>
              </p:cNvPr>
              <p:cNvSpPr>
                <a:spLocks noChangeArrowheads="1"/>
              </p:cNvSpPr>
              <p:nvPr/>
            </p:nvSpPr>
            <p:spPr bwMode="auto">
              <a:xfrm>
                <a:off x="1787" y="238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6" name="Rectangle 80">
                <a:extLst>
                  <a:ext uri="{FF2B5EF4-FFF2-40B4-BE49-F238E27FC236}">
                    <a16:creationId xmlns:a16="http://schemas.microsoft.com/office/drawing/2014/main" id="{B3AD65ED-259F-5E95-8153-EF6EAC1CC888}"/>
                  </a:ext>
                </a:extLst>
              </p:cNvPr>
              <p:cNvSpPr>
                <a:spLocks noChangeArrowheads="1"/>
              </p:cNvSpPr>
              <p:nvPr/>
            </p:nvSpPr>
            <p:spPr bwMode="auto">
              <a:xfrm>
                <a:off x="1824" y="238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7" name="Rectangle 81">
                <a:extLst>
                  <a:ext uri="{FF2B5EF4-FFF2-40B4-BE49-F238E27FC236}">
                    <a16:creationId xmlns:a16="http://schemas.microsoft.com/office/drawing/2014/main" id="{AB23E343-8BC6-3395-3C06-07475D3CC44D}"/>
                  </a:ext>
                </a:extLst>
              </p:cNvPr>
              <p:cNvSpPr>
                <a:spLocks noChangeArrowheads="1"/>
              </p:cNvSpPr>
              <p:nvPr/>
            </p:nvSpPr>
            <p:spPr bwMode="auto">
              <a:xfrm>
                <a:off x="1860" y="238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8" name="Rectangle 82">
                <a:extLst>
                  <a:ext uri="{FF2B5EF4-FFF2-40B4-BE49-F238E27FC236}">
                    <a16:creationId xmlns:a16="http://schemas.microsoft.com/office/drawing/2014/main" id="{3F0E0428-543F-D003-B8E1-401BD130F82E}"/>
                  </a:ext>
                </a:extLst>
              </p:cNvPr>
              <p:cNvSpPr>
                <a:spLocks noChangeArrowheads="1"/>
              </p:cNvSpPr>
              <p:nvPr/>
            </p:nvSpPr>
            <p:spPr bwMode="auto">
              <a:xfrm>
                <a:off x="1897" y="238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29" name="Freeform 83">
                <a:extLst>
                  <a:ext uri="{FF2B5EF4-FFF2-40B4-BE49-F238E27FC236}">
                    <a16:creationId xmlns:a16="http://schemas.microsoft.com/office/drawing/2014/main" id="{EB75E34C-8247-F9E0-3A9E-C9A54A7CF4C3}"/>
                  </a:ext>
                </a:extLst>
              </p:cNvPr>
              <p:cNvSpPr>
                <a:spLocks/>
              </p:cNvSpPr>
              <p:nvPr/>
            </p:nvSpPr>
            <p:spPr bwMode="auto">
              <a:xfrm>
                <a:off x="1929" y="2372"/>
                <a:ext cx="25" cy="27"/>
              </a:xfrm>
              <a:custGeom>
                <a:avLst/>
                <a:gdLst>
                  <a:gd name="T0" fmla="*/ 1 w 50"/>
                  <a:gd name="T1" fmla="*/ 0 h 55"/>
                  <a:gd name="T2" fmla="*/ 1 w 50"/>
                  <a:gd name="T3" fmla="*/ 0 h 55"/>
                  <a:gd name="T4" fmla="*/ 1 w 50"/>
                  <a:gd name="T5" fmla="*/ 0 h 55"/>
                  <a:gd name="T6" fmla="*/ 1 w 50"/>
                  <a:gd name="T7" fmla="*/ 0 h 55"/>
                  <a:gd name="T8" fmla="*/ 1 w 50"/>
                  <a:gd name="T9" fmla="*/ 0 h 55"/>
                  <a:gd name="T10" fmla="*/ 1 w 50"/>
                  <a:gd name="T11" fmla="*/ 0 h 55"/>
                  <a:gd name="T12" fmla="*/ 1 w 50"/>
                  <a:gd name="T13" fmla="*/ 0 h 55"/>
                  <a:gd name="T14" fmla="*/ 1 w 50"/>
                  <a:gd name="T15" fmla="*/ 0 h 55"/>
                  <a:gd name="T16" fmla="*/ 0 w 50"/>
                  <a:gd name="T17" fmla="*/ 0 h 55"/>
                  <a:gd name="T18" fmla="*/ 1 w 50"/>
                  <a:gd name="T19" fmla="*/ 0 h 55"/>
                  <a:gd name="T20" fmla="*/ 1 w 50"/>
                  <a:gd name="T21" fmla="*/ 0 h 55"/>
                  <a:gd name="T22" fmla="*/ 1 w 50"/>
                  <a:gd name="T23" fmla="*/ 0 h 55"/>
                  <a:gd name="T24" fmla="*/ 1 w 50"/>
                  <a:gd name="T25" fmla="*/ 0 h 55"/>
                  <a:gd name="T26" fmla="*/ 1 w 50"/>
                  <a:gd name="T27" fmla="*/ 0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55">
                    <a:moveTo>
                      <a:pt x="10" y="18"/>
                    </a:moveTo>
                    <a:lnTo>
                      <a:pt x="10" y="55"/>
                    </a:lnTo>
                    <a:lnTo>
                      <a:pt x="11" y="55"/>
                    </a:lnTo>
                    <a:lnTo>
                      <a:pt x="19" y="53"/>
                    </a:lnTo>
                    <a:lnTo>
                      <a:pt x="24" y="51"/>
                    </a:lnTo>
                    <a:lnTo>
                      <a:pt x="50" y="27"/>
                    </a:lnTo>
                    <a:lnTo>
                      <a:pt x="26" y="0"/>
                    </a:lnTo>
                    <a:lnTo>
                      <a:pt x="0" y="23"/>
                    </a:lnTo>
                    <a:lnTo>
                      <a:pt x="11" y="18"/>
                    </a:lnTo>
                    <a:lnTo>
                      <a:pt x="4" y="20"/>
                    </a:lnTo>
                    <a:lnTo>
                      <a:pt x="11" y="36"/>
                    </a:lnTo>
                    <a:lnTo>
                      <a:pt x="11" y="18"/>
                    </a:lnTo>
                    <a:lnTo>
                      <a:pt x="10" y="18"/>
                    </a:lnTo>
                    <a:close/>
                  </a:path>
                </a:pathLst>
              </a:custGeom>
              <a:grpFill/>
              <a:ln w="9525">
                <a:solidFill>
                  <a:schemeClr val="tx1"/>
                </a:solidFill>
                <a:round/>
                <a:headEnd/>
                <a:tailEnd/>
              </a:ln>
            </p:spPr>
            <p:txBody>
              <a:bodyPr/>
              <a:lstStyle/>
              <a:p>
                <a:endParaRPr lang="en-GB" dirty="0"/>
              </a:p>
            </p:txBody>
          </p:sp>
          <p:sp>
            <p:nvSpPr>
              <p:cNvPr id="130" name="Freeform 84">
                <a:extLst>
                  <a:ext uri="{FF2B5EF4-FFF2-40B4-BE49-F238E27FC236}">
                    <a16:creationId xmlns:a16="http://schemas.microsoft.com/office/drawing/2014/main" id="{E5E9E028-933F-2485-B927-5FC855C57CE8}"/>
                  </a:ext>
                </a:extLst>
              </p:cNvPr>
              <p:cNvSpPr>
                <a:spLocks/>
              </p:cNvSpPr>
              <p:nvPr/>
            </p:nvSpPr>
            <p:spPr bwMode="auto">
              <a:xfrm>
                <a:off x="1956" y="2347"/>
                <a:ext cx="25" cy="26"/>
              </a:xfrm>
              <a:custGeom>
                <a:avLst/>
                <a:gdLst>
                  <a:gd name="T0" fmla="*/ 0 w 51"/>
                  <a:gd name="T1" fmla="*/ 1 h 51"/>
                  <a:gd name="T2" fmla="*/ 0 w 51"/>
                  <a:gd name="T3" fmla="*/ 1 h 51"/>
                  <a:gd name="T4" fmla="*/ 0 w 51"/>
                  <a:gd name="T5" fmla="*/ 1 h 51"/>
                  <a:gd name="T6" fmla="*/ 0 w 51"/>
                  <a:gd name="T7" fmla="*/ 0 h 51"/>
                  <a:gd name="T8" fmla="*/ 0 w 51"/>
                  <a:gd name="T9" fmla="*/ 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0" y="24"/>
                    </a:moveTo>
                    <a:lnTo>
                      <a:pt x="23" y="51"/>
                    </a:lnTo>
                    <a:lnTo>
                      <a:pt x="51" y="28"/>
                    </a:lnTo>
                    <a:lnTo>
                      <a:pt x="27" y="0"/>
                    </a:lnTo>
                    <a:lnTo>
                      <a:pt x="0" y="24"/>
                    </a:lnTo>
                    <a:close/>
                  </a:path>
                </a:pathLst>
              </a:custGeom>
              <a:grpFill/>
              <a:ln w="9525">
                <a:solidFill>
                  <a:schemeClr val="tx1"/>
                </a:solidFill>
                <a:round/>
                <a:headEnd/>
                <a:tailEnd/>
              </a:ln>
            </p:spPr>
            <p:txBody>
              <a:bodyPr/>
              <a:lstStyle/>
              <a:p>
                <a:endParaRPr lang="en-GB" dirty="0"/>
              </a:p>
            </p:txBody>
          </p:sp>
          <p:sp>
            <p:nvSpPr>
              <p:cNvPr id="131" name="Freeform 85">
                <a:extLst>
                  <a:ext uri="{FF2B5EF4-FFF2-40B4-BE49-F238E27FC236}">
                    <a16:creationId xmlns:a16="http://schemas.microsoft.com/office/drawing/2014/main" id="{283367C3-D16E-8497-6BFA-82D23D1B25A7}"/>
                  </a:ext>
                </a:extLst>
              </p:cNvPr>
              <p:cNvSpPr>
                <a:spLocks/>
              </p:cNvSpPr>
              <p:nvPr/>
            </p:nvSpPr>
            <p:spPr bwMode="auto">
              <a:xfrm>
                <a:off x="1983" y="2323"/>
                <a:ext cx="26" cy="26"/>
              </a:xfrm>
              <a:custGeom>
                <a:avLst/>
                <a:gdLst>
                  <a:gd name="T0" fmla="*/ 0 w 51"/>
                  <a:gd name="T1" fmla="*/ 1 h 52"/>
                  <a:gd name="T2" fmla="*/ 1 w 51"/>
                  <a:gd name="T3" fmla="*/ 1 h 52"/>
                  <a:gd name="T4" fmla="*/ 1 w 51"/>
                  <a:gd name="T5" fmla="*/ 1 h 52"/>
                  <a:gd name="T6" fmla="*/ 1 w 51"/>
                  <a:gd name="T7" fmla="*/ 0 h 52"/>
                  <a:gd name="T8" fmla="*/ 0 w 51"/>
                  <a:gd name="T9" fmla="*/ 1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2">
                    <a:moveTo>
                      <a:pt x="0" y="24"/>
                    </a:moveTo>
                    <a:lnTo>
                      <a:pt x="23" y="52"/>
                    </a:lnTo>
                    <a:lnTo>
                      <a:pt x="51" y="28"/>
                    </a:lnTo>
                    <a:lnTo>
                      <a:pt x="27" y="0"/>
                    </a:lnTo>
                    <a:lnTo>
                      <a:pt x="0" y="24"/>
                    </a:lnTo>
                    <a:close/>
                  </a:path>
                </a:pathLst>
              </a:custGeom>
              <a:grpFill/>
              <a:ln w="9525">
                <a:solidFill>
                  <a:schemeClr val="tx1"/>
                </a:solidFill>
                <a:round/>
                <a:headEnd/>
                <a:tailEnd/>
              </a:ln>
            </p:spPr>
            <p:txBody>
              <a:bodyPr/>
              <a:lstStyle/>
              <a:p>
                <a:endParaRPr lang="en-GB" dirty="0"/>
              </a:p>
            </p:txBody>
          </p:sp>
          <p:sp>
            <p:nvSpPr>
              <p:cNvPr id="132" name="Freeform 86">
                <a:extLst>
                  <a:ext uri="{FF2B5EF4-FFF2-40B4-BE49-F238E27FC236}">
                    <a16:creationId xmlns:a16="http://schemas.microsoft.com/office/drawing/2014/main" id="{CB81607B-79D3-61EF-6519-3E0FD55BCB0B}"/>
                  </a:ext>
                </a:extLst>
              </p:cNvPr>
              <p:cNvSpPr>
                <a:spLocks/>
              </p:cNvSpPr>
              <p:nvPr/>
            </p:nvSpPr>
            <p:spPr bwMode="auto">
              <a:xfrm>
                <a:off x="2011" y="2298"/>
                <a:ext cx="25" cy="26"/>
              </a:xfrm>
              <a:custGeom>
                <a:avLst/>
                <a:gdLst>
                  <a:gd name="T0" fmla="*/ 0 w 51"/>
                  <a:gd name="T1" fmla="*/ 1 h 51"/>
                  <a:gd name="T2" fmla="*/ 0 w 51"/>
                  <a:gd name="T3" fmla="*/ 1 h 51"/>
                  <a:gd name="T4" fmla="*/ 0 w 51"/>
                  <a:gd name="T5" fmla="*/ 1 h 51"/>
                  <a:gd name="T6" fmla="*/ 0 w 51"/>
                  <a:gd name="T7" fmla="*/ 0 h 51"/>
                  <a:gd name="T8" fmla="*/ 0 w 51"/>
                  <a:gd name="T9" fmla="*/ 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0" y="24"/>
                    </a:moveTo>
                    <a:lnTo>
                      <a:pt x="23" y="51"/>
                    </a:lnTo>
                    <a:lnTo>
                      <a:pt x="51" y="27"/>
                    </a:lnTo>
                    <a:lnTo>
                      <a:pt x="27" y="0"/>
                    </a:lnTo>
                    <a:lnTo>
                      <a:pt x="0" y="24"/>
                    </a:lnTo>
                    <a:close/>
                  </a:path>
                </a:pathLst>
              </a:custGeom>
              <a:grpFill/>
              <a:ln w="9525">
                <a:solidFill>
                  <a:schemeClr val="tx1"/>
                </a:solidFill>
                <a:round/>
                <a:headEnd/>
                <a:tailEnd/>
              </a:ln>
            </p:spPr>
            <p:txBody>
              <a:bodyPr/>
              <a:lstStyle/>
              <a:p>
                <a:endParaRPr lang="en-GB" dirty="0"/>
              </a:p>
            </p:txBody>
          </p:sp>
          <p:sp>
            <p:nvSpPr>
              <p:cNvPr id="133" name="Freeform 87">
                <a:extLst>
                  <a:ext uri="{FF2B5EF4-FFF2-40B4-BE49-F238E27FC236}">
                    <a16:creationId xmlns:a16="http://schemas.microsoft.com/office/drawing/2014/main" id="{94A00C80-B9C6-D28F-C176-9B1EAEFA474F}"/>
                  </a:ext>
                </a:extLst>
              </p:cNvPr>
              <p:cNvSpPr>
                <a:spLocks/>
              </p:cNvSpPr>
              <p:nvPr/>
            </p:nvSpPr>
            <p:spPr bwMode="auto">
              <a:xfrm>
                <a:off x="2038" y="2274"/>
                <a:ext cx="25" cy="26"/>
              </a:xfrm>
              <a:custGeom>
                <a:avLst/>
                <a:gdLst>
                  <a:gd name="T0" fmla="*/ 0 w 49"/>
                  <a:gd name="T1" fmla="*/ 0 h 54"/>
                  <a:gd name="T2" fmla="*/ 1 w 49"/>
                  <a:gd name="T3" fmla="*/ 0 h 54"/>
                  <a:gd name="T4" fmla="*/ 1 w 49"/>
                  <a:gd name="T5" fmla="*/ 0 h 54"/>
                  <a:gd name="T6" fmla="*/ 1 w 49"/>
                  <a:gd name="T7" fmla="*/ 0 h 54"/>
                  <a:gd name="T8" fmla="*/ 0 w 49"/>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4">
                    <a:moveTo>
                      <a:pt x="0" y="26"/>
                    </a:moveTo>
                    <a:lnTo>
                      <a:pt x="23" y="54"/>
                    </a:lnTo>
                    <a:lnTo>
                      <a:pt x="49" y="28"/>
                    </a:lnTo>
                    <a:lnTo>
                      <a:pt x="25" y="0"/>
                    </a:lnTo>
                    <a:lnTo>
                      <a:pt x="0" y="26"/>
                    </a:lnTo>
                    <a:close/>
                  </a:path>
                </a:pathLst>
              </a:custGeom>
              <a:grpFill/>
              <a:ln w="9525">
                <a:solidFill>
                  <a:schemeClr val="tx1"/>
                </a:solidFill>
                <a:round/>
                <a:headEnd/>
                <a:tailEnd/>
              </a:ln>
            </p:spPr>
            <p:txBody>
              <a:bodyPr/>
              <a:lstStyle/>
              <a:p>
                <a:endParaRPr lang="en-GB" dirty="0"/>
              </a:p>
            </p:txBody>
          </p:sp>
          <p:sp>
            <p:nvSpPr>
              <p:cNvPr id="134" name="Freeform 88">
                <a:extLst>
                  <a:ext uri="{FF2B5EF4-FFF2-40B4-BE49-F238E27FC236}">
                    <a16:creationId xmlns:a16="http://schemas.microsoft.com/office/drawing/2014/main" id="{489A6ED3-BE2F-22FD-D672-3262ACDD98ED}"/>
                  </a:ext>
                </a:extLst>
              </p:cNvPr>
              <p:cNvSpPr>
                <a:spLocks/>
              </p:cNvSpPr>
              <p:nvPr/>
            </p:nvSpPr>
            <p:spPr bwMode="auto">
              <a:xfrm>
                <a:off x="2065" y="2249"/>
                <a:ext cx="25" cy="27"/>
              </a:xfrm>
              <a:custGeom>
                <a:avLst/>
                <a:gdLst>
                  <a:gd name="T0" fmla="*/ 0 w 49"/>
                  <a:gd name="T1" fmla="*/ 1 h 53"/>
                  <a:gd name="T2" fmla="*/ 1 w 49"/>
                  <a:gd name="T3" fmla="*/ 1 h 53"/>
                  <a:gd name="T4" fmla="*/ 1 w 49"/>
                  <a:gd name="T5" fmla="*/ 1 h 53"/>
                  <a:gd name="T6" fmla="*/ 1 w 49"/>
                  <a:gd name="T7" fmla="*/ 1 h 53"/>
                  <a:gd name="T8" fmla="*/ 1 w 49"/>
                  <a:gd name="T9" fmla="*/ 1 h 53"/>
                  <a:gd name="T10" fmla="*/ 1 w 49"/>
                  <a:gd name="T11" fmla="*/ 1 h 53"/>
                  <a:gd name="T12" fmla="*/ 1 w 49"/>
                  <a:gd name="T13" fmla="*/ 1 h 53"/>
                  <a:gd name="T14" fmla="*/ 1 w 49"/>
                  <a:gd name="T15" fmla="*/ 1 h 53"/>
                  <a:gd name="T16" fmla="*/ 1 w 49"/>
                  <a:gd name="T17" fmla="*/ 0 h 53"/>
                  <a:gd name="T18" fmla="*/ 1 w 49"/>
                  <a:gd name="T19" fmla="*/ 0 h 53"/>
                  <a:gd name="T20" fmla="*/ 1 w 49"/>
                  <a:gd name="T21" fmla="*/ 0 h 53"/>
                  <a:gd name="T22" fmla="*/ 1 w 49"/>
                  <a:gd name="T23" fmla="*/ 1 h 53"/>
                  <a:gd name="T24" fmla="*/ 1 w 49"/>
                  <a:gd name="T25" fmla="*/ 1 h 53"/>
                  <a:gd name="T26" fmla="*/ 0 w 49"/>
                  <a:gd name="T27" fmla="*/ 1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53">
                    <a:moveTo>
                      <a:pt x="0" y="26"/>
                    </a:moveTo>
                    <a:lnTo>
                      <a:pt x="24" y="53"/>
                    </a:lnTo>
                    <a:lnTo>
                      <a:pt x="49" y="33"/>
                    </a:lnTo>
                    <a:lnTo>
                      <a:pt x="36" y="18"/>
                    </a:lnTo>
                    <a:lnTo>
                      <a:pt x="36" y="37"/>
                    </a:lnTo>
                    <a:lnTo>
                      <a:pt x="44" y="35"/>
                    </a:lnTo>
                    <a:lnTo>
                      <a:pt x="36" y="37"/>
                    </a:lnTo>
                    <a:lnTo>
                      <a:pt x="40" y="37"/>
                    </a:lnTo>
                    <a:lnTo>
                      <a:pt x="40" y="0"/>
                    </a:lnTo>
                    <a:lnTo>
                      <a:pt x="36" y="0"/>
                    </a:lnTo>
                    <a:lnTo>
                      <a:pt x="29" y="2"/>
                    </a:lnTo>
                    <a:lnTo>
                      <a:pt x="25" y="5"/>
                    </a:lnTo>
                    <a:lnTo>
                      <a:pt x="0" y="26"/>
                    </a:lnTo>
                    <a:close/>
                  </a:path>
                </a:pathLst>
              </a:custGeom>
              <a:grpFill/>
              <a:ln w="9525">
                <a:solidFill>
                  <a:schemeClr val="tx1"/>
                </a:solidFill>
                <a:round/>
                <a:headEnd/>
                <a:tailEnd/>
              </a:ln>
            </p:spPr>
            <p:txBody>
              <a:bodyPr/>
              <a:lstStyle/>
              <a:p>
                <a:endParaRPr lang="en-GB" dirty="0"/>
              </a:p>
            </p:txBody>
          </p:sp>
          <p:sp>
            <p:nvSpPr>
              <p:cNvPr id="135" name="Rectangle 89">
                <a:extLst>
                  <a:ext uri="{FF2B5EF4-FFF2-40B4-BE49-F238E27FC236}">
                    <a16:creationId xmlns:a16="http://schemas.microsoft.com/office/drawing/2014/main" id="{2CFA4F3C-A99E-FE93-922D-3FBF065C3DEC}"/>
                  </a:ext>
                </a:extLst>
              </p:cNvPr>
              <p:cNvSpPr>
                <a:spLocks noChangeArrowheads="1"/>
              </p:cNvSpPr>
              <p:nvPr/>
            </p:nvSpPr>
            <p:spPr bwMode="auto">
              <a:xfrm>
                <a:off x="210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36" name="Rectangle 90">
                <a:extLst>
                  <a:ext uri="{FF2B5EF4-FFF2-40B4-BE49-F238E27FC236}">
                    <a16:creationId xmlns:a16="http://schemas.microsoft.com/office/drawing/2014/main" id="{4F6A5914-F075-DD06-ABFB-5CF6C13E06D1}"/>
                  </a:ext>
                </a:extLst>
              </p:cNvPr>
              <p:cNvSpPr>
                <a:spLocks noChangeArrowheads="1"/>
              </p:cNvSpPr>
              <p:nvPr/>
            </p:nvSpPr>
            <p:spPr bwMode="auto">
              <a:xfrm>
                <a:off x="214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37" name="Rectangle 91">
                <a:extLst>
                  <a:ext uri="{FF2B5EF4-FFF2-40B4-BE49-F238E27FC236}">
                    <a16:creationId xmlns:a16="http://schemas.microsoft.com/office/drawing/2014/main" id="{B80A1357-9543-2D61-E263-E89D61F82780}"/>
                  </a:ext>
                </a:extLst>
              </p:cNvPr>
              <p:cNvSpPr>
                <a:spLocks noChangeArrowheads="1"/>
              </p:cNvSpPr>
              <p:nvPr/>
            </p:nvSpPr>
            <p:spPr bwMode="auto">
              <a:xfrm>
                <a:off x="2177"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38" name="Rectangle 92">
                <a:extLst>
                  <a:ext uri="{FF2B5EF4-FFF2-40B4-BE49-F238E27FC236}">
                    <a16:creationId xmlns:a16="http://schemas.microsoft.com/office/drawing/2014/main" id="{9F77CF54-BE8C-6A92-5D9A-9FA8F998F5F5}"/>
                  </a:ext>
                </a:extLst>
              </p:cNvPr>
              <p:cNvSpPr>
                <a:spLocks noChangeArrowheads="1"/>
              </p:cNvSpPr>
              <p:nvPr/>
            </p:nvSpPr>
            <p:spPr bwMode="auto">
              <a:xfrm>
                <a:off x="221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39" name="Rectangle 93">
                <a:extLst>
                  <a:ext uri="{FF2B5EF4-FFF2-40B4-BE49-F238E27FC236}">
                    <a16:creationId xmlns:a16="http://schemas.microsoft.com/office/drawing/2014/main" id="{FE1E175E-EB73-E50C-37BF-1D376042910E}"/>
                  </a:ext>
                </a:extLst>
              </p:cNvPr>
              <p:cNvSpPr>
                <a:spLocks noChangeArrowheads="1"/>
              </p:cNvSpPr>
              <p:nvPr/>
            </p:nvSpPr>
            <p:spPr bwMode="auto">
              <a:xfrm>
                <a:off x="225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0" name="Rectangle 94">
                <a:extLst>
                  <a:ext uri="{FF2B5EF4-FFF2-40B4-BE49-F238E27FC236}">
                    <a16:creationId xmlns:a16="http://schemas.microsoft.com/office/drawing/2014/main" id="{3D9A5FC7-1C42-E0A8-E23A-46E9F6C4C04B}"/>
                  </a:ext>
                </a:extLst>
              </p:cNvPr>
              <p:cNvSpPr>
                <a:spLocks noChangeArrowheads="1"/>
              </p:cNvSpPr>
              <p:nvPr/>
            </p:nvSpPr>
            <p:spPr bwMode="auto">
              <a:xfrm>
                <a:off x="2287"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1" name="Rectangle 95">
                <a:extLst>
                  <a:ext uri="{FF2B5EF4-FFF2-40B4-BE49-F238E27FC236}">
                    <a16:creationId xmlns:a16="http://schemas.microsoft.com/office/drawing/2014/main" id="{B373704D-536B-8F12-BEE9-A1378E1F3096}"/>
                  </a:ext>
                </a:extLst>
              </p:cNvPr>
              <p:cNvSpPr>
                <a:spLocks noChangeArrowheads="1"/>
              </p:cNvSpPr>
              <p:nvPr/>
            </p:nvSpPr>
            <p:spPr bwMode="auto">
              <a:xfrm>
                <a:off x="232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2" name="Rectangle 96">
                <a:extLst>
                  <a:ext uri="{FF2B5EF4-FFF2-40B4-BE49-F238E27FC236}">
                    <a16:creationId xmlns:a16="http://schemas.microsoft.com/office/drawing/2014/main" id="{03A3DF1E-DAA1-6911-DCC6-4B274A1AD42C}"/>
                  </a:ext>
                </a:extLst>
              </p:cNvPr>
              <p:cNvSpPr>
                <a:spLocks noChangeArrowheads="1"/>
              </p:cNvSpPr>
              <p:nvPr/>
            </p:nvSpPr>
            <p:spPr bwMode="auto">
              <a:xfrm>
                <a:off x="236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3" name="Rectangle 97">
                <a:extLst>
                  <a:ext uri="{FF2B5EF4-FFF2-40B4-BE49-F238E27FC236}">
                    <a16:creationId xmlns:a16="http://schemas.microsoft.com/office/drawing/2014/main" id="{93B714C3-7B61-C68D-EF9F-868A454402D8}"/>
                  </a:ext>
                </a:extLst>
              </p:cNvPr>
              <p:cNvSpPr>
                <a:spLocks noChangeArrowheads="1"/>
              </p:cNvSpPr>
              <p:nvPr/>
            </p:nvSpPr>
            <p:spPr bwMode="auto">
              <a:xfrm>
                <a:off x="2397"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4" name="Rectangle 98">
                <a:extLst>
                  <a:ext uri="{FF2B5EF4-FFF2-40B4-BE49-F238E27FC236}">
                    <a16:creationId xmlns:a16="http://schemas.microsoft.com/office/drawing/2014/main" id="{7E3A7774-F207-0F8D-B792-2AAE458B420A}"/>
                  </a:ext>
                </a:extLst>
              </p:cNvPr>
              <p:cNvSpPr>
                <a:spLocks noChangeArrowheads="1"/>
              </p:cNvSpPr>
              <p:nvPr/>
            </p:nvSpPr>
            <p:spPr bwMode="auto">
              <a:xfrm>
                <a:off x="243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5" name="Rectangle 99">
                <a:extLst>
                  <a:ext uri="{FF2B5EF4-FFF2-40B4-BE49-F238E27FC236}">
                    <a16:creationId xmlns:a16="http://schemas.microsoft.com/office/drawing/2014/main" id="{B35DFB50-B6F9-FC0B-B7AB-EF726D7835DA}"/>
                  </a:ext>
                </a:extLst>
              </p:cNvPr>
              <p:cNvSpPr>
                <a:spLocks noChangeArrowheads="1"/>
              </p:cNvSpPr>
              <p:nvPr/>
            </p:nvSpPr>
            <p:spPr bwMode="auto">
              <a:xfrm>
                <a:off x="247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6" name="Rectangle 100">
                <a:extLst>
                  <a:ext uri="{FF2B5EF4-FFF2-40B4-BE49-F238E27FC236}">
                    <a16:creationId xmlns:a16="http://schemas.microsoft.com/office/drawing/2014/main" id="{C77FDC36-0493-036A-3B98-F37D7C6AB6FC}"/>
                  </a:ext>
                </a:extLst>
              </p:cNvPr>
              <p:cNvSpPr>
                <a:spLocks noChangeArrowheads="1"/>
              </p:cNvSpPr>
              <p:nvPr/>
            </p:nvSpPr>
            <p:spPr bwMode="auto">
              <a:xfrm>
                <a:off x="2507"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7" name="Rectangle 101">
                <a:extLst>
                  <a:ext uri="{FF2B5EF4-FFF2-40B4-BE49-F238E27FC236}">
                    <a16:creationId xmlns:a16="http://schemas.microsoft.com/office/drawing/2014/main" id="{FD79A2ED-127A-0CB1-12E1-F3DE23EFF29A}"/>
                  </a:ext>
                </a:extLst>
              </p:cNvPr>
              <p:cNvSpPr>
                <a:spLocks noChangeArrowheads="1"/>
              </p:cNvSpPr>
              <p:nvPr/>
            </p:nvSpPr>
            <p:spPr bwMode="auto">
              <a:xfrm>
                <a:off x="254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8" name="Rectangle 102">
                <a:extLst>
                  <a:ext uri="{FF2B5EF4-FFF2-40B4-BE49-F238E27FC236}">
                    <a16:creationId xmlns:a16="http://schemas.microsoft.com/office/drawing/2014/main" id="{CDF844AF-F7B8-E6B9-1FEB-2F27437CBAF3}"/>
                  </a:ext>
                </a:extLst>
              </p:cNvPr>
              <p:cNvSpPr>
                <a:spLocks noChangeArrowheads="1"/>
              </p:cNvSpPr>
              <p:nvPr/>
            </p:nvSpPr>
            <p:spPr bwMode="auto">
              <a:xfrm>
                <a:off x="258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49" name="Freeform 103">
                <a:extLst>
                  <a:ext uri="{FF2B5EF4-FFF2-40B4-BE49-F238E27FC236}">
                    <a16:creationId xmlns:a16="http://schemas.microsoft.com/office/drawing/2014/main" id="{1DCDAD22-E968-624C-0A0E-A40421528E30}"/>
                  </a:ext>
                </a:extLst>
              </p:cNvPr>
              <p:cNvSpPr>
                <a:spLocks/>
              </p:cNvSpPr>
              <p:nvPr/>
            </p:nvSpPr>
            <p:spPr bwMode="auto">
              <a:xfrm>
                <a:off x="2617" y="2249"/>
                <a:ext cx="18" cy="18"/>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w 37"/>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7">
                    <a:moveTo>
                      <a:pt x="0" y="0"/>
                    </a:moveTo>
                    <a:lnTo>
                      <a:pt x="0" y="37"/>
                    </a:lnTo>
                    <a:lnTo>
                      <a:pt x="22" y="37"/>
                    </a:lnTo>
                    <a:lnTo>
                      <a:pt x="37" y="37"/>
                    </a:lnTo>
                    <a:lnTo>
                      <a:pt x="37" y="0"/>
                    </a:lnTo>
                    <a:lnTo>
                      <a:pt x="22" y="0"/>
                    </a:lnTo>
                    <a:lnTo>
                      <a:pt x="0" y="0"/>
                    </a:lnTo>
                    <a:close/>
                  </a:path>
                </a:pathLst>
              </a:custGeom>
              <a:grpFill/>
              <a:ln w="9525">
                <a:solidFill>
                  <a:schemeClr val="tx1"/>
                </a:solidFill>
                <a:round/>
                <a:headEnd/>
                <a:tailEnd/>
              </a:ln>
            </p:spPr>
            <p:txBody>
              <a:bodyPr/>
              <a:lstStyle/>
              <a:p>
                <a:endParaRPr lang="en-GB" dirty="0"/>
              </a:p>
            </p:txBody>
          </p:sp>
          <p:sp>
            <p:nvSpPr>
              <p:cNvPr id="150" name="Rectangle 104">
                <a:extLst>
                  <a:ext uri="{FF2B5EF4-FFF2-40B4-BE49-F238E27FC236}">
                    <a16:creationId xmlns:a16="http://schemas.microsoft.com/office/drawing/2014/main" id="{ACDE5D07-259D-C47A-8103-7B1718B7EF77}"/>
                  </a:ext>
                </a:extLst>
              </p:cNvPr>
              <p:cNvSpPr>
                <a:spLocks noChangeArrowheads="1"/>
              </p:cNvSpPr>
              <p:nvPr/>
            </p:nvSpPr>
            <p:spPr bwMode="auto">
              <a:xfrm>
                <a:off x="265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51" name="Rectangle 105">
                <a:extLst>
                  <a:ext uri="{FF2B5EF4-FFF2-40B4-BE49-F238E27FC236}">
                    <a16:creationId xmlns:a16="http://schemas.microsoft.com/office/drawing/2014/main" id="{2410E5CD-0AFC-249A-2298-341F4B9259C1}"/>
                  </a:ext>
                </a:extLst>
              </p:cNvPr>
              <p:cNvSpPr>
                <a:spLocks noChangeArrowheads="1"/>
              </p:cNvSpPr>
              <p:nvPr/>
            </p:nvSpPr>
            <p:spPr bwMode="auto">
              <a:xfrm>
                <a:off x="269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52" name="Rectangle 106">
                <a:extLst>
                  <a:ext uri="{FF2B5EF4-FFF2-40B4-BE49-F238E27FC236}">
                    <a16:creationId xmlns:a16="http://schemas.microsoft.com/office/drawing/2014/main" id="{25F7F7BD-1110-56C6-1E7C-4BD34C553186}"/>
                  </a:ext>
                </a:extLst>
              </p:cNvPr>
              <p:cNvSpPr>
                <a:spLocks noChangeArrowheads="1"/>
              </p:cNvSpPr>
              <p:nvPr/>
            </p:nvSpPr>
            <p:spPr bwMode="auto">
              <a:xfrm>
                <a:off x="2727"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53" name="Rectangle 107">
                <a:extLst>
                  <a:ext uri="{FF2B5EF4-FFF2-40B4-BE49-F238E27FC236}">
                    <a16:creationId xmlns:a16="http://schemas.microsoft.com/office/drawing/2014/main" id="{20506A54-A992-BE2E-2C1A-65DECE262C97}"/>
                  </a:ext>
                </a:extLst>
              </p:cNvPr>
              <p:cNvSpPr>
                <a:spLocks noChangeArrowheads="1"/>
              </p:cNvSpPr>
              <p:nvPr/>
            </p:nvSpPr>
            <p:spPr bwMode="auto">
              <a:xfrm>
                <a:off x="2763" y="224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54" name="Rectangle 108">
                <a:extLst>
                  <a:ext uri="{FF2B5EF4-FFF2-40B4-BE49-F238E27FC236}">
                    <a16:creationId xmlns:a16="http://schemas.microsoft.com/office/drawing/2014/main" id="{93C32DDB-B141-4AB7-4853-3C9CA7A0E1E9}"/>
                  </a:ext>
                </a:extLst>
              </p:cNvPr>
              <p:cNvSpPr>
                <a:spLocks noChangeArrowheads="1"/>
              </p:cNvSpPr>
              <p:nvPr/>
            </p:nvSpPr>
            <p:spPr bwMode="auto">
              <a:xfrm>
                <a:off x="2800" y="22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55" name="Freeform 109">
                <a:extLst>
                  <a:ext uri="{FF2B5EF4-FFF2-40B4-BE49-F238E27FC236}">
                    <a16:creationId xmlns:a16="http://schemas.microsoft.com/office/drawing/2014/main" id="{105BD4E5-E45E-89CC-11FB-8C4E22D8F5AA}"/>
                  </a:ext>
                </a:extLst>
              </p:cNvPr>
              <p:cNvSpPr>
                <a:spLocks/>
              </p:cNvSpPr>
              <p:nvPr/>
            </p:nvSpPr>
            <p:spPr bwMode="auto">
              <a:xfrm>
                <a:off x="2831" y="2235"/>
                <a:ext cx="25" cy="25"/>
              </a:xfrm>
              <a:custGeom>
                <a:avLst/>
                <a:gdLst>
                  <a:gd name="T0" fmla="*/ 0 w 50"/>
                  <a:gd name="T1" fmla="*/ 1 h 50"/>
                  <a:gd name="T2" fmla="*/ 1 w 50"/>
                  <a:gd name="T3" fmla="*/ 1 h 50"/>
                  <a:gd name="T4" fmla="*/ 1 w 50"/>
                  <a:gd name="T5" fmla="*/ 1 h 50"/>
                  <a:gd name="T6" fmla="*/ 1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19"/>
                    </a:moveTo>
                    <a:lnTo>
                      <a:pt x="19" y="50"/>
                    </a:lnTo>
                    <a:lnTo>
                      <a:pt x="50" y="31"/>
                    </a:lnTo>
                    <a:lnTo>
                      <a:pt x="31" y="0"/>
                    </a:lnTo>
                    <a:lnTo>
                      <a:pt x="0" y="19"/>
                    </a:lnTo>
                    <a:close/>
                  </a:path>
                </a:pathLst>
              </a:custGeom>
              <a:grpFill/>
              <a:ln w="9525">
                <a:solidFill>
                  <a:schemeClr val="tx1"/>
                </a:solidFill>
                <a:round/>
                <a:headEnd/>
                <a:tailEnd/>
              </a:ln>
            </p:spPr>
            <p:txBody>
              <a:bodyPr/>
              <a:lstStyle/>
              <a:p>
                <a:endParaRPr lang="en-GB" dirty="0"/>
              </a:p>
            </p:txBody>
          </p:sp>
          <p:sp>
            <p:nvSpPr>
              <p:cNvPr id="156" name="Freeform 110">
                <a:extLst>
                  <a:ext uri="{FF2B5EF4-FFF2-40B4-BE49-F238E27FC236}">
                    <a16:creationId xmlns:a16="http://schemas.microsoft.com/office/drawing/2014/main" id="{211B11A0-7A1D-E443-783C-156980F81325}"/>
                  </a:ext>
                </a:extLst>
              </p:cNvPr>
              <p:cNvSpPr>
                <a:spLocks/>
              </p:cNvSpPr>
              <p:nvPr/>
            </p:nvSpPr>
            <p:spPr bwMode="auto">
              <a:xfrm>
                <a:off x="2862" y="2217"/>
                <a:ext cx="25" cy="25"/>
              </a:xfrm>
              <a:custGeom>
                <a:avLst/>
                <a:gdLst>
                  <a:gd name="T0" fmla="*/ 0 w 49"/>
                  <a:gd name="T1" fmla="*/ 1 h 49"/>
                  <a:gd name="T2" fmla="*/ 1 w 49"/>
                  <a:gd name="T3" fmla="*/ 1 h 49"/>
                  <a:gd name="T4" fmla="*/ 1 w 49"/>
                  <a:gd name="T5" fmla="*/ 1 h 49"/>
                  <a:gd name="T6" fmla="*/ 1 w 49"/>
                  <a:gd name="T7" fmla="*/ 0 h 49"/>
                  <a:gd name="T8" fmla="*/ 0 w 49"/>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18"/>
                    </a:moveTo>
                    <a:lnTo>
                      <a:pt x="18" y="49"/>
                    </a:lnTo>
                    <a:lnTo>
                      <a:pt x="49" y="31"/>
                    </a:lnTo>
                    <a:lnTo>
                      <a:pt x="31" y="0"/>
                    </a:lnTo>
                    <a:lnTo>
                      <a:pt x="0" y="18"/>
                    </a:lnTo>
                    <a:close/>
                  </a:path>
                </a:pathLst>
              </a:custGeom>
              <a:grpFill/>
              <a:ln w="9525">
                <a:solidFill>
                  <a:schemeClr val="tx1"/>
                </a:solidFill>
                <a:round/>
                <a:headEnd/>
                <a:tailEnd/>
              </a:ln>
            </p:spPr>
            <p:txBody>
              <a:bodyPr/>
              <a:lstStyle/>
              <a:p>
                <a:endParaRPr lang="en-GB" dirty="0"/>
              </a:p>
            </p:txBody>
          </p:sp>
          <p:sp>
            <p:nvSpPr>
              <p:cNvPr id="157" name="Freeform 111">
                <a:extLst>
                  <a:ext uri="{FF2B5EF4-FFF2-40B4-BE49-F238E27FC236}">
                    <a16:creationId xmlns:a16="http://schemas.microsoft.com/office/drawing/2014/main" id="{B61C16C3-BDB7-DB3D-E529-A56D32A83E37}"/>
                  </a:ext>
                </a:extLst>
              </p:cNvPr>
              <p:cNvSpPr>
                <a:spLocks/>
              </p:cNvSpPr>
              <p:nvPr/>
            </p:nvSpPr>
            <p:spPr bwMode="auto">
              <a:xfrm>
                <a:off x="2894" y="2198"/>
                <a:ext cx="25" cy="24"/>
              </a:xfrm>
              <a:custGeom>
                <a:avLst/>
                <a:gdLst>
                  <a:gd name="T0" fmla="*/ 0 w 49"/>
                  <a:gd name="T1" fmla="*/ 0 h 50"/>
                  <a:gd name="T2" fmla="*/ 1 w 49"/>
                  <a:gd name="T3" fmla="*/ 0 h 50"/>
                  <a:gd name="T4" fmla="*/ 1 w 49"/>
                  <a:gd name="T5" fmla="*/ 0 h 50"/>
                  <a:gd name="T6" fmla="*/ 1 w 49"/>
                  <a:gd name="T7" fmla="*/ 0 h 50"/>
                  <a:gd name="T8" fmla="*/ 0 w 49"/>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0">
                    <a:moveTo>
                      <a:pt x="0" y="18"/>
                    </a:moveTo>
                    <a:lnTo>
                      <a:pt x="18" y="50"/>
                    </a:lnTo>
                    <a:lnTo>
                      <a:pt x="49" y="31"/>
                    </a:lnTo>
                    <a:lnTo>
                      <a:pt x="31" y="0"/>
                    </a:lnTo>
                    <a:lnTo>
                      <a:pt x="0" y="18"/>
                    </a:lnTo>
                    <a:close/>
                  </a:path>
                </a:pathLst>
              </a:custGeom>
              <a:grpFill/>
              <a:ln w="9525">
                <a:solidFill>
                  <a:schemeClr val="tx1"/>
                </a:solidFill>
                <a:round/>
                <a:headEnd/>
                <a:tailEnd/>
              </a:ln>
            </p:spPr>
            <p:txBody>
              <a:bodyPr/>
              <a:lstStyle/>
              <a:p>
                <a:endParaRPr lang="en-GB" dirty="0"/>
              </a:p>
            </p:txBody>
          </p:sp>
          <p:sp>
            <p:nvSpPr>
              <p:cNvPr id="158" name="Freeform 112">
                <a:extLst>
                  <a:ext uri="{FF2B5EF4-FFF2-40B4-BE49-F238E27FC236}">
                    <a16:creationId xmlns:a16="http://schemas.microsoft.com/office/drawing/2014/main" id="{8C5418CB-4E55-5024-8E1C-1B23F3F3A60B}"/>
                  </a:ext>
                </a:extLst>
              </p:cNvPr>
              <p:cNvSpPr>
                <a:spLocks/>
              </p:cNvSpPr>
              <p:nvPr/>
            </p:nvSpPr>
            <p:spPr bwMode="auto">
              <a:xfrm>
                <a:off x="2926" y="2179"/>
                <a:ext cx="24" cy="25"/>
              </a:xfrm>
              <a:custGeom>
                <a:avLst/>
                <a:gdLst>
                  <a:gd name="T0" fmla="*/ 0 w 50"/>
                  <a:gd name="T1" fmla="*/ 1 h 50"/>
                  <a:gd name="T2" fmla="*/ 0 w 50"/>
                  <a:gd name="T3" fmla="*/ 1 h 50"/>
                  <a:gd name="T4" fmla="*/ 0 w 50"/>
                  <a:gd name="T5" fmla="*/ 1 h 50"/>
                  <a:gd name="T6" fmla="*/ 0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19"/>
                    </a:moveTo>
                    <a:lnTo>
                      <a:pt x="18" y="50"/>
                    </a:lnTo>
                    <a:lnTo>
                      <a:pt x="50" y="32"/>
                    </a:lnTo>
                    <a:lnTo>
                      <a:pt x="31" y="0"/>
                    </a:lnTo>
                    <a:lnTo>
                      <a:pt x="0" y="19"/>
                    </a:lnTo>
                    <a:close/>
                  </a:path>
                </a:pathLst>
              </a:custGeom>
              <a:grpFill/>
              <a:ln w="9525">
                <a:solidFill>
                  <a:schemeClr val="tx1"/>
                </a:solidFill>
                <a:round/>
                <a:headEnd/>
                <a:tailEnd/>
              </a:ln>
            </p:spPr>
            <p:txBody>
              <a:bodyPr/>
              <a:lstStyle/>
              <a:p>
                <a:endParaRPr lang="en-GB" dirty="0"/>
              </a:p>
            </p:txBody>
          </p:sp>
          <p:sp>
            <p:nvSpPr>
              <p:cNvPr id="159" name="Freeform 113">
                <a:extLst>
                  <a:ext uri="{FF2B5EF4-FFF2-40B4-BE49-F238E27FC236}">
                    <a16:creationId xmlns:a16="http://schemas.microsoft.com/office/drawing/2014/main" id="{C1C537AE-7310-DFD9-EA4D-3B1E3A212631}"/>
                  </a:ext>
                </a:extLst>
              </p:cNvPr>
              <p:cNvSpPr>
                <a:spLocks/>
              </p:cNvSpPr>
              <p:nvPr/>
            </p:nvSpPr>
            <p:spPr bwMode="auto">
              <a:xfrm>
                <a:off x="2957" y="2161"/>
                <a:ext cx="25" cy="25"/>
              </a:xfrm>
              <a:custGeom>
                <a:avLst/>
                <a:gdLst>
                  <a:gd name="T0" fmla="*/ 0 w 52"/>
                  <a:gd name="T1" fmla="*/ 1 h 49"/>
                  <a:gd name="T2" fmla="*/ 0 w 52"/>
                  <a:gd name="T3" fmla="*/ 1 h 49"/>
                  <a:gd name="T4" fmla="*/ 0 w 52"/>
                  <a:gd name="T5" fmla="*/ 1 h 49"/>
                  <a:gd name="T6" fmla="*/ 0 w 52"/>
                  <a:gd name="T7" fmla="*/ 1 h 49"/>
                  <a:gd name="T8" fmla="*/ 0 w 52"/>
                  <a:gd name="T9" fmla="*/ 1 h 49"/>
                  <a:gd name="T10" fmla="*/ 0 w 52"/>
                  <a:gd name="T11" fmla="*/ 0 h 49"/>
                  <a:gd name="T12" fmla="*/ 0 w 52"/>
                  <a:gd name="T13" fmla="*/ 1 h 49"/>
                  <a:gd name="T14" fmla="*/ 0 w 52"/>
                  <a:gd name="T15" fmla="*/ 1 h 49"/>
                  <a:gd name="T16" fmla="*/ 0 w 52"/>
                  <a:gd name="T17" fmla="*/ 1 h 49"/>
                  <a:gd name="T18" fmla="*/ 0 w 52"/>
                  <a:gd name="T19" fmla="*/ 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49">
                    <a:moveTo>
                      <a:pt x="0" y="18"/>
                    </a:moveTo>
                    <a:lnTo>
                      <a:pt x="19" y="49"/>
                    </a:lnTo>
                    <a:lnTo>
                      <a:pt x="44" y="35"/>
                    </a:lnTo>
                    <a:lnTo>
                      <a:pt x="46" y="33"/>
                    </a:lnTo>
                    <a:lnTo>
                      <a:pt x="52" y="29"/>
                    </a:lnTo>
                    <a:lnTo>
                      <a:pt x="32" y="0"/>
                    </a:lnTo>
                    <a:lnTo>
                      <a:pt x="26" y="3"/>
                    </a:lnTo>
                    <a:lnTo>
                      <a:pt x="35" y="18"/>
                    </a:lnTo>
                    <a:lnTo>
                      <a:pt x="26" y="3"/>
                    </a:lnTo>
                    <a:lnTo>
                      <a:pt x="0" y="18"/>
                    </a:lnTo>
                    <a:close/>
                  </a:path>
                </a:pathLst>
              </a:custGeom>
              <a:grpFill/>
              <a:ln w="9525">
                <a:solidFill>
                  <a:schemeClr val="tx1"/>
                </a:solidFill>
                <a:round/>
                <a:headEnd/>
                <a:tailEnd/>
              </a:ln>
            </p:spPr>
            <p:txBody>
              <a:bodyPr/>
              <a:lstStyle/>
              <a:p>
                <a:endParaRPr lang="en-GB" dirty="0"/>
              </a:p>
            </p:txBody>
          </p:sp>
          <p:sp>
            <p:nvSpPr>
              <p:cNvPr id="160" name="Freeform 114">
                <a:extLst>
                  <a:ext uri="{FF2B5EF4-FFF2-40B4-BE49-F238E27FC236}">
                    <a16:creationId xmlns:a16="http://schemas.microsoft.com/office/drawing/2014/main" id="{D38DF105-9CE8-DBD9-E41D-891F7F01BDE6}"/>
                  </a:ext>
                </a:extLst>
              </p:cNvPr>
              <p:cNvSpPr>
                <a:spLocks/>
              </p:cNvSpPr>
              <p:nvPr/>
            </p:nvSpPr>
            <p:spPr bwMode="auto">
              <a:xfrm>
                <a:off x="2988" y="2141"/>
                <a:ext cx="25" cy="24"/>
              </a:xfrm>
              <a:custGeom>
                <a:avLst/>
                <a:gdLst>
                  <a:gd name="T0" fmla="*/ 0 w 49"/>
                  <a:gd name="T1" fmla="*/ 0 h 50"/>
                  <a:gd name="T2" fmla="*/ 1 w 49"/>
                  <a:gd name="T3" fmla="*/ 0 h 50"/>
                  <a:gd name="T4" fmla="*/ 1 w 49"/>
                  <a:gd name="T5" fmla="*/ 0 h 50"/>
                  <a:gd name="T6" fmla="*/ 1 w 49"/>
                  <a:gd name="T7" fmla="*/ 0 h 50"/>
                  <a:gd name="T8" fmla="*/ 0 w 49"/>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0">
                    <a:moveTo>
                      <a:pt x="0" y="21"/>
                    </a:moveTo>
                    <a:lnTo>
                      <a:pt x="20" y="50"/>
                    </a:lnTo>
                    <a:lnTo>
                      <a:pt x="49" y="30"/>
                    </a:lnTo>
                    <a:lnTo>
                      <a:pt x="29" y="0"/>
                    </a:lnTo>
                    <a:lnTo>
                      <a:pt x="0" y="21"/>
                    </a:lnTo>
                    <a:close/>
                  </a:path>
                </a:pathLst>
              </a:custGeom>
              <a:grpFill/>
              <a:ln w="9525">
                <a:solidFill>
                  <a:schemeClr val="tx1"/>
                </a:solidFill>
                <a:round/>
                <a:headEnd/>
                <a:tailEnd/>
              </a:ln>
            </p:spPr>
            <p:txBody>
              <a:bodyPr/>
              <a:lstStyle/>
              <a:p>
                <a:endParaRPr lang="en-GB" dirty="0"/>
              </a:p>
            </p:txBody>
          </p:sp>
          <p:sp>
            <p:nvSpPr>
              <p:cNvPr id="161" name="Freeform 115">
                <a:extLst>
                  <a:ext uri="{FF2B5EF4-FFF2-40B4-BE49-F238E27FC236}">
                    <a16:creationId xmlns:a16="http://schemas.microsoft.com/office/drawing/2014/main" id="{83DCF34D-29F9-3277-B906-5912CAF5E424}"/>
                  </a:ext>
                </a:extLst>
              </p:cNvPr>
              <p:cNvSpPr>
                <a:spLocks/>
              </p:cNvSpPr>
              <p:nvPr/>
            </p:nvSpPr>
            <p:spPr bwMode="auto">
              <a:xfrm>
                <a:off x="3018" y="2120"/>
                <a:ext cx="26" cy="24"/>
              </a:xfrm>
              <a:custGeom>
                <a:avLst/>
                <a:gdLst>
                  <a:gd name="T0" fmla="*/ 0 w 52"/>
                  <a:gd name="T1" fmla="*/ 0 h 50"/>
                  <a:gd name="T2" fmla="*/ 1 w 52"/>
                  <a:gd name="T3" fmla="*/ 0 h 50"/>
                  <a:gd name="T4" fmla="*/ 1 w 52"/>
                  <a:gd name="T5" fmla="*/ 0 h 50"/>
                  <a:gd name="T6" fmla="*/ 1 w 52"/>
                  <a:gd name="T7" fmla="*/ 0 h 50"/>
                  <a:gd name="T8" fmla="*/ 0 w 52"/>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0">
                    <a:moveTo>
                      <a:pt x="0" y="20"/>
                    </a:moveTo>
                    <a:lnTo>
                      <a:pt x="20" y="50"/>
                    </a:lnTo>
                    <a:lnTo>
                      <a:pt x="52" y="30"/>
                    </a:lnTo>
                    <a:lnTo>
                      <a:pt x="31" y="0"/>
                    </a:lnTo>
                    <a:lnTo>
                      <a:pt x="0" y="20"/>
                    </a:lnTo>
                    <a:close/>
                  </a:path>
                </a:pathLst>
              </a:custGeom>
              <a:grpFill/>
              <a:ln w="9525">
                <a:solidFill>
                  <a:schemeClr val="tx1"/>
                </a:solidFill>
                <a:round/>
                <a:headEnd/>
                <a:tailEnd/>
              </a:ln>
            </p:spPr>
            <p:txBody>
              <a:bodyPr/>
              <a:lstStyle/>
              <a:p>
                <a:endParaRPr lang="en-GB" dirty="0"/>
              </a:p>
            </p:txBody>
          </p:sp>
          <p:sp>
            <p:nvSpPr>
              <p:cNvPr id="162" name="Freeform 116">
                <a:extLst>
                  <a:ext uri="{FF2B5EF4-FFF2-40B4-BE49-F238E27FC236}">
                    <a16:creationId xmlns:a16="http://schemas.microsoft.com/office/drawing/2014/main" id="{9EB3E70D-D1C4-9548-8466-BB3C006FDEEE}"/>
                  </a:ext>
                </a:extLst>
              </p:cNvPr>
              <p:cNvSpPr>
                <a:spLocks/>
              </p:cNvSpPr>
              <p:nvPr/>
            </p:nvSpPr>
            <p:spPr bwMode="auto">
              <a:xfrm>
                <a:off x="3048" y="2099"/>
                <a:ext cx="26" cy="25"/>
              </a:xfrm>
              <a:custGeom>
                <a:avLst/>
                <a:gdLst>
                  <a:gd name="T0" fmla="*/ 0 w 51"/>
                  <a:gd name="T1" fmla="*/ 1 h 49"/>
                  <a:gd name="T2" fmla="*/ 1 w 51"/>
                  <a:gd name="T3" fmla="*/ 1 h 49"/>
                  <a:gd name="T4" fmla="*/ 1 w 51"/>
                  <a:gd name="T5" fmla="*/ 1 h 49"/>
                  <a:gd name="T6" fmla="*/ 1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63" name="Freeform 117">
                <a:extLst>
                  <a:ext uri="{FF2B5EF4-FFF2-40B4-BE49-F238E27FC236}">
                    <a16:creationId xmlns:a16="http://schemas.microsoft.com/office/drawing/2014/main" id="{841E1A1A-F3F0-51E1-25F6-8E250A03310A}"/>
                  </a:ext>
                </a:extLst>
              </p:cNvPr>
              <p:cNvSpPr>
                <a:spLocks/>
              </p:cNvSpPr>
              <p:nvPr/>
            </p:nvSpPr>
            <p:spPr bwMode="auto">
              <a:xfrm>
                <a:off x="3079" y="2079"/>
                <a:ext cx="25" cy="25"/>
              </a:xfrm>
              <a:custGeom>
                <a:avLst/>
                <a:gdLst>
                  <a:gd name="T0" fmla="*/ 0 w 52"/>
                  <a:gd name="T1" fmla="*/ 1 h 49"/>
                  <a:gd name="T2" fmla="*/ 0 w 52"/>
                  <a:gd name="T3" fmla="*/ 1 h 49"/>
                  <a:gd name="T4" fmla="*/ 0 w 52"/>
                  <a:gd name="T5" fmla="*/ 1 h 49"/>
                  <a:gd name="T6" fmla="*/ 0 w 52"/>
                  <a:gd name="T7" fmla="*/ 0 h 49"/>
                  <a:gd name="T8" fmla="*/ 0 w 52"/>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9">
                    <a:moveTo>
                      <a:pt x="0" y="20"/>
                    </a:moveTo>
                    <a:lnTo>
                      <a:pt x="20" y="49"/>
                    </a:lnTo>
                    <a:lnTo>
                      <a:pt x="52" y="29"/>
                    </a:lnTo>
                    <a:lnTo>
                      <a:pt x="31" y="0"/>
                    </a:lnTo>
                    <a:lnTo>
                      <a:pt x="0" y="20"/>
                    </a:lnTo>
                    <a:close/>
                  </a:path>
                </a:pathLst>
              </a:custGeom>
              <a:grpFill/>
              <a:ln w="9525">
                <a:solidFill>
                  <a:schemeClr val="tx1"/>
                </a:solidFill>
                <a:round/>
                <a:headEnd/>
                <a:tailEnd/>
              </a:ln>
            </p:spPr>
            <p:txBody>
              <a:bodyPr/>
              <a:lstStyle/>
              <a:p>
                <a:endParaRPr lang="en-GB" dirty="0"/>
              </a:p>
            </p:txBody>
          </p:sp>
          <p:sp>
            <p:nvSpPr>
              <p:cNvPr id="164" name="Freeform 118">
                <a:extLst>
                  <a:ext uri="{FF2B5EF4-FFF2-40B4-BE49-F238E27FC236}">
                    <a16:creationId xmlns:a16="http://schemas.microsoft.com/office/drawing/2014/main" id="{4B61203C-7EA3-038F-BD85-A2D3B0982CC9}"/>
                  </a:ext>
                </a:extLst>
              </p:cNvPr>
              <p:cNvSpPr>
                <a:spLocks/>
              </p:cNvSpPr>
              <p:nvPr/>
            </p:nvSpPr>
            <p:spPr bwMode="auto">
              <a:xfrm>
                <a:off x="3110" y="2059"/>
                <a:ext cx="25" cy="25"/>
              </a:xfrm>
              <a:custGeom>
                <a:avLst/>
                <a:gdLst>
                  <a:gd name="T0" fmla="*/ 0 w 49"/>
                  <a:gd name="T1" fmla="*/ 1 h 50"/>
                  <a:gd name="T2" fmla="*/ 1 w 49"/>
                  <a:gd name="T3" fmla="*/ 1 h 50"/>
                  <a:gd name="T4" fmla="*/ 1 w 49"/>
                  <a:gd name="T5" fmla="*/ 1 h 50"/>
                  <a:gd name="T6" fmla="*/ 1 w 49"/>
                  <a:gd name="T7" fmla="*/ 0 h 50"/>
                  <a:gd name="T8" fmla="*/ 0 w 4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0">
                    <a:moveTo>
                      <a:pt x="0" y="20"/>
                    </a:moveTo>
                    <a:lnTo>
                      <a:pt x="20" y="50"/>
                    </a:lnTo>
                    <a:lnTo>
                      <a:pt x="49" y="30"/>
                    </a:lnTo>
                    <a:lnTo>
                      <a:pt x="29" y="0"/>
                    </a:lnTo>
                    <a:lnTo>
                      <a:pt x="0" y="20"/>
                    </a:lnTo>
                    <a:close/>
                  </a:path>
                </a:pathLst>
              </a:custGeom>
              <a:grpFill/>
              <a:ln w="9525">
                <a:solidFill>
                  <a:schemeClr val="tx1"/>
                </a:solidFill>
                <a:round/>
                <a:headEnd/>
                <a:tailEnd/>
              </a:ln>
            </p:spPr>
            <p:txBody>
              <a:bodyPr/>
              <a:lstStyle/>
              <a:p>
                <a:endParaRPr lang="en-GB" dirty="0"/>
              </a:p>
            </p:txBody>
          </p:sp>
          <p:sp>
            <p:nvSpPr>
              <p:cNvPr id="165" name="Freeform 119">
                <a:extLst>
                  <a:ext uri="{FF2B5EF4-FFF2-40B4-BE49-F238E27FC236}">
                    <a16:creationId xmlns:a16="http://schemas.microsoft.com/office/drawing/2014/main" id="{F2E6EC7A-CC1E-2DCF-924D-E688CA4AB813}"/>
                  </a:ext>
                </a:extLst>
              </p:cNvPr>
              <p:cNvSpPr>
                <a:spLocks/>
              </p:cNvSpPr>
              <p:nvPr/>
            </p:nvSpPr>
            <p:spPr bwMode="auto">
              <a:xfrm>
                <a:off x="3140" y="2039"/>
                <a:ext cx="26" cy="25"/>
              </a:xfrm>
              <a:custGeom>
                <a:avLst/>
                <a:gdLst>
                  <a:gd name="T0" fmla="*/ 0 w 51"/>
                  <a:gd name="T1" fmla="*/ 1 h 49"/>
                  <a:gd name="T2" fmla="*/ 1 w 51"/>
                  <a:gd name="T3" fmla="*/ 1 h 49"/>
                  <a:gd name="T4" fmla="*/ 1 w 51"/>
                  <a:gd name="T5" fmla="*/ 1 h 49"/>
                  <a:gd name="T6" fmla="*/ 1 w 51"/>
                  <a:gd name="T7" fmla="*/ 0 h 49"/>
                  <a:gd name="T8" fmla="*/ 0 w 51"/>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9">
                    <a:moveTo>
                      <a:pt x="0" y="20"/>
                    </a:moveTo>
                    <a:lnTo>
                      <a:pt x="20" y="49"/>
                    </a:lnTo>
                    <a:lnTo>
                      <a:pt x="51" y="29"/>
                    </a:lnTo>
                    <a:lnTo>
                      <a:pt x="31" y="0"/>
                    </a:lnTo>
                    <a:lnTo>
                      <a:pt x="0" y="20"/>
                    </a:lnTo>
                    <a:close/>
                  </a:path>
                </a:pathLst>
              </a:custGeom>
              <a:grpFill/>
              <a:ln w="9525">
                <a:solidFill>
                  <a:schemeClr val="tx1"/>
                </a:solidFill>
                <a:round/>
                <a:headEnd/>
                <a:tailEnd/>
              </a:ln>
            </p:spPr>
            <p:txBody>
              <a:bodyPr/>
              <a:lstStyle/>
              <a:p>
                <a:endParaRPr lang="en-GB" dirty="0"/>
              </a:p>
            </p:txBody>
          </p:sp>
          <p:sp>
            <p:nvSpPr>
              <p:cNvPr id="166" name="Freeform 120">
                <a:extLst>
                  <a:ext uri="{FF2B5EF4-FFF2-40B4-BE49-F238E27FC236}">
                    <a16:creationId xmlns:a16="http://schemas.microsoft.com/office/drawing/2014/main" id="{7A12B228-2532-0519-E742-7FC216CC3E62}"/>
                  </a:ext>
                </a:extLst>
              </p:cNvPr>
              <p:cNvSpPr>
                <a:spLocks/>
              </p:cNvSpPr>
              <p:nvPr/>
            </p:nvSpPr>
            <p:spPr bwMode="auto">
              <a:xfrm>
                <a:off x="3168" y="2014"/>
                <a:ext cx="24" cy="26"/>
              </a:xfrm>
              <a:custGeom>
                <a:avLst/>
                <a:gdLst>
                  <a:gd name="T0" fmla="*/ 0 w 50"/>
                  <a:gd name="T1" fmla="*/ 1 h 52"/>
                  <a:gd name="T2" fmla="*/ 0 w 50"/>
                  <a:gd name="T3" fmla="*/ 1 h 52"/>
                  <a:gd name="T4" fmla="*/ 0 w 50"/>
                  <a:gd name="T5" fmla="*/ 1 h 52"/>
                  <a:gd name="T6" fmla="*/ 0 w 50"/>
                  <a:gd name="T7" fmla="*/ 0 h 52"/>
                  <a:gd name="T8" fmla="*/ 0 w 50"/>
                  <a:gd name="T9" fmla="*/ 1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2">
                    <a:moveTo>
                      <a:pt x="0" y="32"/>
                    </a:moveTo>
                    <a:lnTo>
                      <a:pt x="29" y="52"/>
                    </a:lnTo>
                    <a:lnTo>
                      <a:pt x="50" y="21"/>
                    </a:lnTo>
                    <a:lnTo>
                      <a:pt x="20" y="0"/>
                    </a:lnTo>
                    <a:lnTo>
                      <a:pt x="0" y="32"/>
                    </a:lnTo>
                    <a:close/>
                  </a:path>
                </a:pathLst>
              </a:custGeom>
              <a:grpFill/>
              <a:ln w="9525">
                <a:solidFill>
                  <a:schemeClr val="tx1"/>
                </a:solidFill>
                <a:round/>
                <a:headEnd/>
                <a:tailEnd/>
              </a:ln>
            </p:spPr>
            <p:txBody>
              <a:bodyPr/>
              <a:lstStyle/>
              <a:p>
                <a:endParaRPr lang="en-GB" dirty="0"/>
              </a:p>
            </p:txBody>
          </p:sp>
          <p:sp>
            <p:nvSpPr>
              <p:cNvPr id="167" name="Freeform 121">
                <a:extLst>
                  <a:ext uri="{FF2B5EF4-FFF2-40B4-BE49-F238E27FC236}">
                    <a16:creationId xmlns:a16="http://schemas.microsoft.com/office/drawing/2014/main" id="{3C42211B-440D-F4E5-B068-BD20F236897B}"/>
                  </a:ext>
                </a:extLst>
              </p:cNvPr>
              <p:cNvSpPr>
                <a:spLocks/>
              </p:cNvSpPr>
              <p:nvPr/>
            </p:nvSpPr>
            <p:spPr bwMode="auto">
              <a:xfrm>
                <a:off x="3188" y="1984"/>
                <a:ext cx="24" cy="26"/>
              </a:xfrm>
              <a:custGeom>
                <a:avLst/>
                <a:gdLst>
                  <a:gd name="T0" fmla="*/ 0 w 50"/>
                  <a:gd name="T1" fmla="*/ 1 h 51"/>
                  <a:gd name="T2" fmla="*/ 0 w 50"/>
                  <a:gd name="T3" fmla="*/ 1 h 51"/>
                  <a:gd name="T4" fmla="*/ 0 w 50"/>
                  <a:gd name="T5" fmla="*/ 1 h 51"/>
                  <a:gd name="T6" fmla="*/ 0 w 50"/>
                  <a:gd name="T7" fmla="*/ 0 h 51"/>
                  <a:gd name="T8" fmla="*/ 0 w 50"/>
                  <a:gd name="T9" fmla="*/ 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1">
                    <a:moveTo>
                      <a:pt x="0" y="31"/>
                    </a:moveTo>
                    <a:lnTo>
                      <a:pt x="30" y="51"/>
                    </a:lnTo>
                    <a:lnTo>
                      <a:pt x="50" y="20"/>
                    </a:lnTo>
                    <a:lnTo>
                      <a:pt x="21" y="0"/>
                    </a:lnTo>
                    <a:lnTo>
                      <a:pt x="0" y="31"/>
                    </a:lnTo>
                    <a:close/>
                  </a:path>
                </a:pathLst>
              </a:custGeom>
              <a:grpFill/>
              <a:ln w="9525">
                <a:solidFill>
                  <a:schemeClr val="tx1"/>
                </a:solidFill>
                <a:round/>
                <a:headEnd/>
                <a:tailEnd/>
              </a:ln>
            </p:spPr>
            <p:txBody>
              <a:bodyPr/>
              <a:lstStyle/>
              <a:p>
                <a:endParaRPr lang="en-GB" dirty="0"/>
              </a:p>
            </p:txBody>
          </p:sp>
          <p:sp>
            <p:nvSpPr>
              <p:cNvPr id="168" name="Freeform 122">
                <a:extLst>
                  <a:ext uri="{FF2B5EF4-FFF2-40B4-BE49-F238E27FC236}">
                    <a16:creationId xmlns:a16="http://schemas.microsoft.com/office/drawing/2014/main" id="{F87D6520-8163-935D-30D3-2548AEEABEA3}"/>
                  </a:ext>
                </a:extLst>
              </p:cNvPr>
              <p:cNvSpPr>
                <a:spLocks/>
              </p:cNvSpPr>
              <p:nvPr/>
            </p:nvSpPr>
            <p:spPr bwMode="auto">
              <a:xfrm>
                <a:off x="3208" y="1954"/>
                <a:ext cx="26" cy="24"/>
              </a:xfrm>
              <a:custGeom>
                <a:avLst/>
                <a:gdLst>
                  <a:gd name="T0" fmla="*/ 0 w 51"/>
                  <a:gd name="T1" fmla="*/ 0 h 50"/>
                  <a:gd name="T2" fmla="*/ 1 w 51"/>
                  <a:gd name="T3" fmla="*/ 0 h 50"/>
                  <a:gd name="T4" fmla="*/ 1 w 51"/>
                  <a:gd name="T5" fmla="*/ 0 h 50"/>
                  <a:gd name="T6" fmla="*/ 1 w 51"/>
                  <a:gd name="T7" fmla="*/ 0 h 50"/>
                  <a:gd name="T8" fmla="*/ 0 w 5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30"/>
                    </a:moveTo>
                    <a:lnTo>
                      <a:pt x="29" y="50"/>
                    </a:lnTo>
                    <a:lnTo>
                      <a:pt x="51" y="21"/>
                    </a:lnTo>
                    <a:lnTo>
                      <a:pt x="22" y="0"/>
                    </a:lnTo>
                    <a:lnTo>
                      <a:pt x="0" y="30"/>
                    </a:lnTo>
                    <a:close/>
                  </a:path>
                </a:pathLst>
              </a:custGeom>
              <a:grpFill/>
              <a:ln w="9525">
                <a:solidFill>
                  <a:schemeClr val="tx1"/>
                </a:solidFill>
                <a:round/>
                <a:headEnd/>
                <a:tailEnd/>
              </a:ln>
            </p:spPr>
            <p:txBody>
              <a:bodyPr/>
              <a:lstStyle/>
              <a:p>
                <a:endParaRPr lang="en-GB" dirty="0"/>
              </a:p>
            </p:txBody>
          </p:sp>
          <p:sp>
            <p:nvSpPr>
              <p:cNvPr id="169" name="Freeform 123">
                <a:extLst>
                  <a:ext uri="{FF2B5EF4-FFF2-40B4-BE49-F238E27FC236}">
                    <a16:creationId xmlns:a16="http://schemas.microsoft.com/office/drawing/2014/main" id="{379BE6E4-C968-CA36-B9BB-752DEEBB947F}"/>
                  </a:ext>
                </a:extLst>
              </p:cNvPr>
              <p:cNvSpPr>
                <a:spLocks/>
              </p:cNvSpPr>
              <p:nvPr/>
            </p:nvSpPr>
            <p:spPr bwMode="auto">
              <a:xfrm>
                <a:off x="3229" y="1923"/>
                <a:ext cx="25" cy="25"/>
              </a:xfrm>
              <a:custGeom>
                <a:avLst/>
                <a:gdLst>
                  <a:gd name="T0" fmla="*/ 0 w 49"/>
                  <a:gd name="T1" fmla="*/ 1 h 49"/>
                  <a:gd name="T2" fmla="*/ 1 w 49"/>
                  <a:gd name="T3" fmla="*/ 1 h 49"/>
                  <a:gd name="T4" fmla="*/ 1 w 49"/>
                  <a:gd name="T5" fmla="*/ 1 h 49"/>
                  <a:gd name="T6" fmla="*/ 1 w 49"/>
                  <a:gd name="T7" fmla="*/ 0 h 49"/>
                  <a:gd name="T8" fmla="*/ 0 w 49"/>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29"/>
                    </a:moveTo>
                    <a:lnTo>
                      <a:pt x="29" y="49"/>
                    </a:lnTo>
                    <a:lnTo>
                      <a:pt x="49" y="20"/>
                    </a:lnTo>
                    <a:lnTo>
                      <a:pt x="20" y="0"/>
                    </a:lnTo>
                    <a:lnTo>
                      <a:pt x="0" y="29"/>
                    </a:lnTo>
                    <a:close/>
                  </a:path>
                </a:pathLst>
              </a:custGeom>
              <a:grpFill/>
              <a:ln w="9525">
                <a:solidFill>
                  <a:schemeClr val="tx1"/>
                </a:solidFill>
                <a:round/>
                <a:headEnd/>
                <a:tailEnd/>
              </a:ln>
            </p:spPr>
            <p:txBody>
              <a:bodyPr/>
              <a:lstStyle/>
              <a:p>
                <a:endParaRPr lang="en-GB" dirty="0"/>
              </a:p>
            </p:txBody>
          </p:sp>
          <p:sp>
            <p:nvSpPr>
              <p:cNvPr id="170" name="Freeform 124">
                <a:extLst>
                  <a:ext uri="{FF2B5EF4-FFF2-40B4-BE49-F238E27FC236}">
                    <a16:creationId xmlns:a16="http://schemas.microsoft.com/office/drawing/2014/main" id="{D9C53DA3-5951-0D01-B4D4-0BD6416DF66B}"/>
                  </a:ext>
                </a:extLst>
              </p:cNvPr>
              <p:cNvSpPr>
                <a:spLocks/>
              </p:cNvSpPr>
              <p:nvPr/>
            </p:nvSpPr>
            <p:spPr bwMode="auto">
              <a:xfrm>
                <a:off x="3249" y="1893"/>
                <a:ext cx="25" cy="25"/>
              </a:xfrm>
              <a:custGeom>
                <a:avLst/>
                <a:gdLst>
                  <a:gd name="T0" fmla="*/ 0 w 50"/>
                  <a:gd name="T1" fmla="*/ 1 h 50"/>
                  <a:gd name="T2" fmla="*/ 1 w 50"/>
                  <a:gd name="T3" fmla="*/ 1 h 50"/>
                  <a:gd name="T4" fmla="*/ 1 w 50"/>
                  <a:gd name="T5" fmla="*/ 1 h 50"/>
                  <a:gd name="T6" fmla="*/ 1 w 50"/>
                  <a:gd name="T7" fmla="*/ 0 h 50"/>
                  <a:gd name="T8" fmla="*/ 0 w 50"/>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0" y="30"/>
                    </a:moveTo>
                    <a:lnTo>
                      <a:pt x="30" y="50"/>
                    </a:lnTo>
                    <a:lnTo>
                      <a:pt x="50" y="20"/>
                    </a:lnTo>
                    <a:lnTo>
                      <a:pt x="20" y="0"/>
                    </a:lnTo>
                    <a:lnTo>
                      <a:pt x="0" y="30"/>
                    </a:lnTo>
                    <a:close/>
                  </a:path>
                </a:pathLst>
              </a:custGeom>
              <a:grpFill/>
              <a:ln w="9525">
                <a:solidFill>
                  <a:schemeClr val="tx1"/>
                </a:solidFill>
                <a:round/>
                <a:headEnd/>
                <a:tailEnd/>
              </a:ln>
            </p:spPr>
            <p:txBody>
              <a:bodyPr/>
              <a:lstStyle/>
              <a:p>
                <a:endParaRPr lang="en-GB" dirty="0"/>
              </a:p>
            </p:txBody>
          </p:sp>
          <p:sp>
            <p:nvSpPr>
              <p:cNvPr id="171" name="Freeform 125">
                <a:extLst>
                  <a:ext uri="{FF2B5EF4-FFF2-40B4-BE49-F238E27FC236}">
                    <a16:creationId xmlns:a16="http://schemas.microsoft.com/office/drawing/2014/main" id="{61DE74F4-EEAF-8C3E-7178-9EE0FD0B1834}"/>
                  </a:ext>
                </a:extLst>
              </p:cNvPr>
              <p:cNvSpPr>
                <a:spLocks/>
              </p:cNvSpPr>
              <p:nvPr/>
            </p:nvSpPr>
            <p:spPr bwMode="auto">
              <a:xfrm>
                <a:off x="3269" y="1862"/>
                <a:ext cx="26" cy="26"/>
              </a:xfrm>
              <a:custGeom>
                <a:avLst/>
                <a:gdLst>
                  <a:gd name="T0" fmla="*/ 0 w 51"/>
                  <a:gd name="T1" fmla="*/ 1 h 51"/>
                  <a:gd name="T2" fmla="*/ 1 w 51"/>
                  <a:gd name="T3" fmla="*/ 1 h 51"/>
                  <a:gd name="T4" fmla="*/ 1 w 51"/>
                  <a:gd name="T5" fmla="*/ 1 h 51"/>
                  <a:gd name="T6" fmla="*/ 1 w 51"/>
                  <a:gd name="T7" fmla="*/ 0 h 51"/>
                  <a:gd name="T8" fmla="*/ 0 w 51"/>
                  <a:gd name="T9" fmla="*/ 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1">
                    <a:moveTo>
                      <a:pt x="0" y="31"/>
                    </a:moveTo>
                    <a:lnTo>
                      <a:pt x="29" y="51"/>
                    </a:lnTo>
                    <a:lnTo>
                      <a:pt x="51" y="20"/>
                    </a:lnTo>
                    <a:lnTo>
                      <a:pt x="22" y="0"/>
                    </a:lnTo>
                    <a:lnTo>
                      <a:pt x="0" y="31"/>
                    </a:lnTo>
                    <a:close/>
                  </a:path>
                </a:pathLst>
              </a:custGeom>
              <a:grpFill/>
              <a:ln w="9525">
                <a:solidFill>
                  <a:schemeClr val="tx1"/>
                </a:solidFill>
                <a:round/>
                <a:headEnd/>
                <a:tailEnd/>
              </a:ln>
            </p:spPr>
            <p:txBody>
              <a:bodyPr/>
              <a:lstStyle/>
              <a:p>
                <a:endParaRPr lang="en-GB" dirty="0"/>
              </a:p>
            </p:txBody>
          </p:sp>
          <p:sp>
            <p:nvSpPr>
              <p:cNvPr id="172" name="Freeform 126">
                <a:extLst>
                  <a:ext uri="{FF2B5EF4-FFF2-40B4-BE49-F238E27FC236}">
                    <a16:creationId xmlns:a16="http://schemas.microsoft.com/office/drawing/2014/main" id="{84C6E8BB-1B36-F204-13FB-00188E36443E}"/>
                  </a:ext>
                </a:extLst>
              </p:cNvPr>
              <p:cNvSpPr>
                <a:spLocks/>
              </p:cNvSpPr>
              <p:nvPr/>
            </p:nvSpPr>
            <p:spPr bwMode="auto">
              <a:xfrm>
                <a:off x="3290" y="1832"/>
                <a:ext cx="25" cy="25"/>
              </a:xfrm>
              <a:custGeom>
                <a:avLst/>
                <a:gdLst>
                  <a:gd name="T0" fmla="*/ 0 w 49"/>
                  <a:gd name="T1" fmla="*/ 0 h 52"/>
                  <a:gd name="T2" fmla="*/ 1 w 49"/>
                  <a:gd name="T3" fmla="*/ 0 h 52"/>
                  <a:gd name="T4" fmla="*/ 1 w 49"/>
                  <a:gd name="T5" fmla="*/ 0 h 52"/>
                  <a:gd name="T6" fmla="*/ 1 w 49"/>
                  <a:gd name="T7" fmla="*/ 0 h 52"/>
                  <a:gd name="T8" fmla="*/ 0 w 49"/>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2">
                    <a:moveTo>
                      <a:pt x="0" y="32"/>
                    </a:moveTo>
                    <a:lnTo>
                      <a:pt x="29" y="52"/>
                    </a:lnTo>
                    <a:lnTo>
                      <a:pt x="49" y="21"/>
                    </a:lnTo>
                    <a:lnTo>
                      <a:pt x="20" y="0"/>
                    </a:lnTo>
                    <a:lnTo>
                      <a:pt x="0" y="32"/>
                    </a:lnTo>
                    <a:close/>
                  </a:path>
                </a:pathLst>
              </a:custGeom>
              <a:grpFill/>
              <a:ln w="9525">
                <a:solidFill>
                  <a:schemeClr val="tx1"/>
                </a:solidFill>
                <a:round/>
                <a:headEnd/>
                <a:tailEnd/>
              </a:ln>
            </p:spPr>
            <p:txBody>
              <a:bodyPr/>
              <a:lstStyle/>
              <a:p>
                <a:endParaRPr lang="en-GB" dirty="0"/>
              </a:p>
            </p:txBody>
          </p:sp>
          <p:sp>
            <p:nvSpPr>
              <p:cNvPr id="173" name="Freeform 127">
                <a:extLst>
                  <a:ext uri="{FF2B5EF4-FFF2-40B4-BE49-F238E27FC236}">
                    <a16:creationId xmlns:a16="http://schemas.microsoft.com/office/drawing/2014/main" id="{3B34696D-3BB3-D245-9666-A9B017D5EE9D}"/>
                  </a:ext>
                </a:extLst>
              </p:cNvPr>
              <p:cNvSpPr>
                <a:spLocks/>
              </p:cNvSpPr>
              <p:nvPr/>
            </p:nvSpPr>
            <p:spPr bwMode="auto">
              <a:xfrm>
                <a:off x="3310" y="1809"/>
                <a:ext cx="24" cy="18"/>
              </a:xfrm>
              <a:custGeom>
                <a:avLst/>
                <a:gdLst>
                  <a:gd name="T0" fmla="*/ 0 w 48"/>
                  <a:gd name="T1" fmla="*/ 1 h 36"/>
                  <a:gd name="T2" fmla="*/ 1 w 48"/>
                  <a:gd name="T3" fmla="*/ 1 h 36"/>
                  <a:gd name="T4" fmla="*/ 1 w 48"/>
                  <a:gd name="T5" fmla="*/ 1 h 36"/>
                  <a:gd name="T6" fmla="*/ 1 w 48"/>
                  <a:gd name="T7" fmla="*/ 1 h 36"/>
                  <a:gd name="T8" fmla="*/ 1 w 48"/>
                  <a:gd name="T9" fmla="*/ 1 h 36"/>
                  <a:gd name="T10" fmla="*/ 1 w 48"/>
                  <a:gd name="T11" fmla="*/ 1 h 36"/>
                  <a:gd name="T12" fmla="*/ 1 w 48"/>
                  <a:gd name="T13" fmla="*/ 1 h 36"/>
                  <a:gd name="T14" fmla="*/ 1 w 48"/>
                  <a:gd name="T15" fmla="*/ 1 h 36"/>
                  <a:gd name="T16" fmla="*/ 1 w 48"/>
                  <a:gd name="T17" fmla="*/ 1 h 36"/>
                  <a:gd name="T18" fmla="*/ 1 w 48"/>
                  <a:gd name="T19" fmla="*/ 0 h 36"/>
                  <a:gd name="T20" fmla="*/ 1 w 48"/>
                  <a:gd name="T21" fmla="*/ 0 h 36"/>
                  <a:gd name="T22" fmla="*/ 1 w 48"/>
                  <a:gd name="T23" fmla="*/ 0 h 36"/>
                  <a:gd name="T24" fmla="*/ 1 w 48"/>
                  <a:gd name="T25" fmla="*/ 1 h 36"/>
                  <a:gd name="T26" fmla="*/ 1 w 48"/>
                  <a:gd name="T27" fmla="*/ 1 h 36"/>
                  <a:gd name="T28" fmla="*/ 1 w 48"/>
                  <a:gd name="T29" fmla="*/ 1 h 36"/>
                  <a:gd name="T30" fmla="*/ 0 w 48"/>
                  <a:gd name="T31" fmla="*/ 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36">
                    <a:moveTo>
                      <a:pt x="0" y="16"/>
                    </a:moveTo>
                    <a:lnTo>
                      <a:pt x="29" y="36"/>
                    </a:lnTo>
                    <a:lnTo>
                      <a:pt x="35" y="29"/>
                    </a:lnTo>
                    <a:lnTo>
                      <a:pt x="20" y="18"/>
                    </a:lnTo>
                    <a:lnTo>
                      <a:pt x="20" y="36"/>
                    </a:lnTo>
                    <a:lnTo>
                      <a:pt x="27" y="34"/>
                    </a:lnTo>
                    <a:lnTo>
                      <a:pt x="33" y="31"/>
                    </a:lnTo>
                    <a:lnTo>
                      <a:pt x="20" y="36"/>
                    </a:lnTo>
                    <a:lnTo>
                      <a:pt x="48" y="36"/>
                    </a:lnTo>
                    <a:lnTo>
                      <a:pt x="48" y="0"/>
                    </a:lnTo>
                    <a:lnTo>
                      <a:pt x="20" y="0"/>
                    </a:lnTo>
                    <a:lnTo>
                      <a:pt x="13" y="1"/>
                    </a:lnTo>
                    <a:lnTo>
                      <a:pt x="7" y="5"/>
                    </a:lnTo>
                    <a:lnTo>
                      <a:pt x="5" y="9"/>
                    </a:lnTo>
                    <a:lnTo>
                      <a:pt x="0" y="16"/>
                    </a:lnTo>
                    <a:close/>
                  </a:path>
                </a:pathLst>
              </a:custGeom>
              <a:grpFill/>
              <a:ln w="9525">
                <a:solidFill>
                  <a:schemeClr val="tx1"/>
                </a:solidFill>
                <a:round/>
                <a:headEnd/>
                <a:tailEnd/>
              </a:ln>
            </p:spPr>
            <p:txBody>
              <a:bodyPr/>
              <a:lstStyle/>
              <a:p>
                <a:endParaRPr lang="en-GB" dirty="0"/>
              </a:p>
            </p:txBody>
          </p:sp>
          <p:sp>
            <p:nvSpPr>
              <p:cNvPr id="174" name="Rectangle 128">
                <a:extLst>
                  <a:ext uri="{FF2B5EF4-FFF2-40B4-BE49-F238E27FC236}">
                    <a16:creationId xmlns:a16="http://schemas.microsoft.com/office/drawing/2014/main" id="{CCD7E45C-2000-BB8E-D45C-8DC4BFF67801}"/>
                  </a:ext>
                </a:extLst>
              </p:cNvPr>
              <p:cNvSpPr>
                <a:spLocks noChangeArrowheads="1"/>
              </p:cNvSpPr>
              <p:nvPr/>
            </p:nvSpPr>
            <p:spPr bwMode="auto">
              <a:xfrm>
                <a:off x="335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75" name="Rectangle 129">
                <a:extLst>
                  <a:ext uri="{FF2B5EF4-FFF2-40B4-BE49-F238E27FC236}">
                    <a16:creationId xmlns:a16="http://schemas.microsoft.com/office/drawing/2014/main" id="{A74163A3-F806-9D46-665D-3C6E01CE6AC5}"/>
                  </a:ext>
                </a:extLst>
              </p:cNvPr>
              <p:cNvSpPr>
                <a:spLocks noChangeArrowheads="1"/>
              </p:cNvSpPr>
              <p:nvPr/>
            </p:nvSpPr>
            <p:spPr bwMode="auto">
              <a:xfrm>
                <a:off x="338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76" name="Rectangle 130">
                <a:extLst>
                  <a:ext uri="{FF2B5EF4-FFF2-40B4-BE49-F238E27FC236}">
                    <a16:creationId xmlns:a16="http://schemas.microsoft.com/office/drawing/2014/main" id="{1858CA13-B3A0-B567-864D-C24061D52095}"/>
                  </a:ext>
                </a:extLst>
              </p:cNvPr>
              <p:cNvSpPr>
                <a:spLocks noChangeArrowheads="1"/>
              </p:cNvSpPr>
              <p:nvPr/>
            </p:nvSpPr>
            <p:spPr bwMode="auto">
              <a:xfrm>
                <a:off x="342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77" name="Rectangle 131">
                <a:extLst>
                  <a:ext uri="{FF2B5EF4-FFF2-40B4-BE49-F238E27FC236}">
                    <a16:creationId xmlns:a16="http://schemas.microsoft.com/office/drawing/2014/main" id="{97AE9EB0-4299-45AF-9A38-671D18DF55B7}"/>
                  </a:ext>
                </a:extLst>
              </p:cNvPr>
              <p:cNvSpPr>
                <a:spLocks noChangeArrowheads="1"/>
              </p:cNvSpPr>
              <p:nvPr/>
            </p:nvSpPr>
            <p:spPr bwMode="auto">
              <a:xfrm>
                <a:off x="346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78" name="Rectangle 132">
                <a:extLst>
                  <a:ext uri="{FF2B5EF4-FFF2-40B4-BE49-F238E27FC236}">
                    <a16:creationId xmlns:a16="http://schemas.microsoft.com/office/drawing/2014/main" id="{83EFF7A6-66E2-06FF-A62A-ABDC338D9775}"/>
                  </a:ext>
                </a:extLst>
              </p:cNvPr>
              <p:cNvSpPr>
                <a:spLocks noChangeArrowheads="1"/>
              </p:cNvSpPr>
              <p:nvPr/>
            </p:nvSpPr>
            <p:spPr bwMode="auto">
              <a:xfrm>
                <a:off x="349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79" name="Rectangle 133">
                <a:extLst>
                  <a:ext uri="{FF2B5EF4-FFF2-40B4-BE49-F238E27FC236}">
                    <a16:creationId xmlns:a16="http://schemas.microsoft.com/office/drawing/2014/main" id="{1782D5A8-327A-1982-F9B6-0518CA4E9417}"/>
                  </a:ext>
                </a:extLst>
              </p:cNvPr>
              <p:cNvSpPr>
                <a:spLocks noChangeArrowheads="1"/>
              </p:cNvSpPr>
              <p:nvPr/>
            </p:nvSpPr>
            <p:spPr bwMode="auto">
              <a:xfrm>
                <a:off x="353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0" name="Rectangle 134">
                <a:extLst>
                  <a:ext uri="{FF2B5EF4-FFF2-40B4-BE49-F238E27FC236}">
                    <a16:creationId xmlns:a16="http://schemas.microsoft.com/office/drawing/2014/main" id="{58CF0D4D-8F81-74E1-1A1D-4D2B87E7A4EA}"/>
                  </a:ext>
                </a:extLst>
              </p:cNvPr>
              <p:cNvSpPr>
                <a:spLocks noChangeArrowheads="1"/>
              </p:cNvSpPr>
              <p:nvPr/>
            </p:nvSpPr>
            <p:spPr bwMode="auto">
              <a:xfrm>
                <a:off x="357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1" name="Rectangle 135">
                <a:extLst>
                  <a:ext uri="{FF2B5EF4-FFF2-40B4-BE49-F238E27FC236}">
                    <a16:creationId xmlns:a16="http://schemas.microsoft.com/office/drawing/2014/main" id="{06508400-2264-8AB4-78E8-1575F5D7A931}"/>
                  </a:ext>
                </a:extLst>
              </p:cNvPr>
              <p:cNvSpPr>
                <a:spLocks noChangeArrowheads="1"/>
              </p:cNvSpPr>
              <p:nvPr/>
            </p:nvSpPr>
            <p:spPr bwMode="auto">
              <a:xfrm>
                <a:off x="360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2" name="Rectangle 136">
                <a:extLst>
                  <a:ext uri="{FF2B5EF4-FFF2-40B4-BE49-F238E27FC236}">
                    <a16:creationId xmlns:a16="http://schemas.microsoft.com/office/drawing/2014/main" id="{57DD648F-181F-F3B7-4CB2-DBCCD9D6EB14}"/>
                  </a:ext>
                </a:extLst>
              </p:cNvPr>
              <p:cNvSpPr>
                <a:spLocks noChangeArrowheads="1"/>
              </p:cNvSpPr>
              <p:nvPr/>
            </p:nvSpPr>
            <p:spPr bwMode="auto">
              <a:xfrm>
                <a:off x="364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3" name="Rectangle 137">
                <a:extLst>
                  <a:ext uri="{FF2B5EF4-FFF2-40B4-BE49-F238E27FC236}">
                    <a16:creationId xmlns:a16="http://schemas.microsoft.com/office/drawing/2014/main" id="{71042AAB-0FE7-1B4F-8D8C-307B8CA00E27}"/>
                  </a:ext>
                </a:extLst>
              </p:cNvPr>
              <p:cNvSpPr>
                <a:spLocks noChangeArrowheads="1"/>
              </p:cNvSpPr>
              <p:nvPr/>
            </p:nvSpPr>
            <p:spPr bwMode="auto">
              <a:xfrm>
                <a:off x="368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4" name="Rectangle 138">
                <a:extLst>
                  <a:ext uri="{FF2B5EF4-FFF2-40B4-BE49-F238E27FC236}">
                    <a16:creationId xmlns:a16="http://schemas.microsoft.com/office/drawing/2014/main" id="{980B1BB9-62EB-CA3A-41B7-AA6C5EA20235}"/>
                  </a:ext>
                </a:extLst>
              </p:cNvPr>
              <p:cNvSpPr>
                <a:spLocks noChangeArrowheads="1"/>
              </p:cNvSpPr>
              <p:nvPr/>
            </p:nvSpPr>
            <p:spPr bwMode="auto">
              <a:xfrm>
                <a:off x="371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5" name="Rectangle 139">
                <a:extLst>
                  <a:ext uri="{FF2B5EF4-FFF2-40B4-BE49-F238E27FC236}">
                    <a16:creationId xmlns:a16="http://schemas.microsoft.com/office/drawing/2014/main" id="{A2AA81E2-C06A-1B01-1FA2-9F3AE1BF5932}"/>
                  </a:ext>
                </a:extLst>
              </p:cNvPr>
              <p:cNvSpPr>
                <a:spLocks noChangeArrowheads="1"/>
              </p:cNvSpPr>
              <p:nvPr/>
            </p:nvSpPr>
            <p:spPr bwMode="auto">
              <a:xfrm>
                <a:off x="375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6" name="Rectangle 140">
                <a:extLst>
                  <a:ext uri="{FF2B5EF4-FFF2-40B4-BE49-F238E27FC236}">
                    <a16:creationId xmlns:a16="http://schemas.microsoft.com/office/drawing/2014/main" id="{14D5A884-7187-DA5E-92E1-DAA29D27B487}"/>
                  </a:ext>
                </a:extLst>
              </p:cNvPr>
              <p:cNvSpPr>
                <a:spLocks noChangeArrowheads="1"/>
              </p:cNvSpPr>
              <p:nvPr/>
            </p:nvSpPr>
            <p:spPr bwMode="auto">
              <a:xfrm>
                <a:off x="379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7" name="Rectangle 141">
                <a:extLst>
                  <a:ext uri="{FF2B5EF4-FFF2-40B4-BE49-F238E27FC236}">
                    <a16:creationId xmlns:a16="http://schemas.microsoft.com/office/drawing/2014/main" id="{31379EE5-F4D1-4794-2D5B-F93F2F3DF0C1}"/>
                  </a:ext>
                </a:extLst>
              </p:cNvPr>
              <p:cNvSpPr>
                <a:spLocks noChangeArrowheads="1"/>
              </p:cNvSpPr>
              <p:nvPr/>
            </p:nvSpPr>
            <p:spPr bwMode="auto">
              <a:xfrm>
                <a:off x="382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8" name="Rectangle 142">
                <a:extLst>
                  <a:ext uri="{FF2B5EF4-FFF2-40B4-BE49-F238E27FC236}">
                    <a16:creationId xmlns:a16="http://schemas.microsoft.com/office/drawing/2014/main" id="{1EAB1106-E345-002D-D6E9-160CA3D08FA1}"/>
                  </a:ext>
                </a:extLst>
              </p:cNvPr>
              <p:cNvSpPr>
                <a:spLocks noChangeArrowheads="1"/>
              </p:cNvSpPr>
              <p:nvPr/>
            </p:nvSpPr>
            <p:spPr bwMode="auto">
              <a:xfrm>
                <a:off x="386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89" name="Rectangle 143">
                <a:extLst>
                  <a:ext uri="{FF2B5EF4-FFF2-40B4-BE49-F238E27FC236}">
                    <a16:creationId xmlns:a16="http://schemas.microsoft.com/office/drawing/2014/main" id="{B9F7D124-05A5-8691-4A67-29B974270BB7}"/>
                  </a:ext>
                </a:extLst>
              </p:cNvPr>
              <p:cNvSpPr>
                <a:spLocks noChangeArrowheads="1"/>
              </p:cNvSpPr>
              <p:nvPr/>
            </p:nvSpPr>
            <p:spPr bwMode="auto">
              <a:xfrm>
                <a:off x="390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90" name="Rectangle 144">
                <a:extLst>
                  <a:ext uri="{FF2B5EF4-FFF2-40B4-BE49-F238E27FC236}">
                    <a16:creationId xmlns:a16="http://schemas.microsoft.com/office/drawing/2014/main" id="{7C030839-977C-C570-C0B1-83374B0AB14F}"/>
                  </a:ext>
                </a:extLst>
              </p:cNvPr>
              <p:cNvSpPr>
                <a:spLocks noChangeArrowheads="1"/>
              </p:cNvSpPr>
              <p:nvPr/>
            </p:nvSpPr>
            <p:spPr bwMode="auto">
              <a:xfrm>
                <a:off x="3939" y="1809"/>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91" name="Rectangle 145">
                <a:extLst>
                  <a:ext uri="{FF2B5EF4-FFF2-40B4-BE49-F238E27FC236}">
                    <a16:creationId xmlns:a16="http://schemas.microsoft.com/office/drawing/2014/main" id="{A643C53B-FDC3-ADCF-C362-5C4960E2FA72}"/>
                  </a:ext>
                </a:extLst>
              </p:cNvPr>
              <p:cNvSpPr>
                <a:spLocks noChangeArrowheads="1"/>
              </p:cNvSpPr>
              <p:nvPr/>
            </p:nvSpPr>
            <p:spPr bwMode="auto">
              <a:xfrm>
                <a:off x="3976"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92" name="Rectangle 146">
                <a:extLst>
                  <a:ext uri="{FF2B5EF4-FFF2-40B4-BE49-F238E27FC236}">
                    <a16:creationId xmlns:a16="http://schemas.microsoft.com/office/drawing/2014/main" id="{63AAA7DD-6D43-392C-D658-F00164666378}"/>
                  </a:ext>
                </a:extLst>
              </p:cNvPr>
              <p:cNvSpPr>
                <a:spLocks noChangeArrowheads="1"/>
              </p:cNvSpPr>
              <p:nvPr/>
            </p:nvSpPr>
            <p:spPr bwMode="auto">
              <a:xfrm>
                <a:off x="4013" y="180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193" name="Freeform 147">
                <a:extLst>
                  <a:ext uri="{FF2B5EF4-FFF2-40B4-BE49-F238E27FC236}">
                    <a16:creationId xmlns:a16="http://schemas.microsoft.com/office/drawing/2014/main" id="{C3D9750A-8A46-2E08-7147-42BA1A282FEE}"/>
                  </a:ext>
                </a:extLst>
              </p:cNvPr>
              <p:cNvSpPr>
                <a:spLocks/>
              </p:cNvSpPr>
              <p:nvPr/>
            </p:nvSpPr>
            <p:spPr bwMode="auto">
              <a:xfrm>
                <a:off x="4049" y="1809"/>
                <a:ext cx="24" cy="18"/>
              </a:xfrm>
              <a:custGeom>
                <a:avLst/>
                <a:gdLst>
                  <a:gd name="T0" fmla="*/ 0 w 47"/>
                  <a:gd name="T1" fmla="*/ 0 h 36"/>
                  <a:gd name="T2" fmla="*/ 0 w 47"/>
                  <a:gd name="T3" fmla="*/ 1 h 36"/>
                  <a:gd name="T4" fmla="*/ 1 w 47"/>
                  <a:gd name="T5" fmla="*/ 1 h 36"/>
                  <a:gd name="T6" fmla="*/ 1 w 47"/>
                  <a:gd name="T7" fmla="*/ 1 h 36"/>
                  <a:gd name="T8" fmla="*/ 1 w 47"/>
                  <a:gd name="T9" fmla="*/ 1 h 36"/>
                  <a:gd name="T10" fmla="*/ 1 w 47"/>
                  <a:gd name="T11" fmla="*/ 1 h 36"/>
                  <a:gd name="T12" fmla="*/ 1 w 47"/>
                  <a:gd name="T13" fmla="*/ 1 h 36"/>
                  <a:gd name="T14" fmla="*/ 1 w 47"/>
                  <a:gd name="T15" fmla="*/ 1 h 36"/>
                  <a:gd name="T16" fmla="*/ 1 w 47"/>
                  <a:gd name="T17" fmla="*/ 1 h 36"/>
                  <a:gd name="T18" fmla="*/ 1 w 47"/>
                  <a:gd name="T19" fmla="*/ 1 h 36"/>
                  <a:gd name="T20" fmla="*/ 1 w 47"/>
                  <a:gd name="T21" fmla="*/ 0 h 36"/>
                  <a:gd name="T22" fmla="*/ 1 w 47"/>
                  <a:gd name="T23" fmla="*/ 1 h 36"/>
                  <a:gd name="T24" fmla="*/ 1 w 47"/>
                  <a:gd name="T25" fmla="*/ 1 h 36"/>
                  <a:gd name="T26" fmla="*/ 1 w 47"/>
                  <a:gd name="T27" fmla="*/ 1 h 36"/>
                  <a:gd name="T28" fmla="*/ 1 w 47"/>
                  <a:gd name="T29" fmla="*/ 0 h 36"/>
                  <a:gd name="T30" fmla="*/ 0 w 47"/>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 h="36">
                    <a:moveTo>
                      <a:pt x="0" y="0"/>
                    </a:moveTo>
                    <a:lnTo>
                      <a:pt x="0" y="36"/>
                    </a:lnTo>
                    <a:lnTo>
                      <a:pt x="27" y="36"/>
                    </a:lnTo>
                    <a:lnTo>
                      <a:pt x="34" y="34"/>
                    </a:lnTo>
                    <a:lnTo>
                      <a:pt x="40" y="31"/>
                    </a:lnTo>
                    <a:lnTo>
                      <a:pt x="44" y="27"/>
                    </a:lnTo>
                    <a:lnTo>
                      <a:pt x="47" y="20"/>
                    </a:lnTo>
                    <a:lnTo>
                      <a:pt x="16" y="1"/>
                    </a:lnTo>
                    <a:lnTo>
                      <a:pt x="12" y="9"/>
                    </a:lnTo>
                    <a:lnTo>
                      <a:pt x="27" y="0"/>
                    </a:lnTo>
                    <a:lnTo>
                      <a:pt x="20" y="1"/>
                    </a:lnTo>
                    <a:lnTo>
                      <a:pt x="14" y="5"/>
                    </a:lnTo>
                    <a:lnTo>
                      <a:pt x="27" y="18"/>
                    </a:lnTo>
                    <a:lnTo>
                      <a:pt x="27" y="0"/>
                    </a:lnTo>
                    <a:lnTo>
                      <a:pt x="0" y="0"/>
                    </a:lnTo>
                    <a:close/>
                  </a:path>
                </a:pathLst>
              </a:custGeom>
              <a:grpFill/>
              <a:ln w="9525">
                <a:solidFill>
                  <a:schemeClr val="tx1"/>
                </a:solidFill>
                <a:round/>
                <a:headEnd/>
                <a:tailEnd/>
              </a:ln>
            </p:spPr>
            <p:txBody>
              <a:bodyPr/>
              <a:lstStyle/>
              <a:p>
                <a:endParaRPr lang="en-GB" dirty="0"/>
              </a:p>
            </p:txBody>
          </p:sp>
          <p:sp>
            <p:nvSpPr>
              <p:cNvPr id="194" name="Freeform 148">
                <a:extLst>
                  <a:ext uri="{FF2B5EF4-FFF2-40B4-BE49-F238E27FC236}">
                    <a16:creationId xmlns:a16="http://schemas.microsoft.com/office/drawing/2014/main" id="{19B492C0-3439-D76D-7D5C-7F8984FD395D}"/>
                  </a:ext>
                </a:extLst>
              </p:cNvPr>
              <p:cNvSpPr>
                <a:spLocks/>
              </p:cNvSpPr>
              <p:nvPr/>
            </p:nvSpPr>
            <p:spPr bwMode="auto">
              <a:xfrm>
                <a:off x="4068" y="1779"/>
                <a:ext cx="25" cy="24"/>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31"/>
                    </a:moveTo>
                    <a:lnTo>
                      <a:pt x="31" y="50"/>
                    </a:lnTo>
                    <a:lnTo>
                      <a:pt x="51" y="18"/>
                    </a:lnTo>
                    <a:lnTo>
                      <a:pt x="20" y="0"/>
                    </a:lnTo>
                    <a:lnTo>
                      <a:pt x="0" y="31"/>
                    </a:lnTo>
                    <a:close/>
                  </a:path>
                </a:pathLst>
              </a:custGeom>
              <a:grpFill/>
              <a:ln w="9525">
                <a:solidFill>
                  <a:schemeClr val="tx1"/>
                </a:solidFill>
                <a:round/>
                <a:headEnd/>
                <a:tailEnd/>
              </a:ln>
            </p:spPr>
            <p:txBody>
              <a:bodyPr/>
              <a:lstStyle/>
              <a:p>
                <a:endParaRPr lang="en-GB" dirty="0"/>
              </a:p>
            </p:txBody>
          </p:sp>
          <p:sp>
            <p:nvSpPr>
              <p:cNvPr id="195" name="Freeform 149">
                <a:extLst>
                  <a:ext uri="{FF2B5EF4-FFF2-40B4-BE49-F238E27FC236}">
                    <a16:creationId xmlns:a16="http://schemas.microsoft.com/office/drawing/2014/main" id="{1B6C182E-12EF-D992-9BD6-F281AB39DB70}"/>
                  </a:ext>
                </a:extLst>
              </p:cNvPr>
              <p:cNvSpPr>
                <a:spLocks/>
              </p:cNvSpPr>
              <p:nvPr/>
            </p:nvSpPr>
            <p:spPr bwMode="auto">
              <a:xfrm>
                <a:off x="4088" y="1747"/>
                <a:ext cx="24" cy="25"/>
              </a:xfrm>
              <a:custGeom>
                <a:avLst/>
                <a:gdLst>
                  <a:gd name="T0" fmla="*/ 0 w 50"/>
                  <a:gd name="T1" fmla="*/ 1 h 49"/>
                  <a:gd name="T2" fmla="*/ 0 w 50"/>
                  <a:gd name="T3" fmla="*/ 1 h 49"/>
                  <a:gd name="T4" fmla="*/ 0 w 50"/>
                  <a:gd name="T5" fmla="*/ 1 h 49"/>
                  <a:gd name="T6" fmla="*/ 0 w 50"/>
                  <a:gd name="T7" fmla="*/ 0 h 49"/>
                  <a:gd name="T8" fmla="*/ 0 w 50"/>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9">
                    <a:moveTo>
                      <a:pt x="0" y="31"/>
                    </a:moveTo>
                    <a:lnTo>
                      <a:pt x="32" y="49"/>
                    </a:lnTo>
                    <a:lnTo>
                      <a:pt x="50" y="18"/>
                    </a:lnTo>
                    <a:lnTo>
                      <a:pt x="19" y="0"/>
                    </a:lnTo>
                    <a:lnTo>
                      <a:pt x="0" y="31"/>
                    </a:lnTo>
                    <a:close/>
                  </a:path>
                </a:pathLst>
              </a:custGeom>
              <a:grpFill/>
              <a:ln w="9525">
                <a:solidFill>
                  <a:schemeClr val="tx1"/>
                </a:solidFill>
                <a:round/>
                <a:headEnd/>
                <a:tailEnd/>
              </a:ln>
            </p:spPr>
            <p:txBody>
              <a:bodyPr/>
              <a:lstStyle/>
              <a:p>
                <a:endParaRPr lang="en-GB" dirty="0"/>
              </a:p>
            </p:txBody>
          </p:sp>
          <p:sp>
            <p:nvSpPr>
              <p:cNvPr id="196" name="Freeform 150">
                <a:extLst>
                  <a:ext uri="{FF2B5EF4-FFF2-40B4-BE49-F238E27FC236}">
                    <a16:creationId xmlns:a16="http://schemas.microsoft.com/office/drawing/2014/main" id="{9A631800-A960-1B2A-9FB5-9D5D3B92A30D}"/>
                  </a:ext>
                </a:extLst>
              </p:cNvPr>
              <p:cNvSpPr>
                <a:spLocks/>
              </p:cNvSpPr>
              <p:nvPr/>
            </p:nvSpPr>
            <p:spPr bwMode="auto">
              <a:xfrm>
                <a:off x="4107" y="1717"/>
                <a:ext cx="26" cy="25"/>
              </a:xfrm>
              <a:custGeom>
                <a:avLst/>
                <a:gdLst>
                  <a:gd name="T0" fmla="*/ 0 w 51"/>
                  <a:gd name="T1" fmla="*/ 1 h 50"/>
                  <a:gd name="T2" fmla="*/ 1 w 51"/>
                  <a:gd name="T3" fmla="*/ 1 h 50"/>
                  <a:gd name="T4" fmla="*/ 1 w 51"/>
                  <a:gd name="T5" fmla="*/ 1 h 50"/>
                  <a:gd name="T6" fmla="*/ 1 w 51"/>
                  <a:gd name="T7" fmla="*/ 0 h 50"/>
                  <a:gd name="T8" fmla="*/ 0 w 51"/>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31"/>
                    </a:moveTo>
                    <a:lnTo>
                      <a:pt x="31" y="50"/>
                    </a:lnTo>
                    <a:lnTo>
                      <a:pt x="51" y="19"/>
                    </a:lnTo>
                    <a:lnTo>
                      <a:pt x="20" y="0"/>
                    </a:lnTo>
                    <a:lnTo>
                      <a:pt x="0" y="31"/>
                    </a:lnTo>
                    <a:close/>
                  </a:path>
                </a:pathLst>
              </a:custGeom>
              <a:grpFill/>
              <a:ln w="9525">
                <a:solidFill>
                  <a:schemeClr val="tx1"/>
                </a:solidFill>
                <a:round/>
                <a:headEnd/>
                <a:tailEnd/>
              </a:ln>
            </p:spPr>
            <p:txBody>
              <a:bodyPr/>
              <a:lstStyle/>
              <a:p>
                <a:endParaRPr lang="en-GB" dirty="0"/>
              </a:p>
            </p:txBody>
          </p:sp>
          <p:sp>
            <p:nvSpPr>
              <p:cNvPr id="197" name="Freeform 151">
                <a:extLst>
                  <a:ext uri="{FF2B5EF4-FFF2-40B4-BE49-F238E27FC236}">
                    <a16:creationId xmlns:a16="http://schemas.microsoft.com/office/drawing/2014/main" id="{D5C7DAC4-7CCF-79E7-17D5-00217691B4C0}"/>
                  </a:ext>
                </a:extLst>
              </p:cNvPr>
              <p:cNvSpPr>
                <a:spLocks/>
              </p:cNvSpPr>
              <p:nvPr/>
            </p:nvSpPr>
            <p:spPr bwMode="auto">
              <a:xfrm>
                <a:off x="4127" y="1686"/>
                <a:ext cx="26" cy="25"/>
              </a:xfrm>
              <a:custGeom>
                <a:avLst/>
                <a:gdLst>
                  <a:gd name="T0" fmla="*/ 0 w 52"/>
                  <a:gd name="T1" fmla="*/ 1 h 49"/>
                  <a:gd name="T2" fmla="*/ 1 w 52"/>
                  <a:gd name="T3" fmla="*/ 1 h 49"/>
                  <a:gd name="T4" fmla="*/ 1 w 52"/>
                  <a:gd name="T5" fmla="*/ 1 h 49"/>
                  <a:gd name="T6" fmla="*/ 1 w 52"/>
                  <a:gd name="T7" fmla="*/ 0 h 49"/>
                  <a:gd name="T8" fmla="*/ 0 w 52"/>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9">
                    <a:moveTo>
                      <a:pt x="0" y="31"/>
                    </a:moveTo>
                    <a:lnTo>
                      <a:pt x="31" y="49"/>
                    </a:lnTo>
                    <a:lnTo>
                      <a:pt x="52" y="18"/>
                    </a:lnTo>
                    <a:lnTo>
                      <a:pt x="20" y="0"/>
                    </a:lnTo>
                    <a:lnTo>
                      <a:pt x="0" y="31"/>
                    </a:lnTo>
                    <a:close/>
                  </a:path>
                </a:pathLst>
              </a:custGeom>
              <a:grpFill/>
              <a:ln w="9525">
                <a:solidFill>
                  <a:schemeClr val="tx1"/>
                </a:solidFill>
                <a:round/>
                <a:headEnd/>
                <a:tailEnd/>
              </a:ln>
            </p:spPr>
            <p:txBody>
              <a:bodyPr/>
              <a:lstStyle/>
              <a:p>
                <a:endParaRPr lang="en-GB" dirty="0"/>
              </a:p>
            </p:txBody>
          </p:sp>
          <p:sp>
            <p:nvSpPr>
              <p:cNvPr id="198" name="Freeform 152">
                <a:extLst>
                  <a:ext uri="{FF2B5EF4-FFF2-40B4-BE49-F238E27FC236}">
                    <a16:creationId xmlns:a16="http://schemas.microsoft.com/office/drawing/2014/main" id="{048C50F9-B102-2534-D366-691CC18DBDDB}"/>
                  </a:ext>
                </a:extLst>
              </p:cNvPr>
              <p:cNvSpPr>
                <a:spLocks/>
              </p:cNvSpPr>
              <p:nvPr/>
            </p:nvSpPr>
            <p:spPr bwMode="auto">
              <a:xfrm>
                <a:off x="4147" y="1656"/>
                <a:ext cx="25" cy="24"/>
              </a:xfrm>
              <a:custGeom>
                <a:avLst/>
                <a:gdLst>
                  <a:gd name="T0" fmla="*/ 0 w 49"/>
                  <a:gd name="T1" fmla="*/ 1 h 48"/>
                  <a:gd name="T2" fmla="*/ 1 w 49"/>
                  <a:gd name="T3" fmla="*/ 1 h 48"/>
                  <a:gd name="T4" fmla="*/ 1 w 49"/>
                  <a:gd name="T5" fmla="*/ 1 h 48"/>
                  <a:gd name="T6" fmla="*/ 1 w 49"/>
                  <a:gd name="T7" fmla="*/ 0 h 48"/>
                  <a:gd name="T8" fmla="*/ 0 w 49"/>
                  <a:gd name="T9" fmla="*/ 1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8">
                    <a:moveTo>
                      <a:pt x="0" y="30"/>
                    </a:moveTo>
                    <a:lnTo>
                      <a:pt x="31" y="48"/>
                    </a:lnTo>
                    <a:lnTo>
                      <a:pt x="49" y="19"/>
                    </a:lnTo>
                    <a:lnTo>
                      <a:pt x="18" y="0"/>
                    </a:lnTo>
                    <a:lnTo>
                      <a:pt x="0" y="30"/>
                    </a:lnTo>
                    <a:close/>
                  </a:path>
                </a:pathLst>
              </a:custGeom>
              <a:grpFill/>
              <a:ln w="9525">
                <a:solidFill>
                  <a:schemeClr val="tx1"/>
                </a:solidFill>
                <a:round/>
                <a:headEnd/>
                <a:tailEnd/>
              </a:ln>
            </p:spPr>
            <p:txBody>
              <a:bodyPr/>
              <a:lstStyle/>
              <a:p>
                <a:endParaRPr lang="en-GB" dirty="0"/>
              </a:p>
            </p:txBody>
          </p:sp>
          <p:sp>
            <p:nvSpPr>
              <p:cNvPr id="199" name="Freeform 153">
                <a:extLst>
                  <a:ext uri="{FF2B5EF4-FFF2-40B4-BE49-F238E27FC236}">
                    <a16:creationId xmlns:a16="http://schemas.microsoft.com/office/drawing/2014/main" id="{43F4CE38-928E-3A42-DFA5-F102C3390A01}"/>
                  </a:ext>
                </a:extLst>
              </p:cNvPr>
              <p:cNvSpPr>
                <a:spLocks/>
              </p:cNvSpPr>
              <p:nvPr/>
            </p:nvSpPr>
            <p:spPr bwMode="auto">
              <a:xfrm>
                <a:off x="4167" y="1625"/>
                <a:ext cx="25" cy="24"/>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0">
                    <a:moveTo>
                      <a:pt x="0" y="31"/>
                    </a:moveTo>
                    <a:lnTo>
                      <a:pt x="31" y="50"/>
                    </a:lnTo>
                    <a:lnTo>
                      <a:pt x="51" y="18"/>
                    </a:lnTo>
                    <a:lnTo>
                      <a:pt x="20" y="0"/>
                    </a:lnTo>
                    <a:lnTo>
                      <a:pt x="0" y="31"/>
                    </a:lnTo>
                    <a:close/>
                  </a:path>
                </a:pathLst>
              </a:custGeom>
              <a:grpFill/>
              <a:ln w="9525">
                <a:solidFill>
                  <a:schemeClr val="tx1"/>
                </a:solidFill>
                <a:round/>
                <a:headEnd/>
                <a:tailEnd/>
              </a:ln>
            </p:spPr>
            <p:txBody>
              <a:bodyPr/>
              <a:lstStyle/>
              <a:p>
                <a:endParaRPr lang="en-GB" dirty="0"/>
              </a:p>
            </p:txBody>
          </p:sp>
          <p:sp>
            <p:nvSpPr>
              <p:cNvPr id="200" name="Freeform 154">
                <a:extLst>
                  <a:ext uri="{FF2B5EF4-FFF2-40B4-BE49-F238E27FC236}">
                    <a16:creationId xmlns:a16="http://schemas.microsoft.com/office/drawing/2014/main" id="{4F455741-684D-2FD9-6C97-9A0BDA966CDA}"/>
                  </a:ext>
                </a:extLst>
              </p:cNvPr>
              <p:cNvSpPr>
                <a:spLocks/>
              </p:cNvSpPr>
              <p:nvPr/>
            </p:nvSpPr>
            <p:spPr bwMode="auto">
              <a:xfrm>
                <a:off x="4187" y="1593"/>
                <a:ext cx="25" cy="25"/>
              </a:xfrm>
              <a:custGeom>
                <a:avLst/>
                <a:gdLst>
                  <a:gd name="T0" fmla="*/ 0 w 52"/>
                  <a:gd name="T1" fmla="*/ 1 h 49"/>
                  <a:gd name="T2" fmla="*/ 0 w 52"/>
                  <a:gd name="T3" fmla="*/ 1 h 49"/>
                  <a:gd name="T4" fmla="*/ 0 w 52"/>
                  <a:gd name="T5" fmla="*/ 1 h 49"/>
                  <a:gd name="T6" fmla="*/ 0 w 52"/>
                  <a:gd name="T7" fmla="*/ 0 h 49"/>
                  <a:gd name="T8" fmla="*/ 0 w 52"/>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9">
                    <a:moveTo>
                      <a:pt x="0" y="31"/>
                    </a:moveTo>
                    <a:lnTo>
                      <a:pt x="32" y="49"/>
                    </a:lnTo>
                    <a:lnTo>
                      <a:pt x="52" y="18"/>
                    </a:lnTo>
                    <a:lnTo>
                      <a:pt x="21" y="0"/>
                    </a:lnTo>
                    <a:lnTo>
                      <a:pt x="0" y="31"/>
                    </a:lnTo>
                    <a:close/>
                  </a:path>
                </a:pathLst>
              </a:custGeom>
              <a:grpFill/>
              <a:ln w="9525">
                <a:solidFill>
                  <a:schemeClr val="tx1"/>
                </a:solidFill>
                <a:round/>
                <a:headEnd/>
                <a:tailEnd/>
              </a:ln>
            </p:spPr>
            <p:txBody>
              <a:bodyPr/>
              <a:lstStyle/>
              <a:p>
                <a:endParaRPr lang="en-GB" dirty="0"/>
              </a:p>
            </p:txBody>
          </p:sp>
          <p:sp>
            <p:nvSpPr>
              <p:cNvPr id="201" name="Freeform 155">
                <a:extLst>
                  <a:ext uri="{FF2B5EF4-FFF2-40B4-BE49-F238E27FC236}">
                    <a16:creationId xmlns:a16="http://schemas.microsoft.com/office/drawing/2014/main" id="{C403FC98-8C59-B088-6FB7-E88CFB787FED}"/>
                  </a:ext>
                </a:extLst>
              </p:cNvPr>
              <p:cNvSpPr>
                <a:spLocks/>
              </p:cNvSpPr>
              <p:nvPr/>
            </p:nvSpPr>
            <p:spPr bwMode="auto">
              <a:xfrm>
                <a:off x="4206" y="1563"/>
                <a:ext cx="26" cy="24"/>
              </a:xfrm>
              <a:custGeom>
                <a:avLst/>
                <a:gdLst>
                  <a:gd name="T0" fmla="*/ 0 w 51"/>
                  <a:gd name="T1" fmla="*/ 1 h 48"/>
                  <a:gd name="T2" fmla="*/ 1 w 51"/>
                  <a:gd name="T3" fmla="*/ 1 h 48"/>
                  <a:gd name="T4" fmla="*/ 1 w 51"/>
                  <a:gd name="T5" fmla="*/ 1 h 48"/>
                  <a:gd name="T6" fmla="*/ 1 w 51"/>
                  <a:gd name="T7" fmla="*/ 0 h 48"/>
                  <a:gd name="T8" fmla="*/ 0 w 51"/>
                  <a:gd name="T9" fmla="*/ 1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8">
                    <a:moveTo>
                      <a:pt x="0" y="30"/>
                    </a:moveTo>
                    <a:lnTo>
                      <a:pt x="31" y="48"/>
                    </a:lnTo>
                    <a:lnTo>
                      <a:pt x="51" y="19"/>
                    </a:lnTo>
                    <a:lnTo>
                      <a:pt x="20" y="0"/>
                    </a:lnTo>
                    <a:lnTo>
                      <a:pt x="0" y="30"/>
                    </a:lnTo>
                    <a:close/>
                  </a:path>
                </a:pathLst>
              </a:custGeom>
              <a:grpFill/>
              <a:ln w="9525">
                <a:solidFill>
                  <a:schemeClr val="tx1"/>
                </a:solidFill>
                <a:round/>
                <a:headEnd/>
                <a:tailEnd/>
              </a:ln>
            </p:spPr>
            <p:txBody>
              <a:bodyPr/>
              <a:lstStyle/>
              <a:p>
                <a:endParaRPr lang="en-GB" dirty="0"/>
              </a:p>
            </p:txBody>
          </p:sp>
          <p:sp>
            <p:nvSpPr>
              <p:cNvPr id="202" name="Freeform 156">
                <a:extLst>
                  <a:ext uri="{FF2B5EF4-FFF2-40B4-BE49-F238E27FC236}">
                    <a16:creationId xmlns:a16="http://schemas.microsoft.com/office/drawing/2014/main" id="{45FE6E5F-842E-DB02-099B-CF7F6C9B186F}"/>
                  </a:ext>
                </a:extLst>
              </p:cNvPr>
              <p:cNvSpPr>
                <a:spLocks/>
              </p:cNvSpPr>
              <p:nvPr/>
            </p:nvSpPr>
            <p:spPr bwMode="auto">
              <a:xfrm>
                <a:off x="4226" y="1532"/>
                <a:ext cx="26" cy="25"/>
              </a:xfrm>
              <a:custGeom>
                <a:avLst/>
                <a:gdLst>
                  <a:gd name="T0" fmla="*/ 0 w 52"/>
                  <a:gd name="T1" fmla="*/ 1 h 49"/>
                  <a:gd name="T2" fmla="*/ 1 w 52"/>
                  <a:gd name="T3" fmla="*/ 1 h 49"/>
                  <a:gd name="T4" fmla="*/ 1 w 52"/>
                  <a:gd name="T5" fmla="*/ 1 h 49"/>
                  <a:gd name="T6" fmla="*/ 1 w 52"/>
                  <a:gd name="T7" fmla="*/ 0 h 49"/>
                  <a:gd name="T8" fmla="*/ 0 w 52"/>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9">
                    <a:moveTo>
                      <a:pt x="0" y="31"/>
                    </a:moveTo>
                    <a:lnTo>
                      <a:pt x="31" y="49"/>
                    </a:lnTo>
                    <a:lnTo>
                      <a:pt x="52" y="18"/>
                    </a:lnTo>
                    <a:lnTo>
                      <a:pt x="20" y="0"/>
                    </a:lnTo>
                    <a:lnTo>
                      <a:pt x="0" y="31"/>
                    </a:lnTo>
                    <a:close/>
                  </a:path>
                </a:pathLst>
              </a:custGeom>
              <a:grpFill/>
              <a:ln w="9525">
                <a:solidFill>
                  <a:schemeClr val="tx1"/>
                </a:solidFill>
                <a:round/>
                <a:headEnd/>
                <a:tailEnd/>
              </a:ln>
            </p:spPr>
            <p:txBody>
              <a:bodyPr/>
              <a:lstStyle/>
              <a:p>
                <a:endParaRPr lang="en-GB" dirty="0"/>
              </a:p>
            </p:txBody>
          </p:sp>
          <p:sp>
            <p:nvSpPr>
              <p:cNvPr id="203" name="Freeform 157">
                <a:extLst>
                  <a:ext uri="{FF2B5EF4-FFF2-40B4-BE49-F238E27FC236}">
                    <a16:creationId xmlns:a16="http://schemas.microsoft.com/office/drawing/2014/main" id="{AC3D3A84-F01D-3757-6F2B-87959BB8758C}"/>
                  </a:ext>
                </a:extLst>
              </p:cNvPr>
              <p:cNvSpPr>
                <a:spLocks/>
              </p:cNvSpPr>
              <p:nvPr/>
            </p:nvSpPr>
            <p:spPr bwMode="auto">
              <a:xfrm>
                <a:off x="4246" y="1501"/>
                <a:ext cx="23" cy="24"/>
              </a:xfrm>
              <a:custGeom>
                <a:avLst/>
                <a:gdLst>
                  <a:gd name="T0" fmla="*/ 0 w 45"/>
                  <a:gd name="T1" fmla="*/ 0 h 50"/>
                  <a:gd name="T2" fmla="*/ 1 w 45"/>
                  <a:gd name="T3" fmla="*/ 0 h 50"/>
                  <a:gd name="T4" fmla="*/ 1 w 45"/>
                  <a:gd name="T5" fmla="*/ 0 h 50"/>
                  <a:gd name="T6" fmla="*/ 1 w 45"/>
                  <a:gd name="T7" fmla="*/ 0 h 50"/>
                  <a:gd name="T8" fmla="*/ 1 w 45"/>
                  <a:gd name="T9" fmla="*/ 0 h 50"/>
                  <a:gd name="T10" fmla="*/ 1 w 45"/>
                  <a:gd name="T11" fmla="*/ 0 h 50"/>
                  <a:gd name="T12" fmla="*/ 1 w 45"/>
                  <a:gd name="T13" fmla="*/ 0 h 50"/>
                  <a:gd name="T14" fmla="*/ 1 w 45"/>
                  <a:gd name="T15" fmla="*/ 0 h 50"/>
                  <a:gd name="T16" fmla="*/ 1 w 45"/>
                  <a:gd name="T17" fmla="*/ 0 h 50"/>
                  <a:gd name="T18" fmla="*/ 1 w 45"/>
                  <a:gd name="T19" fmla="*/ 0 h 50"/>
                  <a:gd name="T20" fmla="*/ 1 w 45"/>
                  <a:gd name="T21" fmla="*/ 0 h 50"/>
                  <a:gd name="T22" fmla="*/ 1 w 45"/>
                  <a:gd name="T23" fmla="*/ 0 h 50"/>
                  <a:gd name="T24" fmla="*/ 1 w 45"/>
                  <a:gd name="T25" fmla="*/ 0 h 50"/>
                  <a:gd name="T26" fmla="*/ 1 w 45"/>
                  <a:gd name="T27" fmla="*/ 0 h 50"/>
                  <a:gd name="T28" fmla="*/ 1 w 45"/>
                  <a:gd name="T29" fmla="*/ 0 h 50"/>
                  <a:gd name="T30" fmla="*/ 0 w 45"/>
                  <a:gd name="T31" fmla="*/ 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5" h="50">
                    <a:moveTo>
                      <a:pt x="0" y="32"/>
                    </a:moveTo>
                    <a:lnTo>
                      <a:pt x="31" y="50"/>
                    </a:lnTo>
                    <a:lnTo>
                      <a:pt x="45" y="28"/>
                    </a:lnTo>
                    <a:lnTo>
                      <a:pt x="29" y="19"/>
                    </a:lnTo>
                    <a:lnTo>
                      <a:pt x="29" y="37"/>
                    </a:lnTo>
                    <a:lnTo>
                      <a:pt x="36" y="35"/>
                    </a:lnTo>
                    <a:lnTo>
                      <a:pt x="42" y="32"/>
                    </a:lnTo>
                    <a:lnTo>
                      <a:pt x="29" y="37"/>
                    </a:lnTo>
                    <a:lnTo>
                      <a:pt x="40" y="37"/>
                    </a:lnTo>
                    <a:lnTo>
                      <a:pt x="40" y="0"/>
                    </a:lnTo>
                    <a:lnTo>
                      <a:pt x="29" y="0"/>
                    </a:lnTo>
                    <a:lnTo>
                      <a:pt x="22" y="2"/>
                    </a:lnTo>
                    <a:lnTo>
                      <a:pt x="16" y="6"/>
                    </a:lnTo>
                    <a:lnTo>
                      <a:pt x="14" y="10"/>
                    </a:lnTo>
                    <a:lnTo>
                      <a:pt x="0" y="32"/>
                    </a:lnTo>
                    <a:close/>
                  </a:path>
                </a:pathLst>
              </a:custGeom>
              <a:grpFill/>
              <a:ln w="9525">
                <a:solidFill>
                  <a:schemeClr val="tx1"/>
                </a:solidFill>
                <a:round/>
                <a:headEnd/>
                <a:tailEnd/>
              </a:ln>
            </p:spPr>
            <p:txBody>
              <a:bodyPr/>
              <a:lstStyle/>
              <a:p>
                <a:endParaRPr lang="en-GB" dirty="0"/>
              </a:p>
            </p:txBody>
          </p:sp>
          <p:sp>
            <p:nvSpPr>
              <p:cNvPr id="204" name="Rectangle 158">
                <a:extLst>
                  <a:ext uri="{FF2B5EF4-FFF2-40B4-BE49-F238E27FC236}">
                    <a16:creationId xmlns:a16="http://schemas.microsoft.com/office/drawing/2014/main" id="{29099E73-48FF-EF21-2312-180BF0193264}"/>
                  </a:ext>
                </a:extLst>
              </p:cNvPr>
              <p:cNvSpPr>
                <a:spLocks noChangeArrowheads="1"/>
              </p:cNvSpPr>
              <p:nvPr/>
            </p:nvSpPr>
            <p:spPr bwMode="auto">
              <a:xfrm>
                <a:off x="428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5" name="Rectangle 159">
                <a:extLst>
                  <a:ext uri="{FF2B5EF4-FFF2-40B4-BE49-F238E27FC236}">
                    <a16:creationId xmlns:a16="http://schemas.microsoft.com/office/drawing/2014/main" id="{84AB1BA1-ED38-4B9F-D117-D89CEBF4052C}"/>
                  </a:ext>
                </a:extLst>
              </p:cNvPr>
              <p:cNvSpPr>
                <a:spLocks noChangeArrowheads="1"/>
              </p:cNvSpPr>
              <p:nvPr/>
            </p:nvSpPr>
            <p:spPr bwMode="auto">
              <a:xfrm>
                <a:off x="432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6" name="Rectangle 160">
                <a:extLst>
                  <a:ext uri="{FF2B5EF4-FFF2-40B4-BE49-F238E27FC236}">
                    <a16:creationId xmlns:a16="http://schemas.microsoft.com/office/drawing/2014/main" id="{D5DBD18A-5F2E-3494-7D88-516951A62A4F}"/>
                  </a:ext>
                </a:extLst>
              </p:cNvPr>
              <p:cNvSpPr>
                <a:spLocks noChangeArrowheads="1"/>
              </p:cNvSpPr>
              <p:nvPr/>
            </p:nvSpPr>
            <p:spPr bwMode="auto">
              <a:xfrm>
                <a:off x="435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7" name="Rectangle 161">
                <a:extLst>
                  <a:ext uri="{FF2B5EF4-FFF2-40B4-BE49-F238E27FC236}">
                    <a16:creationId xmlns:a16="http://schemas.microsoft.com/office/drawing/2014/main" id="{10D3691A-764C-D46D-CA15-0BFB1C0953A7}"/>
                  </a:ext>
                </a:extLst>
              </p:cNvPr>
              <p:cNvSpPr>
                <a:spLocks noChangeArrowheads="1"/>
              </p:cNvSpPr>
              <p:nvPr/>
            </p:nvSpPr>
            <p:spPr bwMode="auto">
              <a:xfrm>
                <a:off x="439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8" name="Rectangle 162">
                <a:extLst>
                  <a:ext uri="{FF2B5EF4-FFF2-40B4-BE49-F238E27FC236}">
                    <a16:creationId xmlns:a16="http://schemas.microsoft.com/office/drawing/2014/main" id="{F9ACD404-EB58-20D7-7A7C-B54D2D7582AE}"/>
                  </a:ext>
                </a:extLst>
              </p:cNvPr>
              <p:cNvSpPr>
                <a:spLocks noChangeArrowheads="1"/>
              </p:cNvSpPr>
              <p:nvPr/>
            </p:nvSpPr>
            <p:spPr bwMode="auto">
              <a:xfrm>
                <a:off x="443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09" name="Rectangle 163">
                <a:extLst>
                  <a:ext uri="{FF2B5EF4-FFF2-40B4-BE49-F238E27FC236}">
                    <a16:creationId xmlns:a16="http://schemas.microsoft.com/office/drawing/2014/main" id="{E70C9D4B-7ACC-581F-C564-8EE042D63389}"/>
                  </a:ext>
                </a:extLst>
              </p:cNvPr>
              <p:cNvSpPr>
                <a:spLocks noChangeArrowheads="1"/>
              </p:cNvSpPr>
              <p:nvPr/>
            </p:nvSpPr>
            <p:spPr bwMode="auto">
              <a:xfrm>
                <a:off x="446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0" name="Rectangle 164">
                <a:extLst>
                  <a:ext uri="{FF2B5EF4-FFF2-40B4-BE49-F238E27FC236}">
                    <a16:creationId xmlns:a16="http://schemas.microsoft.com/office/drawing/2014/main" id="{44023509-2F8C-31D0-F7BE-EBDB0CBCF44D}"/>
                  </a:ext>
                </a:extLst>
              </p:cNvPr>
              <p:cNvSpPr>
                <a:spLocks noChangeArrowheads="1"/>
              </p:cNvSpPr>
              <p:nvPr/>
            </p:nvSpPr>
            <p:spPr bwMode="auto">
              <a:xfrm>
                <a:off x="450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1" name="Rectangle 165">
                <a:extLst>
                  <a:ext uri="{FF2B5EF4-FFF2-40B4-BE49-F238E27FC236}">
                    <a16:creationId xmlns:a16="http://schemas.microsoft.com/office/drawing/2014/main" id="{0C9FAA21-8DD6-9232-04DB-9177E4DEFAD7}"/>
                  </a:ext>
                </a:extLst>
              </p:cNvPr>
              <p:cNvSpPr>
                <a:spLocks noChangeArrowheads="1"/>
              </p:cNvSpPr>
              <p:nvPr/>
            </p:nvSpPr>
            <p:spPr bwMode="auto">
              <a:xfrm>
                <a:off x="454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2" name="Rectangle 166">
                <a:extLst>
                  <a:ext uri="{FF2B5EF4-FFF2-40B4-BE49-F238E27FC236}">
                    <a16:creationId xmlns:a16="http://schemas.microsoft.com/office/drawing/2014/main" id="{3BCE0528-687D-2AAF-8FBF-D2DEC5BC46B4}"/>
                  </a:ext>
                </a:extLst>
              </p:cNvPr>
              <p:cNvSpPr>
                <a:spLocks noChangeArrowheads="1"/>
              </p:cNvSpPr>
              <p:nvPr/>
            </p:nvSpPr>
            <p:spPr bwMode="auto">
              <a:xfrm>
                <a:off x="457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3" name="Rectangle 167">
                <a:extLst>
                  <a:ext uri="{FF2B5EF4-FFF2-40B4-BE49-F238E27FC236}">
                    <a16:creationId xmlns:a16="http://schemas.microsoft.com/office/drawing/2014/main" id="{76EFB672-F279-B085-2076-5CA9F0FCAFFD}"/>
                  </a:ext>
                </a:extLst>
              </p:cNvPr>
              <p:cNvSpPr>
                <a:spLocks noChangeArrowheads="1"/>
              </p:cNvSpPr>
              <p:nvPr/>
            </p:nvSpPr>
            <p:spPr bwMode="auto">
              <a:xfrm>
                <a:off x="461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4" name="Rectangle 168">
                <a:extLst>
                  <a:ext uri="{FF2B5EF4-FFF2-40B4-BE49-F238E27FC236}">
                    <a16:creationId xmlns:a16="http://schemas.microsoft.com/office/drawing/2014/main" id="{CE2D1742-8CA4-13F9-6703-5877CC4E87AB}"/>
                  </a:ext>
                </a:extLst>
              </p:cNvPr>
              <p:cNvSpPr>
                <a:spLocks noChangeArrowheads="1"/>
              </p:cNvSpPr>
              <p:nvPr/>
            </p:nvSpPr>
            <p:spPr bwMode="auto">
              <a:xfrm>
                <a:off x="465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5" name="Rectangle 169">
                <a:extLst>
                  <a:ext uri="{FF2B5EF4-FFF2-40B4-BE49-F238E27FC236}">
                    <a16:creationId xmlns:a16="http://schemas.microsoft.com/office/drawing/2014/main" id="{C176553B-F460-4CF3-F980-B3A32E028525}"/>
                  </a:ext>
                </a:extLst>
              </p:cNvPr>
              <p:cNvSpPr>
                <a:spLocks noChangeArrowheads="1"/>
              </p:cNvSpPr>
              <p:nvPr/>
            </p:nvSpPr>
            <p:spPr bwMode="auto">
              <a:xfrm>
                <a:off x="468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6" name="Rectangle 170">
                <a:extLst>
                  <a:ext uri="{FF2B5EF4-FFF2-40B4-BE49-F238E27FC236}">
                    <a16:creationId xmlns:a16="http://schemas.microsoft.com/office/drawing/2014/main" id="{E87487C9-43BA-1B03-B0BB-02860D083945}"/>
                  </a:ext>
                </a:extLst>
              </p:cNvPr>
              <p:cNvSpPr>
                <a:spLocks noChangeArrowheads="1"/>
              </p:cNvSpPr>
              <p:nvPr/>
            </p:nvSpPr>
            <p:spPr bwMode="auto">
              <a:xfrm>
                <a:off x="472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7" name="Rectangle 171">
                <a:extLst>
                  <a:ext uri="{FF2B5EF4-FFF2-40B4-BE49-F238E27FC236}">
                    <a16:creationId xmlns:a16="http://schemas.microsoft.com/office/drawing/2014/main" id="{9A63408B-C1B6-DFB9-5AAF-7F8877C69405}"/>
                  </a:ext>
                </a:extLst>
              </p:cNvPr>
              <p:cNvSpPr>
                <a:spLocks noChangeArrowheads="1"/>
              </p:cNvSpPr>
              <p:nvPr/>
            </p:nvSpPr>
            <p:spPr bwMode="auto">
              <a:xfrm>
                <a:off x="476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8" name="Rectangle 172">
                <a:extLst>
                  <a:ext uri="{FF2B5EF4-FFF2-40B4-BE49-F238E27FC236}">
                    <a16:creationId xmlns:a16="http://schemas.microsoft.com/office/drawing/2014/main" id="{FDF86B6E-D4E8-C73A-0799-95826E393D2F}"/>
                  </a:ext>
                </a:extLst>
              </p:cNvPr>
              <p:cNvSpPr>
                <a:spLocks noChangeArrowheads="1"/>
              </p:cNvSpPr>
              <p:nvPr/>
            </p:nvSpPr>
            <p:spPr bwMode="auto">
              <a:xfrm>
                <a:off x="479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19" name="Rectangle 173">
                <a:extLst>
                  <a:ext uri="{FF2B5EF4-FFF2-40B4-BE49-F238E27FC236}">
                    <a16:creationId xmlns:a16="http://schemas.microsoft.com/office/drawing/2014/main" id="{2E3371AD-1229-47F4-FB62-F8046B0244F7}"/>
                  </a:ext>
                </a:extLst>
              </p:cNvPr>
              <p:cNvSpPr>
                <a:spLocks noChangeArrowheads="1"/>
              </p:cNvSpPr>
              <p:nvPr/>
            </p:nvSpPr>
            <p:spPr bwMode="auto">
              <a:xfrm>
                <a:off x="483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0" name="Rectangle 174">
                <a:extLst>
                  <a:ext uri="{FF2B5EF4-FFF2-40B4-BE49-F238E27FC236}">
                    <a16:creationId xmlns:a16="http://schemas.microsoft.com/office/drawing/2014/main" id="{DD74A9F2-8482-8F38-8C8B-990898538473}"/>
                  </a:ext>
                </a:extLst>
              </p:cNvPr>
              <p:cNvSpPr>
                <a:spLocks noChangeArrowheads="1"/>
              </p:cNvSpPr>
              <p:nvPr/>
            </p:nvSpPr>
            <p:spPr bwMode="auto">
              <a:xfrm>
                <a:off x="487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1" name="Rectangle 175">
                <a:extLst>
                  <a:ext uri="{FF2B5EF4-FFF2-40B4-BE49-F238E27FC236}">
                    <a16:creationId xmlns:a16="http://schemas.microsoft.com/office/drawing/2014/main" id="{9B9387BA-0ABD-25ED-7EE9-C2EC6DAFFC64}"/>
                  </a:ext>
                </a:extLst>
              </p:cNvPr>
              <p:cNvSpPr>
                <a:spLocks noChangeArrowheads="1"/>
              </p:cNvSpPr>
              <p:nvPr/>
            </p:nvSpPr>
            <p:spPr bwMode="auto">
              <a:xfrm>
                <a:off x="490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2" name="Rectangle 176">
                <a:extLst>
                  <a:ext uri="{FF2B5EF4-FFF2-40B4-BE49-F238E27FC236}">
                    <a16:creationId xmlns:a16="http://schemas.microsoft.com/office/drawing/2014/main" id="{B44806A3-782A-8F44-6DC0-584CCE6A3CD1}"/>
                  </a:ext>
                </a:extLst>
              </p:cNvPr>
              <p:cNvSpPr>
                <a:spLocks noChangeArrowheads="1"/>
              </p:cNvSpPr>
              <p:nvPr/>
            </p:nvSpPr>
            <p:spPr bwMode="auto">
              <a:xfrm>
                <a:off x="494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3" name="Rectangle 177">
                <a:extLst>
                  <a:ext uri="{FF2B5EF4-FFF2-40B4-BE49-F238E27FC236}">
                    <a16:creationId xmlns:a16="http://schemas.microsoft.com/office/drawing/2014/main" id="{050270C6-98B4-B021-74DB-C89638898EEA}"/>
                  </a:ext>
                </a:extLst>
              </p:cNvPr>
              <p:cNvSpPr>
                <a:spLocks noChangeArrowheads="1"/>
              </p:cNvSpPr>
              <p:nvPr/>
            </p:nvSpPr>
            <p:spPr bwMode="auto">
              <a:xfrm>
                <a:off x="498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4" name="Rectangle 178">
                <a:extLst>
                  <a:ext uri="{FF2B5EF4-FFF2-40B4-BE49-F238E27FC236}">
                    <a16:creationId xmlns:a16="http://schemas.microsoft.com/office/drawing/2014/main" id="{DDF73D60-3AA7-0CE7-3C38-640BF0F64C33}"/>
                  </a:ext>
                </a:extLst>
              </p:cNvPr>
              <p:cNvSpPr>
                <a:spLocks noChangeArrowheads="1"/>
              </p:cNvSpPr>
              <p:nvPr/>
            </p:nvSpPr>
            <p:spPr bwMode="auto">
              <a:xfrm>
                <a:off x="501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5" name="Rectangle 179">
                <a:extLst>
                  <a:ext uri="{FF2B5EF4-FFF2-40B4-BE49-F238E27FC236}">
                    <a16:creationId xmlns:a16="http://schemas.microsoft.com/office/drawing/2014/main" id="{66964993-BF73-1CB9-57CA-58AE33158BE4}"/>
                  </a:ext>
                </a:extLst>
              </p:cNvPr>
              <p:cNvSpPr>
                <a:spLocks noChangeArrowheads="1"/>
              </p:cNvSpPr>
              <p:nvPr/>
            </p:nvSpPr>
            <p:spPr bwMode="auto">
              <a:xfrm>
                <a:off x="505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6" name="Rectangle 180">
                <a:extLst>
                  <a:ext uri="{FF2B5EF4-FFF2-40B4-BE49-F238E27FC236}">
                    <a16:creationId xmlns:a16="http://schemas.microsoft.com/office/drawing/2014/main" id="{FFF142A4-2D75-32A9-CBEA-41B67729C475}"/>
                  </a:ext>
                </a:extLst>
              </p:cNvPr>
              <p:cNvSpPr>
                <a:spLocks noChangeArrowheads="1"/>
              </p:cNvSpPr>
              <p:nvPr/>
            </p:nvSpPr>
            <p:spPr bwMode="auto">
              <a:xfrm>
                <a:off x="509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7" name="Rectangle 181">
                <a:extLst>
                  <a:ext uri="{FF2B5EF4-FFF2-40B4-BE49-F238E27FC236}">
                    <a16:creationId xmlns:a16="http://schemas.microsoft.com/office/drawing/2014/main" id="{080EC8C4-0645-1519-10A1-3CC60EDAE361}"/>
                  </a:ext>
                </a:extLst>
              </p:cNvPr>
              <p:cNvSpPr>
                <a:spLocks noChangeArrowheads="1"/>
              </p:cNvSpPr>
              <p:nvPr/>
            </p:nvSpPr>
            <p:spPr bwMode="auto">
              <a:xfrm>
                <a:off x="512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8" name="Rectangle 182">
                <a:extLst>
                  <a:ext uri="{FF2B5EF4-FFF2-40B4-BE49-F238E27FC236}">
                    <a16:creationId xmlns:a16="http://schemas.microsoft.com/office/drawing/2014/main" id="{546AF403-2A00-197F-19AB-6DDB4720B71E}"/>
                  </a:ext>
                </a:extLst>
              </p:cNvPr>
              <p:cNvSpPr>
                <a:spLocks noChangeArrowheads="1"/>
              </p:cNvSpPr>
              <p:nvPr/>
            </p:nvSpPr>
            <p:spPr bwMode="auto">
              <a:xfrm>
                <a:off x="516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29" name="Rectangle 183">
                <a:extLst>
                  <a:ext uri="{FF2B5EF4-FFF2-40B4-BE49-F238E27FC236}">
                    <a16:creationId xmlns:a16="http://schemas.microsoft.com/office/drawing/2014/main" id="{CFB539CC-021C-9CAF-351A-8417E4AFC78C}"/>
                  </a:ext>
                </a:extLst>
              </p:cNvPr>
              <p:cNvSpPr>
                <a:spLocks noChangeArrowheads="1"/>
              </p:cNvSpPr>
              <p:nvPr/>
            </p:nvSpPr>
            <p:spPr bwMode="auto">
              <a:xfrm>
                <a:off x="520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0" name="Rectangle 184">
                <a:extLst>
                  <a:ext uri="{FF2B5EF4-FFF2-40B4-BE49-F238E27FC236}">
                    <a16:creationId xmlns:a16="http://schemas.microsoft.com/office/drawing/2014/main" id="{C421346C-30BA-3EFB-B008-92B2D8DEB7D3}"/>
                  </a:ext>
                </a:extLst>
              </p:cNvPr>
              <p:cNvSpPr>
                <a:spLocks noChangeArrowheads="1"/>
              </p:cNvSpPr>
              <p:nvPr/>
            </p:nvSpPr>
            <p:spPr bwMode="auto">
              <a:xfrm>
                <a:off x="523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1" name="Rectangle 185">
                <a:extLst>
                  <a:ext uri="{FF2B5EF4-FFF2-40B4-BE49-F238E27FC236}">
                    <a16:creationId xmlns:a16="http://schemas.microsoft.com/office/drawing/2014/main" id="{505C80D5-0BA9-FB5C-905F-66F04A722E4F}"/>
                  </a:ext>
                </a:extLst>
              </p:cNvPr>
              <p:cNvSpPr>
                <a:spLocks noChangeArrowheads="1"/>
              </p:cNvSpPr>
              <p:nvPr/>
            </p:nvSpPr>
            <p:spPr bwMode="auto">
              <a:xfrm>
                <a:off x="527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2" name="Rectangle 186">
                <a:extLst>
                  <a:ext uri="{FF2B5EF4-FFF2-40B4-BE49-F238E27FC236}">
                    <a16:creationId xmlns:a16="http://schemas.microsoft.com/office/drawing/2014/main" id="{1759FB0A-63EB-6D26-5B0A-D886C943900D}"/>
                  </a:ext>
                </a:extLst>
              </p:cNvPr>
              <p:cNvSpPr>
                <a:spLocks noChangeArrowheads="1"/>
              </p:cNvSpPr>
              <p:nvPr/>
            </p:nvSpPr>
            <p:spPr bwMode="auto">
              <a:xfrm>
                <a:off x="531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3" name="Rectangle 187">
                <a:extLst>
                  <a:ext uri="{FF2B5EF4-FFF2-40B4-BE49-F238E27FC236}">
                    <a16:creationId xmlns:a16="http://schemas.microsoft.com/office/drawing/2014/main" id="{19D53D08-2B29-ED5F-42D7-09931EFA9127}"/>
                  </a:ext>
                </a:extLst>
              </p:cNvPr>
              <p:cNvSpPr>
                <a:spLocks noChangeArrowheads="1"/>
              </p:cNvSpPr>
              <p:nvPr/>
            </p:nvSpPr>
            <p:spPr bwMode="auto">
              <a:xfrm>
                <a:off x="534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4" name="Rectangle 188">
                <a:extLst>
                  <a:ext uri="{FF2B5EF4-FFF2-40B4-BE49-F238E27FC236}">
                    <a16:creationId xmlns:a16="http://schemas.microsoft.com/office/drawing/2014/main" id="{83A9A5CD-06BE-3DA3-2C2D-3F070D26A4C6}"/>
                  </a:ext>
                </a:extLst>
              </p:cNvPr>
              <p:cNvSpPr>
                <a:spLocks noChangeArrowheads="1"/>
              </p:cNvSpPr>
              <p:nvPr/>
            </p:nvSpPr>
            <p:spPr bwMode="auto">
              <a:xfrm>
                <a:off x="5385"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5" name="Rectangle 189">
                <a:extLst>
                  <a:ext uri="{FF2B5EF4-FFF2-40B4-BE49-F238E27FC236}">
                    <a16:creationId xmlns:a16="http://schemas.microsoft.com/office/drawing/2014/main" id="{97C175EF-11EF-CBF9-19D9-4871D7BD1598}"/>
                  </a:ext>
                </a:extLst>
              </p:cNvPr>
              <p:cNvSpPr>
                <a:spLocks noChangeArrowheads="1"/>
              </p:cNvSpPr>
              <p:nvPr/>
            </p:nvSpPr>
            <p:spPr bwMode="auto">
              <a:xfrm>
                <a:off x="5421" y="1501"/>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6" name="Rectangle 190">
                <a:extLst>
                  <a:ext uri="{FF2B5EF4-FFF2-40B4-BE49-F238E27FC236}">
                    <a16:creationId xmlns:a16="http://schemas.microsoft.com/office/drawing/2014/main" id="{C67A8D5D-527A-7E5E-4234-0CD9421D8D62}"/>
                  </a:ext>
                </a:extLst>
              </p:cNvPr>
              <p:cNvSpPr>
                <a:spLocks noChangeArrowheads="1"/>
              </p:cNvSpPr>
              <p:nvPr/>
            </p:nvSpPr>
            <p:spPr bwMode="auto">
              <a:xfrm>
                <a:off x="5458" y="150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237" name="Rectangle 191">
                <a:extLst>
                  <a:ext uri="{FF2B5EF4-FFF2-40B4-BE49-F238E27FC236}">
                    <a16:creationId xmlns:a16="http://schemas.microsoft.com/office/drawing/2014/main" id="{B5A75CA5-1340-BC3A-6299-E07E96884485}"/>
                  </a:ext>
                </a:extLst>
              </p:cNvPr>
              <p:cNvSpPr>
                <a:spLocks noChangeArrowheads="1"/>
              </p:cNvSpPr>
              <p:nvPr/>
            </p:nvSpPr>
            <p:spPr bwMode="auto">
              <a:xfrm>
                <a:off x="5495" y="1501"/>
                <a:ext cx="3"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grpSp>
        <p:sp>
          <p:nvSpPr>
            <p:cNvPr id="51" name="Rectangle 207">
              <a:extLst>
                <a:ext uri="{FF2B5EF4-FFF2-40B4-BE49-F238E27FC236}">
                  <a16:creationId xmlns:a16="http://schemas.microsoft.com/office/drawing/2014/main" id="{0F407E74-AE7D-2E17-9735-2381D20720A0}"/>
                </a:ext>
              </a:extLst>
            </p:cNvPr>
            <p:cNvSpPr>
              <a:spLocks noChangeArrowheads="1"/>
            </p:cNvSpPr>
            <p:nvPr/>
          </p:nvSpPr>
          <p:spPr bwMode="auto">
            <a:xfrm>
              <a:off x="3469904" y="2666416"/>
              <a:ext cx="1095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52" name="Rectangle 208">
              <a:extLst>
                <a:ext uri="{FF2B5EF4-FFF2-40B4-BE49-F238E27FC236}">
                  <a16:creationId xmlns:a16="http://schemas.microsoft.com/office/drawing/2014/main" id="{551CC830-2C2E-B340-D742-E3D99A04308E}"/>
                </a:ext>
              </a:extLst>
            </p:cNvPr>
            <p:cNvSpPr>
              <a:spLocks noChangeArrowheads="1"/>
            </p:cNvSpPr>
            <p:nvPr/>
          </p:nvSpPr>
          <p:spPr bwMode="auto">
            <a:xfrm>
              <a:off x="3554840" y="2307260"/>
              <a:ext cx="1803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b="0" dirty="0">
                  <a:latin typeface="+mn-lt"/>
                  <a:ea typeface="MS PGothic" panose="020B0600070205080204" pitchFamily="34" charset="-128"/>
                </a:rPr>
                <a:t>AMB-d 1 mg/kg/day</a:t>
              </a:r>
            </a:p>
          </p:txBody>
        </p:sp>
        <p:sp>
          <p:nvSpPr>
            <p:cNvPr id="53" name="Rectangle 210">
              <a:extLst>
                <a:ext uri="{FF2B5EF4-FFF2-40B4-BE49-F238E27FC236}">
                  <a16:creationId xmlns:a16="http://schemas.microsoft.com/office/drawing/2014/main" id="{E0B0CC3A-3C10-DE33-2972-7125E133CC08}"/>
                </a:ext>
              </a:extLst>
            </p:cNvPr>
            <p:cNvSpPr>
              <a:spLocks noChangeArrowheads="1"/>
            </p:cNvSpPr>
            <p:nvPr/>
          </p:nvSpPr>
          <p:spPr bwMode="auto">
            <a:xfrm>
              <a:off x="3555211" y="2646984"/>
              <a:ext cx="25999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b="0" dirty="0">
                  <a:latin typeface="+mn-lt"/>
                  <a:ea typeface="MS PGothic" panose="020B0600070205080204" pitchFamily="34" charset="-128"/>
                </a:rPr>
                <a:t>Liposomal AMB 3 mg/kg/day</a:t>
              </a:r>
            </a:p>
          </p:txBody>
        </p:sp>
        <p:grpSp>
          <p:nvGrpSpPr>
            <p:cNvPr id="54" name="Group 211">
              <a:extLst>
                <a:ext uri="{FF2B5EF4-FFF2-40B4-BE49-F238E27FC236}">
                  <a16:creationId xmlns:a16="http://schemas.microsoft.com/office/drawing/2014/main" id="{9977A8FC-2BAE-AC3A-388C-22CC46224D23}"/>
                </a:ext>
              </a:extLst>
            </p:cNvPr>
            <p:cNvGrpSpPr>
              <a:grpSpLocks/>
            </p:cNvGrpSpPr>
            <p:nvPr/>
          </p:nvGrpSpPr>
          <p:grpSpPr bwMode="auto">
            <a:xfrm>
              <a:off x="2722564" y="3668135"/>
              <a:ext cx="7389821" cy="876301"/>
              <a:chOff x="820" y="2373"/>
              <a:chExt cx="4655" cy="414"/>
            </a:xfrm>
            <a:solidFill>
              <a:schemeClr val="tx1"/>
            </a:solidFill>
          </p:grpSpPr>
          <p:sp>
            <p:nvSpPr>
              <p:cNvPr id="60" name="Freeform 212">
                <a:extLst>
                  <a:ext uri="{FF2B5EF4-FFF2-40B4-BE49-F238E27FC236}">
                    <a16:creationId xmlns:a16="http://schemas.microsoft.com/office/drawing/2014/main" id="{508FD9F1-A7B6-664E-2919-4AA2A458842D}"/>
                  </a:ext>
                </a:extLst>
              </p:cNvPr>
              <p:cNvSpPr>
                <a:spLocks/>
              </p:cNvSpPr>
              <p:nvPr/>
            </p:nvSpPr>
            <p:spPr bwMode="auto">
              <a:xfrm>
                <a:off x="820" y="2728"/>
                <a:ext cx="146" cy="59"/>
              </a:xfrm>
              <a:custGeom>
                <a:avLst/>
                <a:gdLst>
                  <a:gd name="T0" fmla="*/ 0 w 292"/>
                  <a:gd name="T1" fmla="*/ 0 h 119"/>
                  <a:gd name="T2" fmla="*/ 1 w 292"/>
                  <a:gd name="T3" fmla="*/ 0 h 119"/>
                  <a:gd name="T4" fmla="*/ 2 w 292"/>
                  <a:gd name="T5" fmla="*/ 0 h 119"/>
                  <a:gd name="T6" fmla="*/ 2 w 292"/>
                  <a:gd name="T7" fmla="*/ 0 h 119"/>
                  <a:gd name="T8" fmla="*/ 0 w 292"/>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119">
                    <a:moveTo>
                      <a:pt x="0" y="84"/>
                    </a:moveTo>
                    <a:lnTo>
                      <a:pt x="11" y="119"/>
                    </a:lnTo>
                    <a:lnTo>
                      <a:pt x="292" y="35"/>
                    </a:lnTo>
                    <a:lnTo>
                      <a:pt x="281" y="0"/>
                    </a:lnTo>
                    <a:lnTo>
                      <a:pt x="0" y="84"/>
                    </a:lnTo>
                    <a:close/>
                  </a:path>
                </a:pathLst>
              </a:custGeom>
              <a:grpFill/>
              <a:ln w="9525">
                <a:solidFill>
                  <a:schemeClr val="tx1"/>
                </a:solidFill>
                <a:round/>
                <a:headEnd/>
                <a:tailEnd/>
              </a:ln>
            </p:spPr>
            <p:txBody>
              <a:bodyPr/>
              <a:lstStyle/>
              <a:p>
                <a:endParaRPr lang="en-GB" dirty="0"/>
              </a:p>
            </p:txBody>
          </p:sp>
          <p:sp>
            <p:nvSpPr>
              <p:cNvPr id="61" name="Rectangle 213">
                <a:extLst>
                  <a:ext uri="{FF2B5EF4-FFF2-40B4-BE49-F238E27FC236}">
                    <a16:creationId xmlns:a16="http://schemas.microsoft.com/office/drawing/2014/main" id="{8B330B86-5247-D0D7-88BE-39F793529794}"/>
                  </a:ext>
                </a:extLst>
              </p:cNvPr>
              <p:cNvSpPr>
                <a:spLocks noChangeArrowheads="1"/>
              </p:cNvSpPr>
              <p:nvPr/>
            </p:nvSpPr>
            <p:spPr bwMode="auto">
              <a:xfrm>
                <a:off x="1018" y="2725"/>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62" name="Rectangle 214">
                <a:extLst>
                  <a:ext uri="{FF2B5EF4-FFF2-40B4-BE49-F238E27FC236}">
                    <a16:creationId xmlns:a16="http://schemas.microsoft.com/office/drawing/2014/main" id="{C3D4FA9F-A27E-0C58-7FF5-98DE4952E8D4}"/>
                  </a:ext>
                </a:extLst>
              </p:cNvPr>
              <p:cNvSpPr>
                <a:spLocks noChangeArrowheads="1"/>
              </p:cNvSpPr>
              <p:nvPr/>
            </p:nvSpPr>
            <p:spPr bwMode="auto">
              <a:xfrm>
                <a:off x="1091" y="2725"/>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63" name="Rectangle 215">
                <a:extLst>
                  <a:ext uri="{FF2B5EF4-FFF2-40B4-BE49-F238E27FC236}">
                    <a16:creationId xmlns:a16="http://schemas.microsoft.com/office/drawing/2014/main" id="{62EBDD3A-2AAE-63EA-D3D6-792206D6C637}"/>
                  </a:ext>
                </a:extLst>
              </p:cNvPr>
              <p:cNvSpPr>
                <a:spLocks noChangeArrowheads="1"/>
              </p:cNvSpPr>
              <p:nvPr/>
            </p:nvSpPr>
            <p:spPr bwMode="auto">
              <a:xfrm>
                <a:off x="1293" y="2725"/>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64" name="Freeform 216">
                <a:extLst>
                  <a:ext uri="{FF2B5EF4-FFF2-40B4-BE49-F238E27FC236}">
                    <a16:creationId xmlns:a16="http://schemas.microsoft.com/office/drawing/2014/main" id="{FBACCDD8-EA23-539E-B8A0-9EF9262F9D85}"/>
                  </a:ext>
                </a:extLst>
              </p:cNvPr>
              <p:cNvSpPr>
                <a:spLocks/>
              </p:cNvSpPr>
              <p:nvPr/>
            </p:nvSpPr>
            <p:spPr bwMode="auto">
              <a:xfrm>
                <a:off x="1364" y="2683"/>
                <a:ext cx="146" cy="49"/>
              </a:xfrm>
              <a:custGeom>
                <a:avLst/>
                <a:gdLst>
                  <a:gd name="T0" fmla="*/ 0 w 294"/>
                  <a:gd name="T1" fmla="*/ 0 h 99"/>
                  <a:gd name="T2" fmla="*/ 0 w 294"/>
                  <a:gd name="T3" fmla="*/ 0 h 99"/>
                  <a:gd name="T4" fmla="*/ 1 w 294"/>
                  <a:gd name="T5" fmla="*/ 0 h 99"/>
                  <a:gd name="T6" fmla="*/ 1 w 294"/>
                  <a:gd name="T7" fmla="*/ 0 h 99"/>
                  <a:gd name="T8" fmla="*/ 0 w 294"/>
                  <a:gd name="T9" fmla="*/ 0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99">
                    <a:moveTo>
                      <a:pt x="0" y="64"/>
                    </a:moveTo>
                    <a:lnTo>
                      <a:pt x="8" y="99"/>
                    </a:lnTo>
                    <a:lnTo>
                      <a:pt x="294" y="35"/>
                    </a:lnTo>
                    <a:lnTo>
                      <a:pt x="286" y="0"/>
                    </a:lnTo>
                    <a:lnTo>
                      <a:pt x="0" y="64"/>
                    </a:lnTo>
                    <a:close/>
                  </a:path>
                </a:pathLst>
              </a:custGeom>
              <a:grpFill/>
              <a:ln w="9525">
                <a:solidFill>
                  <a:schemeClr val="tx1"/>
                </a:solidFill>
                <a:round/>
                <a:headEnd/>
                <a:tailEnd/>
              </a:ln>
            </p:spPr>
            <p:txBody>
              <a:bodyPr/>
              <a:lstStyle/>
              <a:p>
                <a:endParaRPr lang="en-GB" dirty="0"/>
              </a:p>
            </p:txBody>
          </p:sp>
          <p:sp>
            <p:nvSpPr>
              <p:cNvPr id="65" name="Freeform 217">
                <a:extLst>
                  <a:ext uri="{FF2B5EF4-FFF2-40B4-BE49-F238E27FC236}">
                    <a16:creationId xmlns:a16="http://schemas.microsoft.com/office/drawing/2014/main" id="{4064121E-75FF-18C6-E3F2-B81293BE25F9}"/>
                  </a:ext>
                </a:extLst>
              </p:cNvPr>
              <p:cNvSpPr>
                <a:spLocks/>
              </p:cNvSpPr>
              <p:nvPr/>
            </p:nvSpPr>
            <p:spPr bwMode="auto">
              <a:xfrm>
                <a:off x="1561" y="2667"/>
                <a:ext cx="21" cy="21"/>
              </a:xfrm>
              <a:custGeom>
                <a:avLst/>
                <a:gdLst>
                  <a:gd name="T0" fmla="*/ 0 w 42"/>
                  <a:gd name="T1" fmla="*/ 1 h 42"/>
                  <a:gd name="T2" fmla="*/ 1 w 42"/>
                  <a:gd name="T3" fmla="*/ 1 h 42"/>
                  <a:gd name="T4" fmla="*/ 1 w 42"/>
                  <a:gd name="T5" fmla="*/ 1 h 42"/>
                  <a:gd name="T6" fmla="*/ 1 w 42"/>
                  <a:gd name="T7" fmla="*/ 0 h 42"/>
                  <a:gd name="T8" fmla="*/ 0 w 42"/>
                  <a:gd name="T9" fmla="*/ 1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42">
                    <a:moveTo>
                      <a:pt x="0" y="7"/>
                    </a:moveTo>
                    <a:lnTo>
                      <a:pt x="7" y="42"/>
                    </a:lnTo>
                    <a:lnTo>
                      <a:pt x="42" y="35"/>
                    </a:lnTo>
                    <a:lnTo>
                      <a:pt x="34" y="0"/>
                    </a:lnTo>
                    <a:lnTo>
                      <a:pt x="0" y="7"/>
                    </a:lnTo>
                    <a:close/>
                  </a:path>
                </a:pathLst>
              </a:custGeom>
              <a:grpFill/>
              <a:ln w="9525">
                <a:solidFill>
                  <a:schemeClr val="tx1"/>
                </a:solidFill>
                <a:round/>
                <a:headEnd/>
                <a:tailEnd/>
              </a:ln>
            </p:spPr>
            <p:txBody>
              <a:bodyPr/>
              <a:lstStyle/>
              <a:p>
                <a:endParaRPr lang="en-GB" dirty="0"/>
              </a:p>
            </p:txBody>
          </p:sp>
          <p:sp>
            <p:nvSpPr>
              <p:cNvPr id="66" name="Freeform 218">
                <a:extLst>
                  <a:ext uri="{FF2B5EF4-FFF2-40B4-BE49-F238E27FC236}">
                    <a16:creationId xmlns:a16="http://schemas.microsoft.com/office/drawing/2014/main" id="{B64135D8-AE3F-9BDC-0FC8-74F5AC64DB11}"/>
                  </a:ext>
                </a:extLst>
              </p:cNvPr>
              <p:cNvSpPr>
                <a:spLocks/>
              </p:cNvSpPr>
              <p:nvPr/>
            </p:nvSpPr>
            <p:spPr bwMode="auto">
              <a:xfrm>
                <a:off x="1632" y="2606"/>
                <a:ext cx="142" cy="67"/>
              </a:xfrm>
              <a:custGeom>
                <a:avLst/>
                <a:gdLst>
                  <a:gd name="T0" fmla="*/ 0 w 284"/>
                  <a:gd name="T1" fmla="*/ 1 h 134"/>
                  <a:gd name="T2" fmla="*/ 1 w 284"/>
                  <a:gd name="T3" fmla="*/ 1 h 134"/>
                  <a:gd name="T4" fmla="*/ 1 w 284"/>
                  <a:gd name="T5" fmla="*/ 1 h 134"/>
                  <a:gd name="T6" fmla="*/ 1 w 284"/>
                  <a:gd name="T7" fmla="*/ 1 h 134"/>
                  <a:gd name="T8" fmla="*/ 2 w 284"/>
                  <a:gd name="T9" fmla="*/ 1 h 134"/>
                  <a:gd name="T10" fmla="*/ 2 w 284"/>
                  <a:gd name="T11" fmla="*/ 0 h 134"/>
                  <a:gd name="T12" fmla="*/ 1 w 284"/>
                  <a:gd name="T13" fmla="*/ 1 h 134"/>
                  <a:gd name="T14" fmla="*/ 1 w 284"/>
                  <a:gd name="T15" fmla="*/ 1 h 134"/>
                  <a:gd name="T16" fmla="*/ 1 w 284"/>
                  <a:gd name="T17" fmla="*/ 1 h 134"/>
                  <a:gd name="T18" fmla="*/ 0 w 284"/>
                  <a:gd name="T19" fmla="*/ 1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4" h="134">
                    <a:moveTo>
                      <a:pt x="0" y="99"/>
                    </a:moveTo>
                    <a:lnTo>
                      <a:pt x="7" y="134"/>
                    </a:lnTo>
                    <a:lnTo>
                      <a:pt x="166" y="99"/>
                    </a:lnTo>
                    <a:lnTo>
                      <a:pt x="172" y="97"/>
                    </a:lnTo>
                    <a:lnTo>
                      <a:pt x="284" y="31"/>
                    </a:lnTo>
                    <a:lnTo>
                      <a:pt x="265" y="0"/>
                    </a:lnTo>
                    <a:lnTo>
                      <a:pt x="154" y="66"/>
                    </a:lnTo>
                    <a:lnTo>
                      <a:pt x="163" y="81"/>
                    </a:lnTo>
                    <a:lnTo>
                      <a:pt x="159" y="64"/>
                    </a:lnTo>
                    <a:lnTo>
                      <a:pt x="0" y="99"/>
                    </a:lnTo>
                    <a:close/>
                  </a:path>
                </a:pathLst>
              </a:custGeom>
              <a:grpFill/>
              <a:ln w="9525">
                <a:solidFill>
                  <a:schemeClr val="tx1"/>
                </a:solidFill>
                <a:round/>
                <a:headEnd/>
                <a:tailEnd/>
              </a:ln>
            </p:spPr>
            <p:txBody>
              <a:bodyPr/>
              <a:lstStyle/>
              <a:p>
                <a:endParaRPr lang="en-GB" dirty="0"/>
              </a:p>
            </p:txBody>
          </p:sp>
          <p:sp>
            <p:nvSpPr>
              <p:cNvPr id="67" name="Freeform 219">
                <a:extLst>
                  <a:ext uri="{FF2B5EF4-FFF2-40B4-BE49-F238E27FC236}">
                    <a16:creationId xmlns:a16="http://schemas.microsoft.com/office/drawing/2014/main" id="{41272814-ACE9-471F-C17B-4A0CCCE410DB}"/>
                  </a:ext>
                </a:extLst>
              </p:cNvPr>
              <p:cNvSpPr>
                <a:spLocks/>
              </p:cNvSpPr>
              <p:nvPr/>
            </p:nvSpPr>
            <p:spPr bwMode="auto">
              <a:xfrm>
                <a:off x="1812" y="2568"/>
                <a:ext cx="25" cy="25"/>
              </a:xfrm>
              <a:custGeom>
                <a:avLst/>
                <a:gdLst>
                  <a:gd name="T0" fmla="*/ 0 w 49"/>
                  <a:gd name="T1" fmla="*/ 1 h 49"/>
                  <a:gd name="T2" fmla="*/ 1 w 49"/>
                  <a:gd name="T3" fmla="*/ 1 h 49"/>
                  <a:gd name="T4" fmla="*/ 1 w 49"/>
                  <a:gd name="T5" fmla="*/ 1 h 49"/>
                  <a:gd name="T6" fmla="*/ 1 w 49"/>
                  <a:gd name="T7" fmla="*/ 0 h 49"/>
                  <a:gd name="T8" fmla="*/ 0 w 49"/>
                  <a:gd name="T9" fmla="*/ 1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9">
                    <a:moveTo>
                      <a:pt x="0" y="18"/>
                    </a:moveTo>
                    <a:lnTo>
                      <a:pt x="18" y="49"/>
                    </a:lnTo>
                    <a:lnTo>
                      <a:pt x="49" y="31"/>
                    </a:lnTo>
                    <a:lnTo>
                      <a:pt x="31" y="0"/>
                    </a:lnTo>
                    <a:lnTo>
                      <a:pt x="0" y="18"/>
                    </a:lnTo>
                    <a:close/>
                  </a:path>
                </a:pathLst>
              </a:custGeom>
              <a:grpFill/>
              <a:ln w="9525">
                <a:solidFill>
                  <a:schemeClr val="tx1"/>
                </a:solidFill>
                <a:round/>
                <a:headEnd/>
                <a:tailEnd/>
              </a:ln>
            </p:spPr>
            <p:txBody>
              <a:bodyPr/>
              <a:lstStyle/>
              <a:p>
                <a:endParaRPr lang="en-GB" dirty="0"/>
              </a:p>
            </p:txBody>
          </p:sp>
          <p:sp>
            <p:nvSpPr>
              <p:cNvPr id="68" name="Rectangle 220">
                <a:extLst>
                  <a:ext uri="{FF2B5EF4-FFF2-40B4-BE49-F238E27FC236}">
                    <a16:creationId xmlns:a16="http://schemas.microsoft.com/office/drawing/2014/main" id="{FF0180B9-9972-4835-8856-B15347303DA3}"/>
                  </a:ext>
                </a:extLst>
              </p:cNvPr>
              <p:cNvSpPr>
                <a:spLocks noChangeArrowheads="1"/>
              </p:cNvSpPr>
              <p:nvPr/>
            </p:nvSpPr>
            <p:spPr bwMode="auto">
              <a:xfrm>
                <a:off x="1882" y="2549"/>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69" name="Rectangle 221">
                <a:extLst>
                  <a:ext uri="{FF2B5EF4-FFF2-40B4-BE49-F238E27FC236}">
                    <a16:creationId xmlns:a16="http://schemas.microsoft.com/office/drawing/2014/main" id="{8E79C524-56EB-DA08-F6A2-E339B6B041E0}"/>
                  </a:ext>
                </a:extLst>
              </p:cNvPr>
              <p:cNvSpPr>
                <a:spLocks noChangeArrowheads="1"/>
              </p:cNvSpPr>
              <p:nvPr/>
            </p:nvSpPr>
            <p:spPr bwMode="auto">
              <a:xfrm>
                <a:off x="2084" y="25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0" name="Rectangle 222">
                <a:extLst>
                  <a:ext uri="{FF2B5EF4-FFF2-40B4-BE49-F238E27FC236}">
                    <a16:creationId xmlns:a16="http://schemas.microsoft.com/office/drawing/2014/main" id="{27A41312-FE4D-181C-C0F0-A73BCCE69CDF}"/>
                  </a:ext>
                </a:extLst>
              </p:cNvPr>
              <p:cNvSpPr>
                <a:spLocks noChangeArrowheads="1"/>
              </p:cNvSpPr>
              <p:nvPr/>
            </p:nvSpPr>
            <p:spPr bwMode="auto">
              <a:xfrm>
                <a:off x="2157" y="2549"/>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1" name="Rectangle 223">
                <a:extLst>
                  <a:ext uri="{FF2B5EF4-FFF2-40B4-BE49-F238E27FC236}">
                    <a16:creationId xmlns:a16="http://schemas.microsoft.com/office/drawing/2014/main" id="{8B3299FE-A01C-3D31-EDC4-33DA6F78A25A}"/>
                  </a:ext>
                </a:extLst>
              </p:cNvPr>
              <p:cNvSpPr>
                <a:spLocks noChangeArrowheads="1"/>
              </p:cNvSpPr>
              <p:nvPr/>
            </p:nvSpPr>
            <p:spPr bwMode="auto">
              <a:xfrm>
                <a:off x="2359" y="2549"/>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2" name="Freeform 224">
                <a:extLst>
                  <a:ext uri="{FF2B5EF4-FFF2-40B4-BE49-F238E27FC236}">
                    <a16:creationId xmlns:a16="http://schemas.microsoft.com/office/drawing/2014/main" id="{CA569852-2C39-652E-0354-D42E2E2ABEB3}"/>
                  </a:ext>
                </a:extLst>
              </p:cNvPr>
              <p:cNvSpPr>
                <a:spLocks/>
              </p:cNvSpPr>
              <p:nvPr/>
            </p:nvSpPr>
            <p:spPr bwMode="auto">
              <a:xfrm>
                <a:off x="2427" y="2480"/>
                <a:ext cx="141" cy="76"/>
              </a:xfrm>
              <a:custGeom>
                <a:avLst/>
                <a:gdLst>
                  <a:gd name="T0" fmla="*/ 0 w 282"/>
                  <a:gd name="T1" fmla="*/ 1 h 152"/>
                  <a:gd name="T2" fmla="*/ 1 w 282"/>
                  <a:gd name="T3" fmla="*/ 1 h 152"/>
                  <a:gd name="T4" fmla="*/ 2 w 282"/>
                  <a:gd name="T5" fmla="*/ 1 h 152"/>
                  <a:gd name="T6" fmla="*/ 2 w 282"/>
                  <a:gd name="T7" fmla="*/ 0 h 152"/>
                  <a:gd name="T8" fmla="*/ 0 w 282"/>
                  <a:gd name="T9" fmla="*/ 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152">
                    <a:moveTo>
                      <a:pt x="0" y="119"/>
                    </a:moveTo>
                    <a:lnTo>
                      <a:pt x="15" y="152"/>
                    </a:lnTo>
                    <a:lnTo>
                      <a:pt x="282" y="33"/>
                    </a:lnTo>
                    <a:lnTo>
                      <a:pt x="267" y="0"/>
                    </a:lnTo>
                    <a:lnTo>
                      <a:pt x="0" y="119"/>
                    </a:lnTo>
                    <a:close/>
                  </a:path>
                </a:pathLst>
              </a:custGeom>
              <a:grpFill/>
              <a:ln w="9525">
                <a:solidFill>
                  <a:schemeClr val="tx1"/>
                </a:solidFill>
                <a:round/>
                <a:headEnd/>
                <a:tailEnd/>
              </a:ln>
            </p:spPr>
            <p:txBody>
              <a:bodyPr/>
              <a:lstStyle/>
              <a:p>
                <a:endParaRPr lang="en-GB" dirty="0"/>
              </a:p>
            </p:txBody>
          </p:sp>
          <p:sp>
            <p:nvSpPr>
              <p:cNvPr id="73" name="Rectangle 225">
                <a:extLst>
                  <a:ext uri="{FF2B5EF4-FFF2-40B4-BE49-F238E27FC236}">
                    <a16:creationId xmlns:a16="http://schemas.microsoft.com/office/drawing/2014/main" id="{9025A6C9-2EDA-A9D8-E060-6A7FBE831D3C}"/>
                  </a:ext>
                </a:extLst>
              </p:cNvPr>
              <p:cNvSpPr>
                <a:spLocks noChangeArrowheads="1"/>
              </p:cNvSpPr>
              <p:nvPr/>
            </p:nvSpPr>
            <p:spPr bwMode="auto">
              <a:xfrm>
                <a:off x="2616" y="246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4" name="Rectangle 226">
                <a:extLst>
                  <a:ext uri="{FF2B5EF4-FFF2-40B4-BE49-F238E27FC236}">
                    <a16:creationId xmlns:a16="http://schemas.microsoft.com/office/drawing/2014/main" id="{8948396C-61B5-292B-1944-3B5D20F70551}"/>
                  </a:ext>
                </a:extLst>
              </p:cNvPr>
              <p:cNvSpPr>
                <a:spLocks noChangeArrowheads="1"/>
              </p:cNvSpPr>
              <p:nvPr/>
            </p:nvSpPr>
            <p:spPr bwMode="auto">
              <a:xfrm>
                <a:off x="2689" y="2461"/>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5" name="Rectangle 227">
                <a:extLst>
                  <a:ext uri="{FF2B5EF4-FFF2-40B4-BE49-F238E27FC236}">
                    <a16:creationId xmlns:a16="http://schemas.microsoft.com/office/drawing/2014/main" id="{C4A5D784-9B95-6D81-8A98-E40BB09F145E}"/>
                  </a:ext>
                </a:extLst>
              </p:cNvPr>
              <p:cNvSpPr>
                <a:spLocks noChangeArrowheads="1"/>
              </p:cNvSpPr>
              <p:nvPr/>
            </p:nvSpPr>
            <p:spPr bwMode="auto">
              <a:xfrm>
                <a:off x="2891" y="246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6" name="Rectangle 228">
                <a:extLst>
                  <a:ext uri="{FF2B5EF4-FFF2-40B4-BE49-F238E27FC236}">
                    <a16:creationId xmlns:a16="http://schemas.microsoft.com/office/drawing/2014/main" id="{0C819AAB-FE49-F660-0BCD-A38B755F30F2}"/>
                  </a:ext>
                </a:extLst>
              </p:cNvPr>
              <p:cNvSpPr>
                <a:spLocks noChangeArrowheads="1"/>
              </p:cNvSpPr>
              <p:nvPr/>
            </p:nvSpPr>
            <p:spPr bwMode="auto">
              <a:xfrm>
                <a:off x="2964" y="2461"/>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7" name="Rectangle 229">
                <a:extLst>
                  <a:ext uri="{FF2B5EF4-FFF2-40B4-BE49-F238E27FC236}">
                    <a16:creationId xmlns:a16="http://schemas.microsoft.com/office/drawing/2014/main" id="{3BD1D450-E458-1F38-D29E-1C051E9A15D9}"/>
                  </a:ext>
                </a:extLst>
              </p:cNvPr>
              <p:cNvSpPr>
                <a:spLocks noChangeArrowheads="1"/>
              </p:cNvSpPr>
              <p:nvPr/>
            </p:nvSpPr>
            <p:spPr bwMode="auto">
              <a:xfrm>
                <a:off x="3166" y="246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8" name="Rectangle 230">
                <a:extLst>
                  <a:ext uri="{FF2B5EF4-FFF2-40B4-BE49-F238E27FC236}">
                    <a16:creationId xmlns:a16="http://schemas.microsoft.com/office/drawing/2014/main" id="{261701C7-6FD2-CA4F-0CBB-8EE040489362}"/>
                  </a:ext>
                </a:extLst>
              </p:cNvPr>
              <p:cNvSpPr>
                <a:spLocks noChangeArrowheads="1"/>
              </p:cNvSpPr>
              <p:nvPr/>
            </p:nvSpPr>
            <p:spPr bwMode="auto">
              <a:xfrm>
                <a:off x="3239" y="2461"/>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79" name="Rectangle 231">
                <a:extLst>
                  <a:ext uri="{FF2B5EF4-FFF2-40B4-BE49-F238E27FC236}">
                    <a16:creationId xmlns:a16="http://schemas.microsoft.com/office/drawing/2014/main" id="{B47DEDF4-045D-C818-7DD5-2503815602F7}"/>
                  </a:ext>
                </a:extLst>
              </p:cNvPr>
              <p:cNvSpPr>
                <a:spLocks noChangeArrowheads="1"/>
              </p:cNvSpPr>
              <p:nvPr/>
            </p:nvSpPr>
            <p:spPr bwMode="auto">
              <a:xfrm>
                <a:off x="3441" y="246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0" name="Rectangle 232">
                <a:extLst>
                  <a:ext uri="{FF2B5EF4-FFF2-40B4-BE49-F238E27FC236}">
                    <a16:creationId xmlns:a16="http://schemas.microsoft.com/office/drawing/2014/main" id="{477A2EA3-3021-59DF-68A3-6CEB7DD25BF5}"/>
                  </a:ext>
                </a:extLst>
              </p:cNvPr>
              <p:cNvSpPr>
                <a:spLocks noChangeArrowheads="1"/>
              </p:cNvSpPr>
              <p:nvPr/>
            </p:nvSpPr>
            <p:spPr bwMode="auto">
              <a:xfrm>
                <a:off x="3514" y="2461"/>
                <a:ext cx="147"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1" name="Rectangle 233">
                <a:extLst>
                  <a:ext uri="{FF2B5EF4-FFF2-40B4-BE49-F238E27FC236}">
                    <a16:creationId xmlns:a16="http://schemas.microsoft.com/office/drawing/2014/main" id="{3C4A7E6D-D02E-83AF-74CA-DEB9F9746789}"/>
                  </a:ext>
                </a:extLst>
              </p:cNvPr>
              <p:cNvSpPr>
                <a:spLocks noChangeArrowheads="1"/>
              </p:cNvSpPr>
              <p:nvPr/>
            </p:nvSpPr>
            <p:spPr bwMode="auto">
              <a:xfrm>
                <a:off x="3716" y="2461"/>
                <a:ext cx="18"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2" name="Freeform 234">
                <a:extLst>
                  <a:ext uri="{FF2B5EF4-FFF2-40B4-BE49-F238E27FC236}">
                    <a16:creationId xmlns:a16="http://schemas.microsoft.com/office/drawing/2014/main" id="{5549435C-E5CB-AC2C-14E8-B55452174E75}"/>
                  </a:ext>
                </a:extLst>
              </p:cNvPr>
              <p:cNvSpPr>
                <a:spLocks/>
              </p:cNvSpPr>
              <p:nvPr/>
            </p:nvSpPr>
            <p:spPr bwMode="auto">
              <a:xfrm>
                <a:off x="3789" y="2424"/>
                <a:ext cx="142" cy="55"/>
              </a:xfrm>
              <a:custGeom>
                <a:avLst/>
                <a:gdLst>
                  <a:gd name="T0" fmla="*/ 0 w 284"/>
                  <a:gd name="T1" fmla="*/ 1 h 110"/>
                  <a:gd name="T2" fmla="*/ 0 w 284"/>
                  <a:gd name="T3" fmla="*/ 1 h 110"/>
                  <a:gd name="T4" fmla="*/ 1 w 284"/>
                  <a:gd name="T5" fmla="*/ 1 h 110"/>
                  <a:gd name="T6" fmla="*/ 1 w 284"/>
                  <a:gd name="T7" fmla="*/ 1 h 110"/>
                  <a:gd name="T8" fmla="*/ 1 w 284"/>
                  <a:gd name="T9" fmla="*/ 1 h 110"/>
                  <a:gd name="T10" fmla="*/ 1 w 284"/>
                  <a:gd name="T11" fmla="*/ 1 h 110"/>
                  <a:gd name="T12" fmla="*/ 2 w 284"/>
                  <a:gd name="T13" fmla="*/ 1 h 110"/>
                  <a:gd name="T14" fmla="*/ 2 w 284"/>
                  <a:gd name="T15" fmla="*/ 0 h 110"/>
                  <a:gd name="T16" fmla="*/ 1 w 284"/>
                  <a:gd name="T17" fmla="*/ 1 h 110"/>
                  <a:gd name="T18" fmla="*/ 1 w 284"/>
                  <a:gd name="T19" fmla="*/ 1 h 110"/>
                  <a:gd name="T20" fmla="*/ 1 w 284"/>
                  <a:gd name="T21" fmla="*/ 1 h 110"/>
                  <a:gd name="T22" fmla="*/ 0 w 284"/>
                  <a:gd name="T23" fmla="*/ 1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 h="110">
                    <a:moveTo>
                      <a:pt x="0" y="73"/>
                    </a:moveTo>
                    <a:lnTo>
                      <a:pt x="0" y="110"/>
                    </a:lnTo>
                    <a:lnTo>
                      <a:pt x="106" y="110"/>
                    </a:lnTo>
                    <a:lnTo>
                      <a:pt x="114" y="108"/>
                    </a:lnTo>
                    <a:lnTo>
                      <a:pt x="284" y="33"/>
                    </a:lnTo>
                    <a:lnTo>
                      <a:pt x="269" y="0"/>
                    </a:lnTo>
                    <a:lnTo>
                      <a:pt x="99" y="75"/>
                    </a:lnTo>
                    <a:lnTo>
                      <a:pt x="106" y="92"/>
                    </a:lnTo>
                    <a:lnTo>
                      <a:pt x="106" y="73"/>
                    </a:lnTo>
                    <a:lnTo>
                      <a:pt x="0" y="73"/>
                    </a:lnTo>
                    <a:close/>
                  </a:path>
                </a:pathLst>
              </a:custGeom>
              <a:grpFill/>
              <a:ln w="9525">
                <a:solidFill>
                  <a:schemeClr val="tx1"/>
                </a:solidFill>
                <a:round/>
                <a:headEnd/>
                <a:tailEnd/>
              </a:ln>
            </p:spPr>
            <p:txBody>
              <a:bodyPr/>
              <a:lstStyle/>
              <a:p>
                <a:endParaRPr lang="en-GB" dirty="0"/>
              </a:p>
            </p:txBody>
          </p:sp>
          <p:sp>
            <p:nvSpPr>
              <p:cNvPr id="83" name="Freeform 235">
                <a:extLst>
                  <a:ext uri="{FF2B5EF4-FFF2-40B4-BE49-F238E27FC236}">
                    <a16:creationId xmlns:a16="http://schemas.microsoft.com/office/drawing/2014/main" id="{B6DD998B-966A-09E0-7CA3-AAC4C2B02872}"/>
                  </a:ext>
                </a:extLst>
              </p:cNvPr>
              <p:cNvSpPr>
                <a:spLocks/>
              </p:cNvSpPr>
              <p:nvPr/>
            </p:nvSpPr>
            <p:spPr bwMode="auto">
              <a:xfrm>
                <a:off x="3974" y="2394"/>
                <a:ext cx="24" cy="24"/>
              </a:xfrm>
              <a:custGeom>
                <a:avLst/>
                <a:gdLst>
                  <a:gd name="T0" fmla="*/ 0 w 48"/>
                  <a:gd name="T1" fmla="*/ 1 h 47"/>
                  <a:gd name="T2" fmla="*/ 1 w 48"/>
                  <a:gd name="T3" fmla="*/ 1 h 47"/>
                  <a:gd name="T4" fmla="*/ 1 w 48"/>
                  <a:gd name="T5" fmla="*/ 1 h 47"/>
                  <a:gd name="T6" fmla="*/ 1 w 48"/>
                  <a:gd name="T7" fmla="*/ 0 h 47"/>
                  <a:gd name="T8" fmla="*/ 0 w 48"/>
                  <a:gd name="T9" fmla="*/ 1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7">
                    <a:moveTo>
                      <a:pt x="0" y="14"/>
                    </a:moveTo>
                    <a:lnTo>
                      <a:pt x="15" y="47"/>
                    </a:lnTo>
                    <a:lnTo>
                      <a:pt x="48" y="33"/>
                    </a:lnTo>
                    <a:lnTo>
                      <a:pt x="33" y="0"/>
                    </a:lnTo>
                    <a:lnTo>
                      <a:pt x="0" y="14"/>
                    </a:lnTo>
                    <a:close/>
                  </a:path>
                </a:pathLst>
              </a:custGeom>
              <a:grpFill/>
              <a:ln w="9525">
                <a:solidFill>
                  <a:schemeClr val="tx1"/>
                </a:solidFill>
                <a:round/>
                <a:headEnd/>
                <a:tailEnd/>
              </a:ln>
            </p:spPr>
            <p:txBody>
              <a:bodyPr/>
              <a:lstStyle/>
              <a:p>
                <a:endParaRPr lang="en-GB" dirty="0"/>
              </a:p>
            </p:txBody>
          </p:sp>
          <p:sp>
            <p:nvSpPr>
              <p:cNvPr id="84" name="Rectangle 236">
                <a:extLst>
                  <a:ext uri="{FF2B5EF4-FFF2-40B4-BE49-F238E27FC236}">
                    <a16:creationId xmlns:a16="http://schemas.microsoft.com/office/drawing/2014/main" id="{AF233A8D-66CF-3265-1C44-682ACFC14E0F}"/>
                  </a:ext>
                </a:extLst>
              </p:cNvPr>
              <p:cNvSpPr>
                <a:spLocks noChangeArrowheads="1"/>
              </p:cNvSpPr>
              <p:nvPr/>
            </p:nvSpPr>
            <p:spPr bwMode="auto">
              <a:xfrm>
                <a:off x="4045" y="2373"/>
                <a:ext cx="146"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5" name="Rectangle 237">
                <a:extLst>
                  <a:ext uri="{FF2B5EF4-FFF2-40B4-BE49-F238E27FC236}">
                    <a16:creationId xmlns:a16="http://schemas.microsoft.com/office/drawing/2014/main" id="{B4B214C9-87F9-DC73-E6B7-9C39BD32EDAE}"/>
                  </a:ext>
                </a:extLst>
              </p:cNvPr>
              <p:cNvSpPr>
                <a:spLocks noChangeArrowheads="1"/>
              </p:cNvSpPr>
              <p:nvPr/>
            </p:nvSpPr>
            <p:spPr bwMode="auto">
              <a:xfrm>
                <a:off x="4246" y="237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6" name="Rectangle 238">
                <a:extLst>
                  <a:ext uri="{FF2B5EF4-FFF2-40B4-BE49-F238E27FC236}">
                    <a16:creationId xmlns:a16="http://schemas.microsoft.com/office/drawing/2014/main" id="{04D3069A-B93C-E774-5A59-14FE5B01EF13}"/>
                  </a:ext>
                </a:extLst>
              </p:cNvPr>
              <p:cNvSpPr>
                <a:spLocks noChangeArrowheads="1"/>
              </p:cNvSpPr>
              <p:nvPr/>
            </p:nvSpPr>
            <p:spPr bwMode="auto">
              <a:xfrm>
                <a:off x="4320" y="2373"/>
                <a:ext cx="146"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7" name="Rectangle 239">
                <a:extLst>
                  <a:ext uri="{FF2B5EF4-FFF2-40B4-BE49-F238E27FC236}">
                    <a16:creationId xmlns:a16="http://schemas.microsoft.com/office/drawing/2014/main" id="{7B026143-82E6-6B09-9F76-0EE4C57BC80A}"/>
                  </a:ext>
                </a:extLst>
              </p:cNvPr>
              <p:cNvSpPr>
                <a:spLocks noChangeArrowheads="1"/>
              </p:cNvSpPr>
              <p:nvPr/>
            </p:nvSpPr>
            <p:spPr bwMode="auto">
              <a:xfrm>
                <a:off x="4521" y="237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8" name="Rectangle 240">
                <a:extLst>
                  <a:ext uri="{FF2B5EF4-FFF2-40B4-BE49-F238E27FC236}">
                    <a16:creationId xmlns:a16="http://schemas.microsoft.com/office/drawing/2014/main" id="{441E8BEF-1CA7-6F78-1A5F-A93A2328B493}"/>
                  </a:ext>
                </a:extLst>
              </p:cNvPr>
              <p:cNvSpPr>
                <a:spLocks noChangeArrowheads="1"/>
              </p:cNvSpPr>
              <p:nvPr/>
            </p:nvSpPr>
            <p:spPr bwMode="auto">
              <a:xfrm>
                <a:off x="4595" y="2373"/>
                <a:ext cx="146"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89" name="Rectangle 241">
                <a:extLst>
                  <a:ext uri="{FF2B5EF4-FFF2-40B4-BE49-F238E27FC236}">
                    <a16:creationId xmlns:a16="http://schemas.microsoft.com/office/drawing/2014/main" id="{48BE9352-1C05-74CC-BC9C-7987ECB193B5}"/>
                  </a:ext>
                </a:extLst>
              </p:cNvPr>
              <p:cNvSpPr>
                <a:spLocks noChangeArrowheads="1"/>
              </p:cNvSpPr>
              <p:nvPr/>
            </p:nvSpPr>
            <p:spPr bwMode="auto">
              <a:xfrm>
                <a:off x="4796" y="237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90" name="Rectangle 242">
                <a:extLst>
                  <a:ext uri="{FF2B5EF4-FFF2-40B4-BE49-F238E27FC236}">
                    <a16:creationId xmlns:a16="http://schemas.microsoft.com/office/drawing/2014/main" id="{88298D38-6AE5-24B7-9F37-DD6F7B52B2BA}"/>
                  </a:ext>
                </a:extLst>
              </p:cNvPr>
              <p:cNvSpPr>
                <a:spLocks noChangeArrowheads="1"/>
              </p:cNvSpPr>
              <p:nvPr/>
            </p:nvSpPr>
            <p:spPr bwMode="auto">
              <a:xfrm>
                <a:off x="4870" y="2373"/>
                <a:ext cx="146"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91" name="Rectangle 243">
                <a:extLst>
                  <a:ext uri="{FF2B5EF4-FFF2-40B4-BE49-F238E27FC236}">
                    <a16:creationId xmlns:a16="http://schemas.microsoft.com/office/drawing/2014/main" id="{486880F0-B7C7-BDF5-8C43-BA4CF72769D5}"/>
                  </a:ext>
                </a:extLst>
              </p:cNvPr>
              <p:cNvSpPr>
                <a:spLocks noChangeArrowheads="1"/>
              </p:cNvSpPr>
              <p:nvPr/>
            </p:nvSpPr>
            <p:spPr bwMode="auto">
              <a:xfrm>
                <a:off x="5071" y="237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92" name="Rectangle 244">
                <a:extLst>
                  <a:ext uri="{FF2B5EF4-FFF2-40B4-BE49-F238E27FC236}">
                    <a16:creationId xmlns:a16="http://schemas.microsoft.com/office/drawing/2014/main" id="{2FE54324-EB3D-0AE4-6941-4499AE8D083E}"/>
                  </a:ext>
                </a:extLst>
              </p:cNvPr>
              <p:cNvSpPr>
                <a:spLocks noChangeArrowheads="1"/>
              </p:cNvSpPr>
              <p:nvPr/>
            </p:nvSpPr>
            <p:spPr bwMode="auto">
              <a:xfrm>
                <a:off x="5145" y="2373"/>
                <a:ext cx="146"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93" name="Rectangle 245">
                <a:extLst>
                  <a:ext uri="{FF2B5EF4-FFF2-40B4-BE49-F238E27FC236}">
                    <a16:creationId xmlns:a16="http://schemas.microsoft.com/office/drawing/2014/main" id="{640FAF7F-54C1-1C14-A41C-537C22D2974E}"/>
                  </a:ext>
                </a:extLst>
              </p:cNvPr>
              <p:cNvSpPr>
                <a:spLocks noChangeArrowheads="1"/>
              </p:cNvSpPr>
              <p:nvPr/>
            </p:nvSpPr>
            <p:spPr bwMode="auto">
              <a:xfrm>
                <a:off x="5346" y="2373"/>
                <a:ext cx="19"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sp>
            <p:nvSpPr>
              <p:cNvPr id="94" name="Rectangle 246">
                <a:extLst>
                  <a:ext uri="{FF2B5EF4-FFF2-40B4-BE49-F238E27FC236}">
                    <a16:creationId xmlns:a16="http://schemas.microsoft.com/office/drawing/2014/main" id="{5138D5C5-F6E6-502C-5F87-B9B0507EDE1A}"/>
                  </a:ext>
                </a:extLst>
              </p:cNvPr>
              <p:cNvSpPr>
                <a:spLocks noChangeArrowheads="1"/>
              </p:cNvSpPr>
              <p:nvPr/>
            </p:nvSpPr>
            <p:spPr bwMode="auto">
              <a:xfrm>
                <a:off x="5420" y="2373"/>
                <a:ext cx="55" cy="18"/>
              </a:xfrm>
              <a:prstGeom prst="rect">
                <a:avLst/>
              </a:prstGeom>
              <a:grpFill/>
              <a:ln w="9525">
                <a:solidFill>
                  <a:schemeClr val="tx1"/>
                </a:solidFill>
                <a:miter lim="800000"/>
                <a:headEnd/>
                <a:tailEnd/>
              </a:ln>
            </p:spPr>
            <p:txBody>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endParaRPr lang="en-GB" altLang="en-US" sz="2000" b="0" dirty="0">
                  <a:latin typeface="+mn-lt"/>
                  <a:ea typeface="MS PGothic" panose="020B0600070205080204" pitchFamily="34" charset="-128"/>
                </a:endParaRPr>
              </a:p>
            </p:txBody>
          </p:sp>
        </p:grpSp>
        <p:sp>
          <p:nvSpPr>
            <p:cNvPr id="55" name="Rectangle 247">
              <a:extLst>
                <a:ext uri="{FF2B5EF4-FFF2-40B4-BE49-F238E27FC236}">
                  <a16:creationId xmlns:a16="http://schemas.microsoft.com/office/drawing/2014/main" id="{CB8FB9FC-A48B-F03D-2D2D-F8D4C800D4D6}"/>
                </a:ext>
              </a:extLst>
            </p:cNvPr>
            <p:cNvSpPr>
              <a:spLocks noChangeArrowheads="1"/>
            </p:cNvSpPr>
            <p:nvPr/>
          </p:nvSpPr>
          <p:spPr bwMode="auto">
            <a:xfrm rot="16200000">
              <a:off x="885504" y="3134648"/>
              <a:ext cx="22009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b="1">
                  <a:solidFill>
                    <a:schemeClr val="tx1"/>
                  </a:solidFill>
                  <a:latin typeface="Arial" panose="020B0604020202020204" pitchFamily="34" charset="0"/>
                </a:defRPr>
              </a:lvl1pPr>
              <a:lvl2pPr marL="742950" indent="-285750">
                <a:spcBef>
                  <a:spcPct val="20000"/>
                </a:spcBef>
                <a:buClr>
                  <a:schemeClr val="tx1"/>
                </a:buClr>
                <a:buChar char="–"/>
                <a:defRPr sz="2000" b="1">
                  <a:solidFill>
                    <a:schemeClr val="tx1"/>
                  </a:solidFill>
                  <a:latin typeface="Arial" panose="020B0604020202020204" pitchFamily="34" charset="0"/>
                </a:defRPr>
              </a:lvl2pPr>
              <a:lvl3pPr marL="1143000" indent="-228600">
                <a:spcBef>
                  <a:spcPct val="20000"/>
                </a:spcBef>
                <a:buClr>
                  <a:schemeClr val="tx1"/>
                </a:buClr>
                <a:buChar char="•"/>
                <a:defRPr b="1">
                  <a:solidFill>
                    <a:schemeClr val="tx1"/>
                  </a:solidFill>
                  <a:latin typeface="Arial" panose="020B0604020202020204" pitchFamily="34" charset="0"/>
                </a:defRPr>
              </a:lvl3pPr>
              <a:lvl4pPr marL="1600200" indent="-228600">
                <a:spcBef>
                  <a:spcPct val="20000"/>
                </a:spcBef>
                <a:buClr>
                  <a:schemeClr val="tx1"/>
                </a:buClr>
                <a:buChar char="–"/>
                <a:defRPr sz="1600">
                  <a:solidFill>
                    <a:schemeClr val="tx1"/>
                  </a:solidFill>
                  <a:latin typeface="Arial" panose="020B0604020202020204" pitchFamily="34" charset="0"/>
                </a:defRPr>
              </a:lvl4pPr>
              <a:lvl5pPr marL="2057400" indent="-228600">
                <a:spcBef>
                  <a:spcPct val="20000"/>
                </a:spcBef>
                <a:buClr>
                  <a:schemeClr val="tx1"/>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400">
                  <a:solidFill>
                    <a:schemeClr val="tx1"/>
                  </a:solidFill>
                  <a:latin typeface="Arial" panose="020B0604020202020204" pitchFamily="34" charset="0"/>
                </a:defRPr>
              </a:lvl9pPr>
            </a:lstStyle>
            <a:p>
              <a:pPr>
                <a:spcBef>
                  <a:spcPct val="0"/>
                </a:spcBef>
                <a:buClrTx/>
                <a:buFontTx/>
                <a:buNone/>
              </a:pPr>
              <a:r>
                <a:rPr lang="en-GB" altLang="en-US" sz="1600" dirty="0">
                  <a:ea typeface="MS PGothic" panose="020B0600070205080204" pitchFamily="34" charset="-128"/>
                </a:rPr>
                <a:t>Percentage of patients</a:t>
              </a:r>
              <a:endParaRPr lang="en-GB" altLang="en-US" sz="1600" b="0" dirty="0">
                <a:ea typeface="MS PGothic" panose="020B0600070205080204" pitchFamily="34" charset="-128"/>
              </a:endParaRPr>
            </a:p>
          </p:txBody>
        </p:sp>
        <p:sp>
          <p:nvSpPr>
            <p:cNvPr id="56" name="Line 249">
              <a:extLst>
                <a:ext uri="{FF2B5EF4-FFF2-40B4-BE49-F238E27FC236}">
                  <a16:creationId xmlns:a16="http://schemas.microsoft.com/office/drawing/2014/main" id="{DF57B23D-57E0-9C8D-465B-C32376FF7BDE}"/>
                </a:ext>
              </a:extLst>
            </p:cNvPr>
            <p:cNvSpPr>
              <a:spLocks noChangeShapeType="1"/>
            </p:cNvSpPr>
            <p:nvPr/>
          </p:nvSpPr>
          <p:spPr bwMode="auto">
            <a:xfrm>
              <a:off x="2659063" y="4574590"/>
              <a:ext cx="75565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dirty="0"/>
            </a:p>
          </p:txBody>
        </p:sp>
        <p:sp>
          <p:nvSpPr>
            <p:cNvPr id="57" name="Line 290">
              <a:extLst>
                <a:ext uri="{FF2B5EF4-FFF2-40B4-BE49-F238E27FC236}">
                  <a16:creationId xmlns:a16="http://schemas.microsoft.com/office/drawing/2014/main" id="{0C9ACD6D-3A28-FA78-47BD-D9FDD1B83397}"/>
                </a:ext>
              </a:extLst>
            </p:cNvPr>
            <p:cNvSpPr>
              <a:spLocks noChangeShapeType="1"/>
            </p:cNvSpPr>
            <p:nvPr/>
          </p:nvSpPr>
          <p:spPr bwMode="auto">
            <a:xfrm>
              <a:off x="2905923" y="2745409"/>
              <a:ext cx="546100" cy="0"/>
            </a:xfrm>
            <a:prstGeom prst="line">
              <a:avLst/>
            </a:prstGeom>
            <a:noFill/>
            <a:ln w="38100">
              <a:solidFill>
                <a:schemeClr val="tx1"/>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58" name="Line 292">
              <a:extLst>
                <a:ext uri="{FF2B5EF4-FFF2-40B4-BE49-F238E27FC236}">
                  <a16:creationId xmlns:a16="http://schemas.microsoft.com/office/drawing/2014/main" id="{77001363-4560-5B17-A18A-E6F7725852D8}"/>
                </a:ext>
              </a:extLst>
            </p:cNvPr>
            <p:cNvSpPr>
              <a:spLocks noChangeShapeType="1"/>
            </p:cNvSpPr>
            <p:nvPr/>
          </p:nvSpPr>
          <p:spPr bwMode="auto">
            <a:xfrm>
              <a:off x="2918252" y="2404097"/>
              <a:ext cx="520700"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cxnSp>
          <p:nvCxnSpPr>
            <p:cNvPr id="241" name="Straight Connector 240">
              <a:extLst>
                <a:ext uri="{FF2B5EF4-FFF2-40B4-BE49-F238E27FC236}">
                  <a16:creationId xmlns:a16="http://schemas.microsoft.com/office/drawing/2014/main" id="{5B8A84C3-A3A5-DD25-3C7B-B08DD72BF10D}"/>
                </a:ext>
              </a:extLst>
            </p:cNvPr>
            <p:cNvCxnSpPr>
              <a:stCxn id="95" idx="0"/>
            </p:cNvCxnSpPr>
            <p:nvPr/>
          </p:nvCxnSpPr>
          <p:spPr>
            <a:xfrm flipV="1">
              <a:off x="2678113" y="2197309"/>
              <a:ext cx="19839" cy="231935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CC726368-860E-02A3-4A73-8768CD7CB3EC}"/>
              </a:ext>
            </a:extLst>
          </p:cNvPr>
          <p:cNvSpPr txBox="1"/>
          <p:nvPr/>
        </p:nvSpPr>
        <p:spPr>
          <a:xfrm>
            <a:off x="455999" y="6408311"/>
            <a:ext cx="9836081" cy="461665"/>
          </a:xfrm>
          <a:prstGeom prst="rect">
            <a:avLst/>
          </a:prstGeom>
          <a:noFill/>
        </p:spPr>
        <p:txBody>
          <a:bodyPr wrap="square" anchor="b">
            <a:noAutofit/>
          </a:bodyPr>
          <a:lstStyle/>
          <a:p>
            <a:r>
              <a:rPr lang="en-GB" sz="1200">
                <a:effectLst/>
              </a:rPr>
              <a:t>*Nephrotoxicity defined as doubling of serum creatinine.</a:t>
            </a:r>
          </a:p>
          <a:p>
            <a:r>
              <a:rPr lang="en-GB" sz="1200"/>
              <a:t>AMB, amphotericin B.</a:t>
            </a:r>
            <a:br>
              <a:rPr lang="en-GB" sz="1200"/>
            </a:br>
            <a:r>
              <a:rPr lang="en-GB" sz="1200">
                <a:effectLst/>
              </a:rPr>
              <a:t>Prentice HG et al. </a:t>
            </a:r>
            <a:r>
              <a:rPr lang="en-GB" sz="1200" i="1">
                <a:effectLst/>
              </a:rPr>
              <a:t>Br J </a:t>
            </a:r>
            <a:r>
              <a:rPr lang="en-GB" sz="1200" i="1" dirty="0">
                <a:effectLst/>
              </a:rPr>
              <a:t>Haematol</a:t>
            </a:r>
            <a:r>
              <a:rPr lang="en-GB" sz="1200" i="1">
                <a:effectLst/>
              </a:rPr>
              <a:t> </a:t>
            </a:r>
            <a:r>
              <a:rPr lang="en-GB" sz="1200">
                <a:effectLst/>
              </a:rPr>
              <a:t>1997;98(3):</a:t>
            </a:r>
            <a:r>
              <a:rPr lang="en-GB" sz="1200" dirty="0">
                <a:effectLst/>
              </a:rPr>
              <a:t>711–718</a:t>
            </a:r>
            <a:r>
              <a:rPr lang="en-GB" sz="1200">
                <a:effectLst/>
              </a:rPr>
              <a:t>.</a:t>
            </a:r>
          </a:p>
        </p:txBody>
      </p:sp>
      <p:sp>
        <p:nvSpPr>
          <p:cNvPr id="4" name="TextBox 3">
            <a:extLst>
              <a:ext uri="{FF2B5EF4-FFF2-40B4-BE49-F238E27FC236}">
                <a16:creationId xmlns:a16="http://schemas.microsoft.com/office/drawing/2014/main" id="{8471086C-E1A3-99D2-5DEB-F1E3DF660A1E}"/>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Liposomal amphotericin (AmBisome)</a:t>
            </a:r>
          </a:p>
        </p:txBody>
      </p:sp>
    </p:spTree>
    <p:extLst>
      <p:ext uri="{BB962C8B-B14F-4D97-AF65-F5344CB8AC3E}">
        <p14:creationId xmlns:p14="http://schemas.microsoft.com/office/powerpoint/2010/main" val="115682177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41C6-C2BF-885E-6617-6A9ADC47BAFA}"/>
              </a:ext>
            </a:extLst>
          </p:cNvPr>
          <p:cNvSpPr>
            <a:spLocks noGrp="1"/>
          </p:cNvSpPr>
          <p:nvPr>
            <p:ph type="title"/>
          </p:nvPr>
        </p:nvSpPr>
        <p:spPr/>
        <p:txBody>
          <a:bodyPr/>
          <a:lstStyle/>
          <a:p>
            <a:r>
              <a:rPr lang="en-GB" dirty="0"/>
              <a:t>Why are there still so few nanomedicines?</a:t>
            </a:r>
          </a:p>
        </p:txBody>
      </p:sp>
      <p:sp>
        <p:nvSpPr>
          <p:cNvPr id="3" name="TextBox 2">
            <a:extLst>
              <a:ext uri="{FF2B5EF4-FFF2-40B4-BE49-F238E27FC236}">
                <a16:creationId xmlns:a16="http://schemas.microsoft.com/office/drawing/2014/main" id="{25F7AF86-8D9E-60C6-2004-FED901AA4728}"/>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a:effectLst/>
              </a:rPr>
              <a:t>Mitchell MJ et al. </a:t>
            </a:r>
            <a:r>
              <a:rPr lang="en-GB" sz="1200" i="1">
                <a:effectLst/>
              </a:rPr>
              <a:t>Nat Rev Drug </a:t>
            </a:r>
            <a:r>
              <a:rPr lang="en-GB" sz="1200" i="1" dirty="0">
                <a:effectLst/>
              </a:rPr>
              <a:t>Discov</a:t>
            </a:r>
            <a:r>
              <a:rPr lang="en-GB" sz="1200" i="1">
                <a:effectLst/>
              </a:rPr>
              <a:t> </a:t>
            </a:r>
            <a:r>
              <a:rPr lang="en-GB" sz="1200">
                <a:effectLst/>
              </a:rPr>
              <a:t>2021;20(2):101–124.</a:t>
            </a:r>
          </a:p>
        </p:txBody>
      </p:sp>
      <p:graphicFrame>
        <p:nvGraphicFramePr>
          <p:cNvPr id="7" name="Table 7">
            <a:extLst>
              <a:ext uri="{FF2B5EF4-FFF2-40B4-BE49-F238E27FC236}">
                <a16:creationId xmlns:a16="http://schemas.microsoft.com/office/drawing/2014/main" id="{561BE828-071F-4CBC-9768-41408E79915A}"/>
              </a:ext>
            </a:extLst>
          </p:cNvPr>
          <p:cNvGraphicFramePr>
            <a:graphicFrameLocks noGrp="1"/>
          </p:cNvGraphicFramePr>
          <p:nvPr>
            <p:extLst>
              <p:ext uri="{D42A27DB-BD31-4B8C-83A1-F6EECF244321}">
                <p14:modId xmlns:p14="http://schemas.microsoft.com/office/powerpoint/2010/main" val="1860185872"/>
              </p:ext>
            </p:extLst>
          </p:nvPr>
        </p:nvGraphicFramePr>
        <p:xfrm>
          <a:off x="936737" y="1289120"/>
          <a:ext cx="10774525" cy="5118060"/>
        </p:xfrm>
        <a:graphic>
          <a:graphicData uri="http://schemas.openxmlformats.org/drawingml/2006/table">
            <a:tbl>
              <a:tblPr firstRow="1" bandRow="1">
                <a:tableStyleId>{5C22544A-7EE6-4342-B048-85BDC9FD1C3A}</a:tableStyleId>
              </a:tblPr>
              <a:tblGrid>
                <a:gridCol w="1876539">
                  <a:extLst>
                    <a:ext uri="{9D8B030D-6E8A-4147-A177-3AD203B41FA5}">
                      <a16:colId xmlns:a16="http://schemas.microsoft.com/office/drawing/2014/main" val="1489603264"/>
                    </a:ext>
                  </a:extLst>
                </a:gridCol>
                <a:gridCol w="2184595">
                  <a:extLst>
                    <a:ext uri="{9D8B030D-6E8A-4147-A177-3AD203B41FA5}">
                      <a16:colId xmlns:a16="http://schemas.microsoft.com/office/drawing/2014/main" val="1224270110"/>
                    </a:ext>
                  </a:extLst>
                </a:gridCol>
                <a:gridCol w="4714469">
                  <a:extLst>
                    <a:ext uri="{9D8B030D-6E8A-4147-A177-3AD203B41FA5}">
                      <a16:colId xmlns:a16="http://schemas.microsoft.com/office/drawing/2014/main" val="2638003720"/>
                    </a:ext>
                  </a:extLst>
                </a:gridCol>
                <a:gridCol w="1998922">
                  <a:extLst>
                    <a:ext uri="{9D8B030D-6E8A-4147-A177-3AD203B41FA5}">
                      <a16:colId xmlns:a16="http://schemas.microsoft.com/office/drawing/2014/main" val="1781728814"/>
                    </a:ext>
                  </a:extLst>
                </a:gridCol>
              </a:tblGrid>
              <a:tr h="195820">
                <a:tc>
                  <a:txBody>
                    <a:bodyPr/>
                    <a:lstStyle/>
                    <a:p>
                      <a:pPr marL="72000"/>
                      <a:r>
                        <a:rPr lang="en-GB" sz="1200"/>
                        <a:t>Drug</a:t>
                      </a:r>
                      <a:endParaRPr lang="en-GB" sz="1200" dirty="0"/>
                    </a:p>
                  </a:txBody>
                  <a:tcPr marL="45720" marR="45720" anchor="ctr"/>
                </a:tc>
                <a:tc>
                  <a:txBody>
                    <a:bodyPr/>
                    <a:lstStyle/>
                    <a:p>
                      <a:pPr marL="72000"/>
                      <a:r>
                        <a:rPr lang="en-GB" sz="1200"/>
                        <a:t>Company</a:t>
                      </a:r>
                      <a:endParaRPr lang="en-GB" sz="1200" dirty="0"/>
                    </a:p>
                  </a:txBody>
                  <a:tcPr marL="45720" marR="45720" anchor="ctr"/>
                </a:tc>
                <a:tc>
                  <a:txBody>
                    <a:bodyPr/>
                    <a:lstStyle/>
                    <a:p>
                      <a:pPr marL="72000"/>
                      <a:r>
                        <a:rPr lang="en-GB" sz="1200"/>
                        <a:t>Application </a:t>
                      </a:r>
                      <a:endParaRPr lang="en-GB" sz="1200" dirty="0"/>
                    </a:p>
                  </a:txBody>
                  <a:tcPr marL="45720" marR="45720" anchor="ctr"/>
                </a:tc>
                <a:tc>
                  <a:txBody>
                    <a:bodyPr/>
                    <a:lstStyle/>
                    <a:p>
                      <a:pPr marL="72000"/>
                      <a:r>
                        <a:rPr lang="en-GB" sz="1200"/>
                        <a:t>Date of first approval</a:t>
                      </a:r>
                      <a:endParaRPr lang="en-GB" sz="1200" dirty="0"/>
                    </a:p>
                  </a:txBody>
                  <a:tcPr marL="45720" marR="45720" anchor="ctr"/>
                </a:tc>
                <a:extLst>
                  <a:ext uri="{0D108BD9-81ED-4DB2-BD59-A6C34878D82A}">
                    <a16:rowId xmlns:a16="http://schemas.microsoft.com/office/drawing/2014/main" val="4198916510"/>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Doxil</a:t>
                      </a:r>
                      <a:r>
                        <a:rPr lang="en-GB" sz="1200" kern="1200" baseline="30000" dirty="0">
                          <a:solidFill>
                            <a:schemeClr val="dk1"/>
                          </a:solidFill>
                          <a:latin typeface="+mn-lt"/>
                          <a:ea typeface="+mn-ea"/>
                          <a:cs typeface="+mn-cs"/>
                        </a:rPr>
                        <a:t>®</a:t>
                      </a: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Janssen</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Kaposi’s sarcoma, ovarian cancer, multiple myeloma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1995</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1670608701"/>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DaunoXome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Galen</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Kaposi’s sarcoma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1996</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2819635386"/>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AmBisome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Gilead Sciences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Fungal/protozoal infections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1997</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830872782"/>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Visudyne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Bausch and Lomb</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Wet age-related macular degeneration, myopia, ocular histoplasmosis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2000</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3598755622"/>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Marqibo</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Acrotech Biopharma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Acute lymphoblastic leukaemia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2012</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791421885"/>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Onivyde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Ipsen</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Metastatic pancreatic cancer</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2015</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3893687690"/>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Vyxeos</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Jazz Pharmaceuticals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Acute myeloid leukaemia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2017</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800249621"/>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Onpattro</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Alnylam Pharmaceuticals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Transthyretin- mediated amyloidosis</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2018</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3981543359"/>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Oncaspar</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Servier Pharmaceuticals</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Acute lymphoblastic leukaemia</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1994</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14370494"/>
                  </a:ext>
                </a:extLst>
              </a:tr>
              <a:tr h="195820">
                <a:tc>
                  <a:txBody>
                    <a:bodyPr/>
                    <a:lstStyle/>
                    <a:p>
                      <a:pPr marL="72000" algn="l" defTabSz="914400" rtl="0" eaLnBrk="1" latinLnBrk="0" hangingPunct="1"/>
                      <a:r>
                        <a:rPr lang="en-GB" sz="1200" kern="1200" dirty="0">
                          <a:solidFill>
                            <a:schemeClr val="dk1"/>
                          </a:solidFill>
                          <a:latin typeface="+mn-lt"/>
                          <a:ea typeface="+mn-ea"/>
                          <a:cs typeface="+mn-cs"/>
                        </a:rPr>
                        <a:t>Copaxone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Teva</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Multiple sclerosis</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1996</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4038915097"/>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PegIntron</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Merck</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Hepatitis C infection</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2001</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526579689"/>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Eligard</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Tolmar</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Prostate cancer</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2002</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710893456"/>
                  </a:ext>
                </a:extLst>
              </a:tr>
              <a:tr h="195820">
                <a:tc>
                  <a:txBody>
                    <a:bodyPr/>
                    <a:lstStyle/>
                    <a:p>
                      <a:pPr marL="72000" algn="l" defTabSz="914400" rtl="0" eaLnBrk="1" latinLnBrk="0" hangingPunct="1"/>
                      <a:r>
                        <a:rPr lang="en-GB" sz="1200" kern="1200" dirty="0">
                          <a:solidFill>
                            <a:schemeClr val="dk1"/>
                          </a:solidFill>
                          <a:latin typeface="+mn-lt"/>
                          <a:ea typeface="+mn-ea"/>
                          <a:cs typeface="+mn-cs"/>
                        </a:rPr>
                        <a:t>Neulasta</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Amgen</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Neutropenia, chemotherapy induced</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2002</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2026080758"/>
                  </a:ext>
                </a:extLst>
              </a:tr>
              <a:tr h="195820">
                <a:tc>
                  <a:txBody>
                    <a:bodyPr/>
                    <a:lstStyle/>
                    <a:p>
                      <a:pPr marL="72000" algn="l" defTabSz="914400" rtl="0" eaLnBrk="1" latinLnBrk="0" hangingPunct="1"/>
                      <a:r>
                        <a:rPr lang="en-GB" sz="1200" kern="1200" dirty="0">
                          <a:solidFill>
                            <a:schemeClr val="dk1"/>
                          </a:solidFill>
                          <a:latin typeface="+mn-lt"/>
                          <a:ea typeface="+mn-ea"/>
                          <a:cs typeface="+mn-cs"/>
                        </a:rPr>
                        <a:t>Abraxane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Celgene</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Lung cancer, metastatic breast cancer, metastatic pancreatic cancer</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2005</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3786596863"/>
                  </a:ext>
                </a:extLst>
              </a:tr>
              <a:tr h="195820">
                <a:tc>
                  <a:txBody>
                    <a:bodyPr/>
                    <a:lstStyle/>
                    <a:p>
                      <a:pPr marL="72000" algn="l" defTabSz="914400" rtl="0" eaLnBrk="1" latinLnBrk="0" hangingPunct="1"/>
                      <a:r>
                        <a:rPr lang="en-GB" sz="1200" kern="1200" dirty="0">
                          <a:solidFill>
                            <a:schemeClr val="dk1"/>
                          </a:solidFill>
                          <a:latin typeface="+mn-lt"/>
                          <a:ea typeface="+mn-ea"/>
                          <a:cs typeface="+mn-cs"/>
                        </a:rPr>
                        <a:t>Cimzia</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UCB</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Crohn’s disease, rheumatoid arthritis, psoriatic arthritis, </a:t>
                      </a:r>
                      <a:br>
                        <a:rPr lang="en-GB" sz="1200" kern="1200">
                          <a:solidFill>
                            <a:schemeClr val="dk1"/>
                          </a:solidFill>
                          <a:latin typeface="+mn-lt"/>
                          <a:ea typeface="+mn-ea"/>
                          <a:cs typeface="+mn-cs"/>
                        </a:rPr>
                      </a:br>
                      <a:r>
                        <a:rPr lang="en-GB" sz="1200" kern="1200">
                          <a:solidFill>
                            <a:schemeClr val="dk1"/>
                          </a:solidFill>
                          <a:latin typeface="+mn-lt"/>
                          <a:ea typeface="+mn-ea"/>
                          <a:cs typeface="+mn-cs"/>
                        </a:rPr>
                        <a:t>ankylosing spondylitis</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2008</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1029716516"/>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Plegridy</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Biogen</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Multiple sclerosis</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2014</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2315655756"/>
                  </a:ext>
                </a:extLst>
              </a:tr>
              <a:tr h="195820">
                <a:tc>
                  <a:txBody>
                    <a:bodyPr/>
                    <a:lstStyle/>
                    <a:p>
                      <a:pPr marL="72000" algn="l" defTabSz="914400" rtl="0" eaLnBrk="1" latinLnBrk="0" hangingPunct="1"/>
                      <a:r>
                        <a:rPr lang="en-GB" sz="1200" kern="1200" dirty="0">
                          <a:solidFill>
                            <a:schemeClr val="dk1"/>
                          </a:solidFill>
                          <a:latin typeface="+mn-lt"/>
                          <a:ea typeface="+mn-ea"/>
                          <a:cs typeface="+mn-cs"/>
                        </a:rPr>
                        <a:t>ADYNOVATE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Takeda</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l" defTabSz="914400" rtl="0" eaLnBrk="1" latinLnBrk="0" hangingPunct="1"/>
                      <a:r>
                        <a:rPr lang="en-GB" sz="1200" kern="1200">
                          <a:solidFill>
                            <a:schemeClr val="dk1"/>
                          </a:solidFill>
                          <a:latin typeface="+mn-lt"/>
                          <a:ea typeface="+mn-ea"/>
                          <a:cs typeface="+mn-cs"/>
                        </a:rPr>
                        <a:t>Haemophilia</a:t>
                      </a:r>
                      <a:endParaRPr lang="en-GB" sz="1200" kern="1200" dirty="0">
                        <a:solidFill>
                          <a:schemeClr val="dk1"/>
                        </a:solidFill>
                        <a:latin typeface="+mn-lt"/>
                        <a:ea typeface="+mn-ea"/>
                        <a:cs typeface="+mn-cs"/>
                      </a:endParaRPr>
                    </a:p>
                  </a:txBody>
                  <a:tcPr marL="0" marR="0" marT="0" marB="0" anchor="ctr">
                    <a:solidFill>
                      <a:srgbClr val="CFD5EA"/>
                    </a:solidFill>
                  </a:tcPr>
                </a:tc>
                <a:tc>
                  <a:txBody>
                    <a:bodyPr/>
                    <a:lstStyle/>
                    <a:p>
                      <a:pPr marL="72000" algn="ctr" defTabSz="914400" rtl="0" eaLnBrk="1" latinLnBrk="0" hangingPunct="1"/>
                      <a:r>
                        <a:rPr lang="en-GB" sz="1200" kern="1200">
                          <a:solidFill>
                            <a:schemeClr val="dk1"/>
                          </a:solidFill>
                          <a:latin typeface="+mn-lt"/>
                          <a:ea typeface="+mn-ea"/>
                          <a:cs typeface="+mn-cs"/>
                        </a:rPr>
                        <a:t>2015</a:t>
                      </a:r>
                      <a:endParaRPr lang="en-GB" sz="1200" kern="1200" dirty="0">
                        <a:solidFill>
                          <a:schemeClr val="dk1"/>
                        </a:solidFill>
                        <a:latin typeface="+mn-lt"/>
                        <a:ea typeface="+mn-ea"/>
                        <a:cs typeface="+mn-cs"/>
                      </a:endParaRPr>
                    </a:p>
                  </a:txBody>
                  <a:tcPr marL="0" marR="0" marT="0" marB="0" anchor="ctr">
                    <a:solidFill>
                      <a:srgbClr val="CFD5EA"/>
                    </a:solidFill>
                  </a:tcPr>
                </a:tc>
                <a:extLst>
                  <a:ext uri="{0D108BD9-81ED-4DB2-BD59-A6C34878D82A}">
                    <a16:rowId xmlns:a16="http://schemas.microsoft.com/office/drawing/2014/main" val="2526947103"/>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INFeD</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Allergan</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Iron-deficient anaemia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1992</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632461455"/>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Dexferrum</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American Regent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Iron-deficient anaemia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1996</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1248685857"/>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Ferrlecit</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Sanofi</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 deficiency in chronic kidney disease</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1999</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677757939"/>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Venofer</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American Regent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 deficiency in chronic kidney disease</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2000</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400436403"/>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Feraheme</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AMAG</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 deficiency in chronic kidney disease</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a:solidFill>
                            <a:schemeClr val="dk1"/>
                          </a:solidFill>
                          <a:latin typeface="+mn-lt"/>
                          <a:ea typeface="+mn-ea"/>
                          <a:cs typeface="+mn-cs"/>
                        </a:rPr>
                        <a:t>2009</a:t>
                      </a:r>
                      <a:endParaRPr lang="en-GB" sz="1200" kern="1200" dirty="0">
                        <a:solidFill>
                          <a:schemeClr val="dk1"/>
                        </a:solidFill>
                        <a:latin typeface="+mn-lt"/>
                        <a:ea typeface="+mn-ea"/>
                        <a:cs typeface="+mn-cs"/>
                      </a:endParaRPr>
                    </a:p>
                  </a:txBody>
                  <a:tcPr marL="0" marR="0" marT="0" marB="0" anchor="ctr">
                    <a:solidFill>
                      <a:srgbClr val="E9EBF5"/>
                    </a:solidFill>
                  </a:tcPr>
                </a:tc>
                <a:extLst>
                  <a:ext uri="{0D108BD9-81ED-4DB2-BD59-A6C34878D82A}">
                    <a16:rowId xmlns:a16="http://schemas.microsoft.com/office/drawing/2014/main" val="4281427431"/>
                  </a:ext>
                </a:extLst>
              </a:tr>
              <a:tr h="195820">
                <a:tc>
                  <a:txBody>
                    <a:bodyPr/>
                    <a:lstStyle/>
                    <a:p>
                      <a:pPr marL="72000" algn="l" defTabSz="914400" rtl="0" eaLnBrk="1" latinLnBrk="0" hangingPunct="1"/>
                      <a:r>
                        <a:rPr lang="en-GB" sz="1200" kern="1200" dirty="0" err="1">
                          <a:solidFill>
                            <a:schemeClr val="dk1"/>
                          </a:solidFill>
                          <a:latin typeface="+mn-lt"/>
                          <a:ea typeface="+mn-ea"/>
                          <a:cs typeface="+mn-cs"/>
                        </a:rPr>
                        <a:t>Injectafer</a:t>
                      </a:r>
                      <a:r>
                        <a:rPr lang="en-GB" sz="1200" kern="1200" baseline="30000" dirty="0">
                          <a:solidFill>
                            <a:schemeClr val="dk1"/>
                          </a:solidFill>
                          <a:latin typeface="+mn-lt"/>
                          <a:ea typeface="+mn-ea"/>
                          <a:cs typeface="+mn-cs"/>
                        </a:rPr>
                        <a:t>®</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l" defTabSz="914400" rtl="0" eaLnBrk="1" latinLnBrk="0" hangingPunct="1"/>
                      <a:r>
                        <a:rPr lang="en-GB" sz="1200" kern="1200" dirty="0">
                          <a:solidFill>
                            <a:schemeClr val="dk1"/>
                          </a:solidFill>
                          <a:latin typeface="+mn-lt"/>
                          <a:ea typeface="+mn-ea"/>
                          <a:cs typeface="+mn-cs"/>
                        </a:rPr>
                        <a:t>American Regent</a:t>
                      </a:r>
                    </a:p>
                  </a:txBody>
                  <a:tcPr marL="0" marR="0" marT="0" marB="0" anchor="ctr">
                    <a:solidFill>
                      <a:srgbClr val="E9EBF5"/>
                    </a:solidFill>
                  </a:tcPr>
                </a:tc>
                <a:tc>
                  <a:txBody>
                    <a:bodyPr/>
                    <a:lstStyle/>
                    <a:p>
                      <a:pPr marL="72000" algn="l" defTabSz="914400" rtl="0" eaLnBrk="1" latinLnBrk="0" hangingPunct="1"/>
                      <a:r>
                        <a:rPr lang="en-GB" sz="1200" kern="1200">
                          <a:solidFill>
                            <a:schemeClr val="dk1"/>
                          </a:solidFill>
                          <a:latin typeface="+mn-lt"/>
                          <a:ea typeface="+mn-ea"/>
                          <a:cs typeface="+mn-cs"/>
                        </a:rPr>
                        <a:t>Iron-deficient anaemia</a:t>
                      </a:r>
                      <a:endParaRPr lang="en-GB" sz="1200" kern="1200" dirty="0">
                        <a:solidFill>
                          <a:schemeClr val="dk1"/>
                        </a:solidFill>
                        <a:latin typeface="+mn-lt"/>
                        <a:ea typeface="+mn-ea"/>
                        <a:cs typeface="+mn-cs"/>
                      </a:endParaRPr>
                    </a:p>
                  </a:txBody>
                  <a:tcPr marL="0" marR="0" marT="0" marB="0" anchor="ctr">
                    <a:solidFill>
                      <a:srgbClr val="E9EBF5"/>
                    </a:solidFill>
                  </a:tcPr>
                </a:tc>
                <a:tc>
                  <a:txBody>
                    <a:bodyPr/>
                    <a:lstStyle/>
                    <a:p>
                      <a:pPr marL="72000" algn="ctr" defTabSz="914400" rtl="0" eaLnBrk="1" latinLnBrk="0" hangingPunct="1"/>
                      <a:r>
                        <a:rPr lang="en-GB" sz="1200" kern="1200" dirty="0">
                          <a:solidFill>
                            <a:schemeClr val="dk1"/>
                          </a:solidFill>
                          <a:latin typeface="+mn-lt"/>
                          <a:ea typeface="+mn-ea"/>
                          <a:cs typeface="+mn-cs"/>
                        </a:rPr>
                        <a:t>2013</a:t>
                      </a:r>
                    </a:p>
                  </a:txBody>
                  <a:tcPr marL="0" marR="0" marT="0" marB="0" anchor="ctr">
                    <a:solidFill>
                      <a:srgbClr val="E9EBF5"/>
                    </a:solidFill>
                  </a:tcPr>
                </a:tc>
                <a:extLst>
                  <a:ext uri="{0D108BD9-81ED-4DB2-BD59-A6C34878D82A}">
                    <a16:rowId xmlns:a16="http://schemas.microsoft.com/office/drawing/2014/main" val="682996151"/>
                  </a:ext>
                </a:extLst>
              </a:tr>
            </a:tbl>
          </a:graphicData>
        </a:graphic>
      </p:graphicFrame>
      <p:sp>
        <p:nvSpPr>
          <p:cNvPr id="4" name="Left Brace 3">
            <a:extLst>
              <a:ext uri="{FF2B5EF4-FFF2-40B4-BE49-F238E27FC236}">
                <a16:creationId xmlns:a16="http://schemas.microsoft.com/office/drawing/2014/main" id="{4861A045-C078-E361-7476-645AD2FADC0E}"/>
              </a:ext>
            </a:extLst>
          </p:cNvPr>
          <p:cNvSpPr/>
          <p:nvPr/>
        </p:nvSpPr>
        <p:spPr>
          <a:xfrm>
            <a:off x="609267" y="1551359"/>
            <a:ext cx="344385" cy="169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98C08558-91F7-ECF8-0BD0-F0DEFD837662}"/>
              </a:ext>
            </a:extLst>
          </p:cNvPr>
          <p:cNvSpPr txBox="1"/>
          <p:nvPr/>
        </p:nvSpPr>
        <p:spPr>
          <a:xfrm rot="16200000">
            <a:off x="-238898" y="2280973"/>
            <a:ext cx="1378566" cy="369332"/>
          </a:xfrm>
          <a:prstGeom prst="rect">
            <a:avLst/>
          </a:prstGeom>
          <a:noFill/>
        </p:spPr>
        <p:txBody>
          <a:bodyPr wrap="square" rtlCol="0">
            <a:spAutoFit/>
          </a:bodyPr>
          <a:lstStyle/>
          <a:p>
            <a:r>
              <a:rPr lang="en-GB"/>
              <a:t>Lipid-based</a:t>
            </a:r>
          </a:p>
        </p:txBody>
      </p:sp>
      <p:sp>
        <p:nvSpPr>
          <p:cNvPr id="6" name="Left Brace 5">
            <a:extLst>
              <a:ext uri="{FF2B5EF4-FFF2-40B4-BE49-F238E27FC236}">
                <a16:creationId xmlns:a16="http://schemas.microsoft.com/office/drawing/2014/main" id="{DCE6AD63-86BA-6BD0-B13D-471A77E1B67B}"/>
              </a:ext>
            </a:extLst>
          </p:cNvPr>
          <p:cNvSpPr/>
          <p:nvPr/>
        </p:nvSpPr>
        <p:spPr>
          <a:xfrm>
            <a:off x="596228" y="3264317"/>
            <a:ext cx="344385" cy="19350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25346C16-C17B-5BD2-332C-A6354B2EBF3A}"/>
              </a:ext>
            </a:extLst>
          </p:cNvPr>
          <p:cNvSpPr txBox="1"/>
          <p:nvPr/>
        </p:nvSpPr>
        <p:spPr>
          <a:xfrm rot="16200000">
            <a:off x="-410529" y="4069637"/>
            <a:ext cx="1721829" cy="369332"/>
          </a:xfrm>
          <a:prstGeom prst="rect">
            <a:avLst/>
          </a:prstGeom>
          <a:noFill/>
        </p:spPr>
        <p:txBody>
          <a:bodyPr wrap="square" rtlCol="0">
            <a:spAutoFit/>
          </a:bodyPr>
          <a:lstStyle/>
          <a:p>
            <a:r>
              <a:rPr lang="en-GB"/>
              <a:t>Polymer-based</a:t>
            </a:r>
          </a:p>
        </p:txBody>
      </p:sp>
      <p:sp>
        <p:nvSpPr>
          <p:cNvPr id="9" name="Left Brace 8">
            <a:extLst>
              <a:ext uri="{FF2B5EF4-FFF2-40B4-BE49-F238E27FC236}">
                <a16:creationId xmlns:a16="http://schemas.microsoft.com/office/drawing/2014/main" id="{CC100008-E7F2-128C-D108-0B2372DC2FA1}"/>
              </a:ext>
            </a:extLst>
          </p:cNvPr>
          <p:cNvSpPr/>
          <p:nvPr/>
        </p:nvSpPr>
        <p:spPr>
          <a:xfrm>
            <a:off x="608564" y="5224612"/>
            <a:ext cx="344385" cy="11414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2CE058D0-A348-58C0-255B-418049FBA3EF}"/>
              </a:ext>
            </a:extLst>
          </p:cNvPr>
          <p:cNvSpPr txBox="1"/>
          <p:nvPr/>
        </p:nvSpPr>
        <p:spPr>
          <a:xfrm rot="16200000">
            <a:off x="-120318" y="5651812"/>
            <a:ext cx="1141405" cy="369332"/>
          </a:xfrm>
          <a:prstGeom prst="rect">
            <a:avLst/>
          </a:prstGeom>
          <a:noFill/>
        </p:spPr>
        <p:txBody>
          <a:bodyPr wrap="square" rtlCol="0">
            <a:spAutoFit/>
          </a:bodyPr>
          <a:lstStyle/>
          <a:p>
            <a:r>
              <a:rPr lang="en-GB"/>
              <a:t>Inorganic</a:t>
            </a:r>
          </a:p>
        </p:txBody>
      </p:sp>
      <p:sp>
        <p:nvSpPr>
          <p:cNvPr id="11" name="TextBox 10">
            <a:extLst>
              <a:ext uri="{FF2B5EF4-FFF2-40B4-BE49-F238E27FC236}">
                <a16:creationId xmlns:a16="http://schemas.microsoft.com/office/drawing/2014/main" id="{6C1D3D78-30CB-AD9F-B9A0-E1A965C175CF}"/>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Why are there still so few nanomedicines</a:t>
            </a:r>
          </a:p>
        </p:txBody>
      </p:sp>
    </p:spTree>
    <p:extLst>
      <p:ext uri="{BB962C8B-B14F-4D97-AF65-F5344CB8AC3E}">
        <p14:creationId xmlns:p14="http://schemas.microsoft.com/office/powerpoint/2010/main" val="3571036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6C2D8C-AB9B-CB90-B32F-A3E1EE73E4F0}"/>
              </a:ext>
            </a:extLst>
          </p:cNvPr>
          <p:cNvSpPr>
            <a:spLocks noGrp="1"/>
          </p:cNvSpPr>
          <p:nvPr>
            <p:ph type="title"/>
          </p:nvPr>
        </p:nvSpPr>
        <p:spPr/>
        <p:txBody>
          <a:bodyPr>
            <a:normAutofit/>
          </a:bodyPr>
          <a:lstStyle/>
          <a:p>
            <a:r>
              <a:rPr lang="en-GB" sz="3200" dirty="0"/>
              <a:t>Unfulfilled promise in oncology and infectious diseases?</a:t>
            </a:r>
          </a:p>
        </p:txBody>
      </p:sp>
      <p:sp>
        <p:nvSpPr>
          <p:cNvPr id="9" name="TextBox 8">
            <a:extLst>
              <a:ext uri="{FF2B5EF4-FFF2-40B4-BE49-F238E27FC236}">
                <a16:creationId xmlns:a16="http://schemas.microsoft.com/office/drawing/2014/main" id="{00F92D93-C210-4EC0-803F-90471A04983A}"/>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FDA, US Food and Drug Administration.</a:t>
            </a:r>
            <a:br>
              <a:rPr lang="en-GB" sz="1200" dirty="0">
                <a:effectLst/>
              </a:rPr>
            </a:br>
            <a:r>
              <a:rPr lang="en-GB" sz="1200" dirty="0">
                <a:effectLst/>
              </a:rPr>
              <a:t>1. Juliano R. </a:t>
            </a:r>
            <a:r>
              <a:rPr lang="en-GB" sz="1200" i="1" dirty="0">
                <a:effectLst/>
              </a:rPr>
              <a:t>Nat Rev Drug Discov </a:t>
            </a:r>
            <a:r>
              <a:rPr lang="en-GB" sz="1200" dirty="0">
                <a:effectLst/>
              </a:rPr>
              <a:t>2013;2(3):171–172</a:t>
            </a:r>
            <a:r>
              <a:rPr lang="en-GB" sz="1200" dirty="0"/>
              <a:t>; 2. Lammers T et al. </a:t>
            </a:r>
            <a:r>
              <a:rPr lang="en-GB" sz="1200" i="1" dirty="0"/>
              <a:t>Nat Rev Mater </a:t>
            </a:r>
            <a:r>
              <a:rPr lang="en-GB" sz="1200" dirty="0"/>
              <a:t>2016;(9):16069; </a:t>
            </a:r>
            <a:br>
              <a:rPr lang="en-GB" sz="1200" dirty="0"/>
            </a:br>
            <a:r>
              <a:rPr lang="en-GB" sz="1200" dirty="0"/>
              <a:t>3. Venditto VJ and Szoka FC Jr. </a:t>
            </a:r>
            <a:r>
              <a:rPr lang="en-GB" sz="1200" i="1" dirty="0"/>
              <a:t>Adv Drug Deliv Rev</a:t>
            </a:r>
            <a:r>
              <a:rPr lang="en-GB" sz="1200" dirty="0"/>
              <a:t> 2013;65(1):80–88; 4. </a:t>
            </a:r>
            <a:r>
              <a:rPr lang="en-GB" sz="1200" dirty="0">
                <a:effectLst/>
              </a:rPr>
              <a:t>Duncan R and Gasper R. </a:t>
            </a:r>
            <a:r>
              <a:rPr lang="en-GB" sz="1200" i="1" dirty="0">
                <a:effectLst/>
              </a:rPr>
              <a:t>Mol Pharm </a:t>
            </a:r>
            <a:r>
              <a:rPr lang="en-GB" sz="1200" dirty="0">
                <a:effectLst/>
              </a:rPr>
              <a:t>2011;8(6):2101–2141.</a:t>
            </a:r>
          </a:p>
        </p:txBody>
      </p:sp>
      <p:grpSp>
        <p:nvGrpSpPr>
          <p:cNvPr id="10" name="Group 9">
            <a:extLst>
              <a:ext uri="{FF2B5EF4-FFF2-40B4-BE49-F238E27FC236}">
                <a16:creationId xmlns:a16="http://schemas.microsoft.com/office/drawing/2014/main" id="{FBE3ACBA-E334-E553-D79C-7F93C93C03AD}"/>
              </a:ext>
            </a:extLst>
          </p:cNvPr>
          <p:cNvGrpSpPr/>
          <p:nvPr/>
        </p:nvGrpSpPr>
        <p:grpSpPr>
          <a:xfrm>
            <a:off x="567571" y="1271880"/>
            <a:ext cx="11056859" cy="4705979"/>
            <a:chOff x="332689" y="1271880"/>
            <a:chExt cx="11056859" cy="4705979"/>
          </a:xfrm>
        </p:grpSpPr>
        <p:sp>
          <p:nvSpPr>
            <p:cNvPr id="11" name="Rectangle: Rounded Corners 10">
              <a:extLst>
                <a:ext uri="{FF2B5EF4-FFF2-40B4-BE49-F238E27FC236}">
                  <a16:creationId xmlns:a16="http://schemas.microsoft.com/office/drawing/2014/main" id="{38B595B2-8209-A6A6-A97B-F4D99700739C}"/>
                </a:ext>
              </a:extLst>
            </p:cNvPr>
            <p:cNvSpPr/>
            <p:nvPr/>
          </p:nvSpPr>
          <p:spPr>
            <a:xfrm>
              <a:off x="332690" y="1271880"/>
              <a:ext cx="5396349" cy="19996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Nanomedicine: Is the wave cresting?</a:t>
              </a:r>
              <a:r>
                <a:rPr lang="en-GB" sz="1600" b="1" baseline="30000" dirty="0">
                  <a:solidFill>
                    <a:schemeClr val="tx1"/>
                  </a:solidFill>
                </a:rPr>
                <a:t>1</a:t>
              </a:r>
            </a:p>
            <a:p>
              <a:r>
                <a:rPr lang="en-GB" sz="1400" dirty="0">
                  <a:solidFill>
                    <a:schemeClr val="tx1"/>
                  </a:solidFill>
                </a:rPr>
                <a:t>Rudy Juliano 2013</a:t>
              </a:r>
            </a:p>
            <a:p>
              <a:endParaRPr lang="en-GB" sz="1400" dirty="0">
                <a:solidFill>
                  <a:schemeClr val="tx1"/>
                </a:solidFill>
              </a:endParaRPr>
            </a:p>
            <a:p>
              <a:r>
                <a:rPr lang="en-GB" sz="1400" dirty="0">
                  <a:solidFill>
                    <a:schemeClr val="tx1"/>
                  </a:solidFill>
                </a:rPr>
                <a:t>The field of nanomedicine has grown rapidly in recent years, but several issues are emerging that could constrain its future evolution, particularly if they are not appropriately acknowledged and the potential of nanomedicine is oversold.</a:t>
              </a:r>
            </a:p>
          </p:txBody>
        </p:sp>
        <p:sp>
          <p:nvSpPr>
            <p:cNvPr id="12" name="Rectangle: Rounded Corners 11">
              <a:extLst>
                <a:ext uri="{FF2B5EF4-FFF2-40B4-BE49-F238E27FC236}">
                  <a16:creationId xmlns:a16="http://schemas.microsoft.com/office/drawing/2014/main" id="{9BF13399-F7C7-54B0-F58C-22C154868834}"/>
                </a:ext>
              </a:extLst>
            </p:cNvPr>
            <p:cNvSpPr/>
            <p:nvPr/>
          </p:nvSpPr>
          <p:spPr>
            <a:xfrm>
              <a:off x="5993199" y="1271880"/>
              <a:ext cx="5396349" cy="199963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Cancer nanomedicine: Is targeting our target?</a:t>
              </a:r>
              <a:r>
                <a:rPr lang="en-GB" sz="1600" b="1" baseline="30000" dirty="0">
                  <a:solidFill>
                    <a:schemeClr val="tx1"/>
                  </a:solidFill>
                </a:rPr>
                <a:t>2</a:t>
              </a:r>
            </a:p>
            <a:p>
              <a:r>
                <a:rPr lang="en-GB" sz="1400" dirty="0">
                  <a:solidFill>
                    <a:schemeClr val="tx1"/>
                  </a:solidFill>
                </a:rPr>
                <a:t>Lammers T et al. 2016</a:t>
              </a:r>
              <a:br>
                <a:rPr lang="en-GB" sz="1400" dirty="0">
                  <a:solidFill>
                    <a:schemeClr val="tx1"/>
                  </a:solidFill>
                </a:rPr>
              </a:br>
              <a:endParaRPr lang="en-GB" sz="1400" dirty="0">
                <a:solidFill>
                  <a:schemeClr val="tx1"/>
                </a:solidFill>
              </a:endParaRPr>
            </a:p>
            <a:p>
              <a:r>
                <a:rPr lang="en-GB" sz="1400" dirty="0">
                  <a:solidFill>
                    <a:schemeClr val="tx1"/>
                  </a:solidFill>
                </a:rPr>
                <a:t>Nanomedicine may have a delivery problem. Rigorous, realistic and holistic rethinking is needed to improve nanomedicine performance and increase patient benefit.</a:t>
              </a:r>
            </a:p>
          </p:txBody>
        </p:sp>
        <p:sp>
          <p:nvSpPr>
            <p:cNvPr id="13" name="Rectangle: Rounded Corners 12">
              <a:extLst>
                <a:ext uri="{FF2B5EF4-FFF2-40B4-BE49-F238E27FC236}">
                  <a16:creationId xmlns:a16="http://schemas.microsoft.com/office/drawing/2014/main" id="{F93990B8-7A88-398C-ADDB-D3ED4EF75B31}"/>
                </a:ext>
              </a:extLst>
            </p:cNvPr>
            <p:cNvSpPr/>
            <p:nvPr/>
          </p:nvSpPr>
          <p:spPr>
            <a:xfrm>
              <a:off x="332689" y="3515360"/>
              <a:ext cx="5396349" cy="246249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Cancer nanomedicines: So many papers and so few drugs!</a:t>
              </a:r>
              <a:r>
                <a:rPr lang="en-GB" sz="1600" b="1" baseline="30000" dirty="0">
                  <a:solidFill>
                    <a:schemeClr val="tx1"/>
                  </a:solidFill>
                </a:rPr>
                <a:t>3</a:t>
              </a:r>
              <a:r>
                <a:rPr lang="en-GB" sz="1600" b="1" dirty="0">
                  <a:solidFill>
                    <a:schemeClr val="tx1"/>
                  </a:solidFill>
                </a:rPr>
                <a:t> </a:t>
              </a:r>
            </a:p>
            <a:p>
              <a:r>
                <a:rPr lang="it-IT" sz="1400" dirty="0">
                  <a:solidFill>
                    <a:schemeClr val="tx1"/>
                  </a:solidFill>
                </a:rPr>
                <a:t>Venditto VJ and Szoka FC Jr 2013</a:t>
              </a:r>
            </a:p>
            <a:p>
              <a:endParaRPr lang="en-GB" sz="1400" dirty="0">
                <a:solidFill>
                  <a:schemeClr val="tx1"/>
                </a:solidFill>
              </a:endParaRPr>
            </a:p>
            <a:p>
              <a:r>
                <a:rPr lang="en-GB" sz="1400" dirty="0">
                  <a:solidFill>
                    <a:schemeClr val="tx1"/>
                  </a:solidFill>
                </a:rPr>
                <a:t>This review identifies a timeline to nanomedicine anticancer drug approval using the business model of inventors, innovators and imitators. By evaluating the publication record of nanomedicine cancer therapeutics, we identified a trend of very few publications prior to FDA approval.</a:t>
              </a:r>
            </a:p>
          </p:txBody>
        </p:sp>
        <p:sp>
          <p:nvSpPr>
            <p:cNvPr id="14" name="Rectangle: Rounded Corners 13">
              <a:extLst>
                <a:ext uri="{FF2B5EF4-FFF2-40B4-BE49-F238E27FC236}">
                  <a16:creationId xmlns:a16="http://schemas.microsoft.com/office/drawing/2014/main" id="{9DAFC97F-808E-7BB6-652A-4650DAF5F71D}"/>
                </a:ext>
              </a:extLst>
            </p:cNvPr>
            <p:cNvSpPr/>
            <p:nvPr/>
          </p:nvSpPr>
          <p:spPr>
            <a:xfrm>
              <a:off x="5993198" y="3515360"/>
              <a:ext cx="5396349" cy="246249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rPr>
                <a:t>Nanomedicine(s) under the microscope</a:t>
              </a:r>
              <a:r>
                <a:rPr lang="en-GB" sz="1600" b="1" baseline="30000" dirty="0">
                  <a:solidFill>
                    <a:schemeClr val="tx1"/>
                  </a:solidFill>
                </a:rPr>
                <a:t>4</a:t>
              </a:r>
            </a:p>
            <a:p>
              <a:r>
                <a:rPr lang="it-IT" sz="1400" dirty="0">
                  <a:solidFill>
                    <a:schemeClr val="tx1"/>
                  </a:solidFill>
                </a:rPr>
                <a:t>Duncan R and Gasper R. 2011</a:t>
              </a:r>
            </a:p>
            <a:p>
              <a:endParaRPr lang="en-GB" sz="1400" dirty="0">
                <a:solidFill>
                  <a:schemeClr val="tx1"/>
                </a:solidFill>
              </a:endParaRPr>
            </a:p>
            <a:p>
              <a:r>
                <a:rPr lang="en-GB" sz="1400" dirty="0">
                  <a:solidFill>
                    <a:schemeClr val="tx1"/>
                  </a:solidFill>
                </a:rPr>
                <a:t>Depending on the context, nanotechnologies developed as nanomedicines (nanosized therapeutics and imaging agents) are presented as either a remarkable technological revolution already capable of delivering new diagnostics, treatments for unmanageable diseases and opportunities for tissue repair or highly dangerous nanoparticles, nanorobots, or nanoelectronic devices that will wreak havoc in the body.</a:t>
              </a:r>
            </a:p>
          </p:txBody>
        </p:sp>
      </p:grpSp>
      <p:sp>
        <p:nvSpPr>
          <p:cNvPr id="15" name="TextBox 14">
            <a:extLst>
              <a:ext uri="{FF2B5EF4-FFF2-40B4-BE49-F238E27FC236}">
                <a16:creationId xmlns:a16="http://schemas.microsoft.com/office/drawing/2014/main" id="{C2ADC593-3149-358B-88E8-D2244B9AE88C}"/>
              </a:ext>
            </a:extLst>
          </p:cNvPr>
          <p:cNvSpPr txBox="1"/>
          <p:nvPr/>
        </p:nvSpPr>
        <p:spPr>
          <a:xfrm>
            <a:off x="-1251284" y="182880"/>
            <a:ext cx="1164657" cy="461665"/>
          </a:xfrm>
          <a:prstGeom prst="rect">
            <a:avLst/>
          </a:prstGeom>
          <a:solidFill>
            <a:schemeClr val="accent4"/>
          </a:solidFill>
        </p:spPr>
        <p:txBody>
          <a:bodyPr wrap="square" rtlCol="0">
            <a:spAutoFit/>
          </a:bodyPr>
          <a:lstStyle/>
          <a:p>
            <a:r>
              <a:rPr lang="en-GB" sz="1200" dirty="0"/>
              <a:t>Unfulfilled promise</a:t>
            </a:r>
          </a:p>
        </p:txBody>
      </p:sp>
    </p:spTree>
    <p:extLst>
      <p:ext uri="{BB962C8B-B14F-4D97-AF65-F5344CB8AC3E}">
        <p14:creationId xmlns:p14="http://schemas.microsoft.com/office/powerpoint/2010/main" val="248531611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7E72-7BEE-C769-CA34-90F3AD1FE847}"/>
              </a:ext>
            </a:extLst>
          </p:cNvPr>
          <p:cNvSpPr>
            <a:spLocks noGrp="1"/>
          </p:cNvSpPr>
          <p:nvPr>
            <p:ph type="title"/>
          </p:nvPr>
        </p:nvSpPr>
        <p:spPr/>
        <p:txBody>
          <a:bodyPr>
            <a:normAutofit/>
          </a:bodyPr>
          <a:lstStyle/>
          <a:p>
            <a:r>
              <a:rPr lang="en-GB" dirty="0"/>
              <a:t>Nanomedicines </a:t>
            </a:r>
            <a:br>
              <a:rPr lang="en-GB" dirty="0"/>
            </a:br>
            <a:r>
              <a:rPr lang="en-GB" sz="2000" b="0" dirty="0"/>
              <a:t>Following the classic biomedical technology lifecycle</a:t>
            </a:r>
          </a:p>
        </p:txBody>
      </p:sp>
      <p:pic>
        <p:nvPicPr>
          <p:cNvPr id="5" name="Picture 4" descr="Diagram&#10;&#10;Description automatically generated">
            <a:extLst>
              <a:ext uri="{FF2B5EF4-FFF2-40B4-BE49-F238E27FC236}">
                <a16:creationId xmlns:a16="http://schemas.microsoft.com/office/drawing/2014/main" id="{BA7087C7-94DE-468E-8923-8B1256C2EE6E}"/>
              </a:ext>
            </a:extLst>
          </p:cNvPr>
          <p:cNvPicPr>
            <a:picLocks noChangeAspect="1"/>
          </p:cNvPicPr>
          <p:nvPr/>
        </p:nvPicPr>
        <p:blipFill rotWithShape="1">
          <a:blip r:embed="rId3">
            <a:extLst>
              <a:ext uri="{28A0092B-C50C-407E-A947-70E740481C1C}">
                <a14:useLocalDpi xmlns:a14="http://schemas.microsoft.com/office/drawing/2010/main" val="0"/>
              </a:ext>
            </a:extLst>
          </a:blip>
          <a:srcRect l="17091" t="15877" b="12631"/>
          <a:stretch/>
        </p:blipFill>
        <p:spPr>
          <a:xfrm>
            <a:off x="332691" y="1961560"/>
            <a:ext cx="5602912" cy="3381920"/>
          </a:xfrm>
          <a:prstGeom prst="rect">
            <a:avLst/>
          </a:prstGeom>
        </p:spPr>
      </p:pic>
      <p:sp>
        <p:nvSpPr>
          <p:cNvPr id="6" name="TextBox 5">
            <a:extLst>
              <a:ext uri="{FF2B5EF4-FFF2-40B4-BE49-F238E27FC236}">
                <a16:creationId xmlns:a16="http://schemas.microsoft.com/office/drawing/2014/main" id="{0773DE7B-6B1F-08B4-1F9B-A03BB7EBA2A5}"/>
              </a:ext>
            </a:extLst>
          </p:cNvPr>
          <p:cNvSpPr txBox="1"/>
          <p:nvPr/>
        </p:nvSpPr>
        <p:spPr>
          <a:xfrm>
            <a:off x="4411603" y="1615591"/>
            <a:ext cx="7744492" cy="1477328"/>
          </a:xfrm>
          <a:prstGeom prst="rect">
            <a:avLst/>
          </a:prstGeom>
          <a:noFill/>
        </p:spPr>
        <p:txBody>
          <a:bodyPr wrap="none" rtlCol="0">
            <a:spAutoFit/>
          </a:bodyPr>
          <a:lstStyle/>
          <a:p>
            <a:r>
              <a:rPr lang="en-GB" b="1" dirty="0">
                <a:solidFill>
                  <a:srgbClr val="CF247B"/>
                </a:solidFill>
              </a:rPr>
              <a:t>Large-scale (sequestered) research funding</a:t>
            </a:r>
            <a:r>
              <a:rPr lang="en-GB" b="1" baseline="30000" dirty="0">
                <a:solidFill>
                  <a:srgbClr val="CF247B"/>
                </a:solidFill>
              </a:rPr>
              <a:t>1</a:t>
            </a:r>
          </a:p>
          <a:p>
            <a:r>
              <a:rPr lang="en-GB" dirty="0">
                <a:solidFill>
                  <a:srgbClr val="CF247B"/>
                </a:solidFill>
              </a:rPr>
              <a:t>Established for nanomedicines by</a:t>
            </a:r>
          </a:p>
          <a:p>
            <a:pPr marL="285750" indent="-285750">
              <a:buFont typeface="Arial" panose="020B0604020202020204" pitchFamily="34" charset="0"/>
              <a:buChar char="•"/>
            </a:pPr>
            <a:r>
              <a:rPr lang="en-GB" dirty="0">
                <a:solidFill>
                  <a:srgbClr val="CF247B"/>
                </a:solidFill>
              </a:rPr>
              <a:t>US NCI Alliance for Nanotechnology in Cancer (centres of excellence)</a:t>
            </a:r>
            <a:r>
              <a:rPr lang="en-GB" b="1" baseline="30000" dirty="0">
                <a:solidFill>
                  <a:srgbClr val="CF247B"/>
                </a:solidFill>
              </a:rPr>
              <a:t>1</a:t>
            </a:r>
            <a:endParaRPr lang="en-GB" dirty="0">
              <a:solidFill>
                <a:srgbClr val="CF247B"/>
              </a:solidFill>
            </a:endParaRPr>
          </a:p>
          <a:p>
            <a:pPr marL="285750" indent="-285750">
              <a:buFont typeface="Arial" panose="020B0604020202020204" pitchFamily="34" charset="0"/>
              <a:buChar char="•"/>
            </a:pPr>
            <a:r>
              <a:rPr lang="en-GB" dirty="0">
                <a:solidFill>
                  <a:srgbClr val="CF247B"/>
                </a:solidFill>
              </a:rPr>
              <a:t>US National Health Lung and Blood Institute’s PEN</a:t>
            </a:r>
            <a:r>
              <a:rPr lang="en-GB" b="1" baseline="30000" dirty="0">
                <a:solidFill>
                  <a:srgbClr val="CF247B"/>
                </a:solidFill>
              </a:rPr>
              <a:t>1</a:t>
            </a:r>
            <a:endParaRPr lang="en-GB" dirty="0">
              <a:solidFill>
                <a:srgbClr val="CF247B"/>
              </a:solidFill>
            </a:endParaRPr>
          </a:p>
          <a:p>
            <a:pPr marL="285750" indent="-285750">
              <a:buFont typeface="Arial" panose="020B0604020202020204" pitchFamily="34" charset="0"/>
              <a:buChar char="•"/>
            </a:pPr>
            <a:r>
              <a:rPr lang="en-GB" dirty="0">
                <a:solidFill>
                  <a:srgbClr val="CF247B"/>
                </a:solidFill>
              </a:rPr>
              <a:t>Eight NIH-funded nanomedicine development centres</a:t>
            </a:r>
            <a:r>
              <a:rPr lang="en-GB" b="1" baseline="30000" dirty="0">
                <a:solidFill>
                  <a:srgbClr val="CF247B"/>
                </a:solidFill>
              </a:rPr>
              <a:t>1</a:t>
            </a:r>
            <a:endParaRPr lang="en-GB" dirty="0">
              <a:solidFill>
                <a:srgbClr val="CF247B"/>
              </a:solidFill>
            </a:endParaRPr>
          </a:p>
        </p:txBody>
      </p:sp>
      <p:cxnSp>
        <p:nvCxnSpPr>
          <p:cNvPr id="9" name="Straight Arrow Connector 8">
            <a:extLst>
              <a:ext uri="{FF2B5EF4-FFF2-40B4-BE49-F238E27FC236}">
                <a16:creationId xmlns:a16="http://schemas.microsoft.com/office/drawing/2014/main" id="{2468729F-8F06-BC7B-BE0C-DD81F5F5DCB4}"/>
              </a:ext>
            </a:extLst>
          </p:cNvPr>
          <p:cNvCxnSpPr>
            <a:cxnSpLocks/>
          </p:cNvCxnSpPr>
          <p:nvPr/>
        </p:nvCxnSpPr>
        <p:spPr>
          <a:xfrm flipH="1">
            <a:off x="3251543" y="2243388"/>
            <a:ext cx="1160060" cy="0"/>
          </a:xfrm>
          <a:prstGeom prst="straightConnector1">
            <a:avLst/>
          </a:prstGeom>
          <a:ln w="28575">
            <a:solidFill>
              <a:srgbClr val="CF247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524034-0B98-0F0A-928B-6FFBF8098B5D}"/>
              </a:ext>
            </a:extLst>
          </p:cNvPr>
          <p:cNvSpPr txBox="1"/>
          <p:nvPr/>
        </p:nvSpPr>
        <p:spPr>
          <a:xfrm>
            <a:off x="4134611" y="5061652"/>
            <a:ext cx="7325870" cy="1200329"/>
          </a:xfrm>
          <a:prstGeom prst="rect">
            <a:avLst/>
          </a:prstGeom>
          <a:noFill/>
        </p:spPr>
        <p:txBody>
          <a:bodyPr wrap="square" rtlCol="0">
            <a:spAutoFit/>
          </a:bodyPr>
          <a:lstStyle/>
          <a:p>
            <a:r>
              <a:rPr lang="en-GB" b="1" dirty="0">
                <a:solidFill>
                  <a:srgbClr val="CF247B"/>
                </a:solidFill>
              </a:rPr>
              <a:t>NIH no longer accepting targeted applications in nanomedicine</a:t>
            </a:r>
            <a:r>
              <a:rPr lang="en-GB" b="1" baseline="30000" dirty="0">
                <a:solidFill>
                  <a:srgbClr val="CF247B"/>
                </a:solidFill>
              </a:rPr>
              <a:t>1</a:t>
            </a:r>
          </a:p>
          <a:p>
            <a:pPr marL="285750" indent="-285750">
              <a:buFont typeface="Arial" panose="020B0604020202020204" pitchFamily="34" charset="0"/>
              <a:buChar char="•"/>
            </a:pPr>
            <a:r>
              <a:rPr lang="en-GB" b="1" dirty="0">
                <a:solidFill>
                  <a:srgbClr val="CF247B"/>
                </a:solidFill>
              </a:rPr>
              <a:t>All submissions must go through traditional NIH</a:t>
            </a:r>
            <a:r>
              <a:rPr lang="en-GB" b="1" baseline="30000" dirty="0">
                <a:solidFill>
                  <a:srgbClr val="CF247B"/>
                </a:solidFill>
              </a:rPr>
              <a:t> </a:t>
            </a:r>
            <a:r>
              <a:rPr lang="en-GB" b="1" dirty="0">
                <a:solidFill>
                  <a:srgbClr val="CF247B"/>
                </a:solidFill>
              </a:rPr>
              <a:t>mechanisms competing with other areas still receiving</a:t>
            </a:r>
            <a:r>
              <a:rPr lang="en-GB" b="1" baseline="30000" dirty="0">
                <a:solidFill>
                  <a:srgbClr val="CF247B"/>
                </a:solidFill>
              </a:rPr>
              <a:t> </a:t>
            </a:r>
            <a:r>
              <a:rPr lang="en-GB" b="1" dirty="0">
                <a:solidFill>
                  <a:srgbClr val="CF247B"/>
                </a:solidFill>
              </a:rPr>
              <a:t>targeted funding (microbiome, global health, undiagnosed diseases)</a:t>
            </a:r>
            <a:r>
              <a:rPr lang="en-GB" b="1" baseline="30000" dirty="0">
                <a:solidFill>
                  <a:srgbClr val="CF247B"/>
                </a:solidFill>
              </a:rPr>
              <a:t>1</a:t>
            </a:r>
            <a:endParaRPr lang="en-GB" dirty="0">
              <a:solidFill>
                <a:srgbClr val="CF247B"/>
              </a:solidFill>
            </a:endParaRPr>
          </a:p>
        </p:txBody>
      </p:sp>
      <p:cxnSp>
        <p:nvCxnSpPr>
          <p:cNvPr id="12" name="Straight Arrow Connector 11">
            <a:extLst>
              <a:ext uri="{FF2B5EF4-FFF2-40B4-BE49-F238E27FC236}">
                <a16:creationId xmlns:a16="http://schemas.microsoft.com/office/drawing/2014/main" id="{07082A8B-4E87-3F67-2B5C-98289F757CE5}"/>
              </a:ext>
            </a:extLst>
          </p:cNvPr>
          <p:cNvCxnSpPr>
            <a:cxnSpLocks/>
          </p:cNvCxnSpPr>
          <p:nvPr/>
        </p:nvCxnSpPr>
        <p:spPr>
          <a:xfrm flipH="1" flipV="1">
            <a:off x="3251543" y="4481621"/>
            <a:ext cx="883067" cy="580031"/>
          </a:xfrm>
          <a:prstGeom prst="straightConnector1">
            <a:avLst/>
          </a:prstGeom>
          <a:ln w="28575">
            <a:solidFill>
              <a:srgbClr val="CF247B"/>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61797BF-6D94-D1B0-DAA9-F578BE8919DB}"/>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a:effectLst/>
              </a:rPr>
              <a:t>NCI, National Cancer Institute; NIH, National Institute of Health; PEN, Program of Excellence in Nanotechnology.</a:t>
            </a:r>
          </a:p>
          <a:p>
            <a:pPr>
              <a:spcBef>
                <a:spcPts val="0"/>
              </a:spcBef>
              <a:spcAft>
                <a:spcPts val="0"/>
              </a:spcAft>
            </a:pPr>
            <a:r>
              <a:rPr lang="en-GB" sz="1200">
                <a:effectLst/>
              </a:rPr>
              <a:t>1. </a:t>
            </a:r>
            <a:r>
              <a:rPr lang="en-GB" sz="1200" dirty="0">
                <a:effectLst/>
              </a:rPr>
              <a:t>Juliano</a:t>
            </a:r>
            <a:r>
              <a:rPr lang="en-GB" sz="1200">
                <a:effectLst/>
              </a:rPr>
              <a:t> R. </a:t>
            </a:r>
            <a:r>
              <a:rPr lang="en-GB" sz="1200" i="1">
                <a:effectLst/>
              </a:rPr>
              <a:t>Nat Rev Drug </a:t>
            </a:r>
            <a:r>
              <a:rPr lang="en-GB" sz="1200" i="1" dirty="0">
                <a:effectLst/>
              </a:rPr>
              <a:t>Discov</a:t>
            </a:r>
            <a:r>
              <a:rPr lang="en-GB" sz="1200">
                <a:effectLst/>
              </a:rPr>
              <a:t> 2013;12(3):171–172; 2. </a:t>
            </a:r>
            <a:r>
              <a:rPr lang="en-GB" sz="1200"/>
              <a:t>Speaker’s own experience.</a:t>
            </a:r>
            <a:endParaRPr lang="en-GB" sz="1200">
              <a:effectLst/>
            </a:endParaRPr>
          </a:p>
        </p:txBody>
      </p:sp>
      <p:sp>
        <p:nvSpPr>
          <p:cNvPr id="13" name="TextBox 12">
            <a:extLst>
              <a:ext uri="{FF2B5EF4-FFF2-40B4-BE49-F238E27FC236}">
                <a16:creationId xmlns:a16="http://schemas.microsoft.com/office/drawing/2014/main" id="{237F6B22-70A1-418E-A5DF-48ADDB88EEAE}"/>
              </a:ext>
            </a:extLst>
          </p:cNvPr>
          <p:cNvSpPr txBox="1"/>
          <p:nvPr/>
        </p:nvSpPr>
        <p:spPr>
          <a:xfrm>
            <a:off x="785998" y="1482180"/>
            <a:ext cx="2907078" cy="369332"/>
          </a:xfrm>
          <a:prstGeom prst="rect">
            <a:avLst/>
          </a:prstGeom>
          <a:noFill/>
        </p:spPr>
        <p:txBody>
          <a:bodyPr wrap="none" rtlCol="0">
            <a:spAutoFit/>
          </a:bodyPr>
          <a:lstStyle/>
          <a:p>
            <a:r>
              <a:rPr lang="en-GB" b="1" dirty="0"/>
              <a:t>Technologies life cycle</a:t>
            </a:r>
            <a:r>
              <a:rPr lang="en-GB" b="1" baseline="30000" dirty="0"/>
              <a:t>1,2</a:t>
            </a:r>
          </a:p>
        </p:txBody>
      </p:sp>
      <p:sp>
        <p:nvSpPr>
          <p:cNvPr id="4" name="TextBox 3">
            <a:extLst>
              <a:ext uri="{FF2B5EF4-FFF2-40B4-BE49-F238E27FC236}">
                <a16:creationId xmlns:a16="http://schemas.microsoft.com/office/drawing/2014/main" id="{DE7A49C7-90B3-C474-DE97-B68275E868E6}"/>
              </a:ext>
            </a:extLst>
          </p:cNvPr>
          <p:cNvSpPr txBox="1"/>
          <p:nvPr/>
        </p:nvSpPr>
        <p:spPr>
          <a:xfrm>
            <a:off x="-1366786" y="182880"/>
            <a:ext cx="1280160" cy="830997"/>
          </a:xfrm>
          <a:prstGeom prst="rect">
            <a:avLst/>
          </a:prstGeom>
          <a:solidFill>
            <a:schemeClr val="accent4"/>
          </a:solidFill>
        </p:spPr>
        <p:txBody>
          <a:bodyPr wrap="square" rtlCol="0">
            <a:spAutoFit/>
          </a:bodyPr>
          <a:lstStyle/>
          <a:p>
            <a:r>
              <a:rPr lang="en-GB" sz="1200" dirty="0"/>
              <a:t>Nanomedicines Following the classic biomedical</a:t>
            </a:r>
          </a:p>
        </p:txBody>
      </p:sp>
    </p:spTree>
    <p:extLst>
      <p:ext uri="{BB962C8B-B14F-4D97-AF65-F5344CB8AC3E}">
        <p14:creationId xmlns:p14="http://schemas.microsoft.com/office/powerpoint/2010/main" val="3346552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7E72-7BEE-C769-CA34-90F3AD1FE847}"/>
              </a:ext>
            </a:extLst>
          </p:cNvPr>
          <p:cNvSpPr>
            <a:spLocks noGrp="1"/>
          </p:cNvSpPr>
          <p:nvPr>
            <p:ph type="title"/>
          </p:nvPr>
        </p:nvSpPr>
        <p:spPr/>
        <p:txBody>
          <a:bodyPr>
            <a:normAutofit/>
          </a:bodyPr>
          <a:lstStyle/>
          <a:p>
            <a:r>
              <a:rPr lang="en-GB" i="1" dirty="0"/>
              <a:t>Journal of Antimicrobial Chemotherapy</a:t>
            </a:r>
            <a:endParaRPr lang="en-GB" sz="2000" b="0" i="1" dirty="0"/>
          </a:p>
        </p:txBody>
      </p:sp>
      <p:sp>
        <p:nvSpPr>
          <p:cNvPr id="3" name="TextBox 2">
            <a:extLst>
              <a:ext uri="{FF2B5EF4-FFF2-40B4-BE49-F238E27FC236}">
                <a16:creationId xmlns:a16="http://schemas.microsoft.com/office/drawing/2014/main" id="{861797BF-6D94-D1B0-DAA9-F578BE8919DB}"/>
              </a:ext>
            </a:extLst>
          </p:cNvPr>
          <p:cNvSpPr txBox="1"/>
          <p:nvPr/>
        </p:nvSpPr>
        <p:spPr>
          <a:xfrm>
            <a:off x="456000" y="6408311"/>
            <a:ext cx="9836081" cy="461665"/>
          </a:xfrm>
          <a:prstGeom prst="rect">
            <a:avLst/>
          </a:prstGeom>
          <a:noFill/>
        </p:spPr>
        <p:txBody>
          <a:bodyPr wrap="square" anchor="b">
            <a:noAutofit/>
          </a:bodyPr>
          <a:lstStyle>
            <a:defPPr>
              <a:defRPr lang="it-IT"/>
            </a:defPPr>
            <a:lvl1pPr>
              <a:spcBef>
                <a:spcPts val="0"/>
              </a:spcBef>
              <a:spcAft>
                <a:spcPts val="0"/>
              </a:spcAft>
              <a:defRPr sz="1200">
                <a:effectLst/>
              </a:defRPr>
            </a:lvl1pPr>
          </a:lstStyle>
          <a:p>
            <a:r>
              <a:rPr lang="en-GB" i="1" dirty="0"/>
              <a:t>J Antimicrob Chemother</a:t>
            </a:r>
            <a:r>
              <a:rPr lang="en-GB" dirty="0"/>
              <a:t> 2022;77(Suppl_2). Pages ii1–ii34.</a:t>
            </a:r>
          </a:p>
        </p:txBody>
      </p:sp>
      <p:sp>
        <p:nvSpPr>
          <p:cNvPr id="11" name="TextBox 10">
            <a:extLst>
              <a:ext uri="{FF2B5EF4-FFF2-40B4-BE49-F238E27FC236}">
                <a16:creationId xmlns:a16="http://schemas.microsoft.com/office/drawing/2014/main" id="{5DF98BF5-0171-4879-857D-D013F301A835}"/>
              </a:ext>
            </a:extLst>
          </p:cNvPr>
          <p:cNvSpPr txBox="1"/>
          <p:nvPr/>
        </p:nvSpPr>
        <p:spPr>
          <a:xfrm>
            <a:off x="456000" y="1605895"/>
            <a:ext cx="11055280" cy="1200329"/>
          </a:xfrm>
          <a:prstGeom prst="rect">
            <a:avLst/>
          </a:prstGeom>
          <a:noFill/>
        </p:spPr>
        <p:txBody>
          <a:bodyPr wrap="square">
            <a:spAutoFit/>
          </a:bodyPr>
          <a:lstStyle/>
          <a:p>
            <a:pPr algn="ctr" fontAlgn="base"/>
            <a:r>
              <a:rPr lang="en-GB" b="1" dirty="0">
                <a:latin typeface="+mj-lt"/>
              </a:rPr>
              <a:t>Supplement 2</a:t>
            </a:r>
            <a:br>
              <a:rPr lang="en-GB" dirty="0">
                <a:latin typeface="+mj-lt"/>
              </a:rPr>
            </a:br>
            <a:endParaRPr lang="en-GB" dirty="0">
              <a:latin typeface="+mj-lt"/>
            </a:endParaRPr>
          </a:p>
          <a:p>
            <a:pPr algn="ctr" fontAlgn="base"/>
            <a:r>
              <a:rPr lang="en-GB" dirty="0">
                <a:latin typeface="+mj-lt"/>
              </a:rPr>
              <a:t>‘30 years in fulfilling unmet medical need for the evolving patient at risk for invasive fungal infections – Liposomal amphotericin B’</a:t>
            </a:r>
          </a:p>
        </p:txBody>
      </p:sp>
      <p:pic>
        <p:nvPicPr>
          <p:cNvPr id="14" name="Graphic 13" descr="Closed book outline">
            <a:extLst>
              <a:ext uri="{FF2B5EF4-FFF2-40B4-BE49-F238E27FC236}">
                <a16:creationId xmlns:a16="http://schemas.microsoft.com/office/drawing/2014/main" id="{18D4FF53-12D0-4E1D-A776-81FDC2472B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8040" y="2725861"/>
            <a:ext cx="3531200" cy="3531200"/>
          </a:xfrm>
          <a:prstGeom prst="rect">
            <a:avLst/>
          </a:prstGeom>
        </p:spPr>
      </p:pic>
      <p:sp>
        <p:nvSpPr>
          <p:cNvPr id="4" name="TextBox 3">
            <a:extLst>
              <a:ext uri="{FF2B5EF4-FFF2-40B4-BE49-F238E27FC236}">
                <a16:creationId xmlns:a16="http://schemas.microsoft.com/office/drawing/2014/main" id="{C84F82B1-BAC0-5FBE-10E2-10E0F44F180D}"/>
              </a:ext>
            </a:extLst>
          </p:cNvPr>
          <p:cNvSpPr txBox="1"/>
          <p:nvPr/>
        </p:nvSpPr>
        <p:spPr>
          <a:xfrm>
            <a:off x="-1366786" y="182880"/>
            <a:ext cx="1280160" cy="276999"/>
          </a:xfrm>
          <a:prstGeom prst="rect">
            <a:avLst/>
          </a:prstGeom>
          <a:solidFill>
            <a:schemeClr val="accent4"/>
          </a:solidFill>
        </p:spPr>
        <p:txBody>
          <a:bodyPr wrap="square" rtlCol="0">
            <a:spAutoFit/>
          </a:bodyPr>
          <a:lstStyle/>
          <a:p>
            <a:r>
              <a:rPr lang="en-GB" sz="1200" dirty="0"/>
              <a:t>Journal</a:t>
            </a:r>
          </a:p>
        </p:txBody>
      </p:sp>
    </p:spTree>
    <p:extLst>
      <p:ext uri="{BB962C8B-B14F-4D97-AF65-F5344CB8AC3E}">
        <p14:creationId xmlns:p14="http://schemas.microsoft.com/office/powerpoint/2010/main" val="2624283674"/>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78FC-C166-683F-A5CC-818B0E19C979}"/>
              </a:ext>
            </a:extLst>
          </p:cNvPr>
          <p:cNvSpPr>
            <a:spLocks noGrp="1"/>
          </p:cNvSpPr>
          <p:nvPr>
            <p:ph type="title"/>
          </p:nvPr>
        </p:nvSpPr>
        <p:spPr/>
        <p:txBody>
          <a:bodyPr/>
          <a:lstStyle/>
          <a:p>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Lessons learned from liposomal amphotericin B (AmBisome)</a:t>
            </a:r>
            <a:r>
              <a:rPr kumimoji="0" lang="en-US" sz="3000" b="1" i="0" u="none" strike="noStrike" kern="1200" cap="none" spc="0" normalizeH="0" baseline="30000" noProof="0" dirty="0">
                <a:ln>
                  <a:noFill/>
                </a:ln>
                <a:solidFill>
                  <a:prstClr val="white"/>
                </a:solidFill>
                <a:effectLst/>
                <a:uLnTx/>
                <a:uFillTx/>
                <a:latin typeface="Arial" panose="020B0604020202020204" pitchFamily="34" charset="0"/>
                <a:ea typeface="+mj-ea"/>
                <a:cs typeface="Arial" panose="020B0604020202020204" pitchFamily="34" charset="0"/>
              </a:rPr>
              <a:t>1,2</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 short history of a successful nanomedicine</a:t>
            </a:r>
            <a:endParaRPr lang="en-GB" sz="2400" b="0" dirty="0"/>
          </a:p>
        </p:txBody>
      </p:sp>
      <p:pic>
        <p:nvPicPr>
          <p:cNvPr id="5" name="Picture 4" descr="Two people in a lab&#10;&#10;Description automatically generated with low confidence">
            <a:extLst>
              <a:ext uri="{FF2B5EF4-FFF2-40B4-BE49-F238E27FC236}">
                <a16:creationId xmlns:a16="http://schemas.microsoft.com/office/drawing/2014/main" id="{AC26964D-A974-5292-5893-C9A03D936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06" y="1720680"/>
            <a:ext cx="4040620" cy="224478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E076B49-AEF2-1AF9-3471-B3D6C8F31BD6}"/>
              </a:ext>
            </a:extLst>
          </p:cNvPr>
          <p:cNvPicPr>
            <a:picLocks noChangeAspect="1"/>
          </p:cNvPicPr>
          <p:nvPr/>
        </p:nvPicPr>
        <p:blipFill rotWithShape="1">
          <a:blip r:embed="rId4">
            <a:extLst>
              <a:ext uri="{28A0092B-C50C-407E-A947-70E740481C1C}">
                <a14:useLocalDpi xmlns:a14="http://schemas.microsoft.com/office/drawing/2010/main" val="0"/>
              </a:ext>
            </a:extLst>
          </a:blip>
          <a:srcRect r="69930" b="60049"/>
          <a:stretch/>
        </p:blipFill>
        <p:spPr>
          <a:xfrm>
            <a:off x="1073814" y="4706115"/>
            <a:ext cx="1509534" cy="1504143"/>
          </a:xfrm>
          <a:prstGeom prst="rect">
            <a:avLst/>
          </a:prstGeom>
        </p:spPr>
      </p:pic>
      <p:sp>
        <p:nvSpPr>
          <p:cNvPr id="7" name="TextBox 6">
            <a:extLst>
              <a:ext uri="{FF2B5EF4-FFF2-40B4-BE49-F238E27FC236}">
                <a16:creationId xmlns:a16="http://schemas.microsoft.com/office/drawing/2014/main" id="{1F7C3178-B7DD-7940-16C2-25B336481E23}"/>
              </a:ext>
            </a:extLst>
          </p:cNvPr>
          <p:cNvSpPr txBox="1"/>
          <p:nvPr/>
        </p:nvSpPr>
        <p:spPr>
          <a:xfrm>
            <a:off x="1156288" y="3965469"/>
            <a:ext cx="2390463" cy="369332"/>
          </a:xfrm>
          <a:prstGeom prst="rect">
            <a:avLst/>
          </a:prstGeom>
          <a:noFill/>
        </p:spPr>
        <p:txBody>
          <a:bodyPr wrap="none" rtlCol="0">
            <a:spAutoFit/>
          </a:bodyPr>
          <a:lstStyle/>
          <a:p>
            <a:r>
              <a:rPr lang="en-GB" dirty="0"/>
              <a:t>Prof. Jill Adler-Moore</a:t>
            </a:r>
          </a:p>
        </p:txBody>
      </p:sp>
      <p:sp>
        <p:nvSpPr>
          <p:cNvPr id="8" name="TextBox 7">
            <a:extLst>
              <a:ext uri="{FF2B5EF4-FFF2-40B4-BE49-F238E27FC236}">
                <a16:creationId xmlns:a16="http://schemas.microsoft.com/office/drawing/2014/main" id="{429A6D3B-11D6-65BF-BEEE-F25DC3A32604}"/>
              </a:ext>
            </a:extLst>
          </p:cNvPr>
          <p:cNvSpPr txBox="1"/>
          <p:nvPr/>
        </p:nvSpPr>
        <p:spPr>
          <a:xfrm>
            <a:off x="2583348" y="5105240"/>
            <a:ext cx="1749197" cy="369332"/>
          </a:xfrm>
          <a:prstGeom prst="rect">
            <a:avLst/>
          </a:prstGeom>
          <a:noFill/>
        </p:spPr>
        <p:txBody>
          <a:bodyPr wrap="none" rtlCol="0">
            <a:spAutoFit/>
          </a:bodyPr>
          <a:lstStyle/>
          <a:p>
            <a:r>
              <a:rPr lang="en-GB" dirty="0"/>
              <a:t>Amphotericin B</a:t>
            </a:r>
          </a:p>
        </p:txBody>
      </p:sp>
      <p:sp>
        <p:nvSpPr>
          <p:cNvPr id="9" name="TextBox 8">
            <a:extLst>
              <a:ext uri="{FF2B5EF4-FFF2-40B4-BE49-F238E27FC236}">
                <a16:creationId xmlns:a16="http://schemas.microsoft.com/office/drawing/2014/main" id="{3DE81D43-4588-DB1A-9B95-BCE5F0C9DBAB}"/>
              </a:ext>
            </a:extLst>
          </p:cNvPr>
          <p:cNvSpPr txBox="1"/>
          <p:nvPr/>
        </p:nvSpPr>
        <p:spPr>
          <a:xfrm>
            <a:off x="4860575" y="1271881"/>
            <a:ext cx="6803395"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b="1" dirty="0"/>
              <a:t>1970s:</a:t>
            </a:r>
            <a:r>
              <a:rPr lang="en-GB" dirty="0"/>
              <a:t> Birth of engineered versions of naturally occurring structures: liposomes</a:t>
            </a:r>
          </a:p>
          <a:p>
            <a:pPr marL="285750" indent="-285750">
              <a:spcAft>
                <a:spcPts val="600"/>
              </a:spcAft>
              <a:buFont typeface="Arial" panose="020B0604020202020204" pitchFamily="34" charset="0"/>
              <a:buChar char="•"/>
            </a:pPr>
            <a:r>
              <a:rPr lang="en-GB" b="1" dirty="0"/>
              <a:t>1980s: </a:t>
            </a:r>
            <a:r>
              <a:rPr lang="en-GB" dirty="0"/>
              <a:t>Several companies were established to develop liposome-based therapeutics</a:t>
            </a:r>
          </a:p>
          <a:p>
            <a:pPr marL="285750" indent="-285750">
              <a:spcAft>
                <a:spcPts val="600"/>
              </a:spcAft>
              <a:buFont typeface="Arial" panose="020B0604020202020204" pitchFamily="34" charset="0"/>
              <a:buChar char="•"/>
            </a:pPr>
            <a:r>
              <a:rPr lang="en-GB" b="1" dirty="0"/>
              <a:t>Vestar Inc. (California): </a:t>
            </a:r>
            <a:r>
              <a:rPr lang="en-GB" dirty="0"/>
              <a:t>Engineered small liposomes</a:t>
            </a:r>
            <a:br>
              <a:rPr lang="en-GB" dirty="0"/>
            </a:br>
            <a:r>
              <a:rPr lang="en-GB" dirty="0"/>
              <a:t>(&lt;100 nm) for cancer therapeutics that featured single-bilayer membranes, neutral net particle charge, and a lipid bilayer motif of distearoylphosphatidylcholine and cholesterol in a 2:1 molar ratio</a:t>
            </a:r>
          </a:p>
          <a:p>
            <a:pPr marL="285750" indent="-285750">
              <a:spcAft>
                <a:spcPts val="600"/>
              </a:spcAft>
              <a:buFont typeface="Arial" panose="020B0604020202020204" pitchFamily="34" charset="0"/>
              <a:buChar char="•"/>
            </a:pPr>
            <a:r>
              <a:rPr lang="en-GB" b="1" dirty="0"/>
              <a:t>Special production methods</a:t>
            </a:r>
            <a:r>
              <a:rPr lang="en-GB" dirty="0"/>
              <a:t> </a:t>
            </a:r>
            <a:r>
              <a:rPr lang="en-GB" b="1" dirty="0"/>
              <a:t>were used to create rigid, stable drug carriers at human-body temperature with:</a:t>
            </a:r>
          </a:p>
          <a:p>
            <a:pPr marL="742950" lvl="1" indent="-285750">
              <a:spcAft>
                <a:spcPts val="600"/>
              </a:spcAft>
              <a:buFont typeface="Arial" panose="020B0604020202020204" pitchFamily="34" charset="0"/>
              <a:buChar char="•"/>
            </a:pPr>
            <a:r>
              <a:rPr lang="en-GB" dirty="0"/>
              <a:t>Low clearance rates by liver, kidney and macrophages</a:t>
            </a:r>
          </a:p>
          <a:p>
            <a:pPr marL="742950" lvl="1" indent="-285750">
              <a:spcAft>
                <a:spcPts val="600"/>
              </a:spcAft>
              <a:buFont typeface="Arial" panose="020B0604020202020204" pitchFamily="34" charset="0"/>
              <a:buChar char="•"/>
            </a:pPr>
            <a:r>
              <a:rPr lang="en-GB" dirty="0"/>
              <a:t>Extended plasma lifetime and tissue distribution</a:t>
            </a:r>
          </a:p>
          <a:p>
            <a:pPr marL="285750" indent="-285750">
              <a:spcAft>
                <a:spcPts val="600"/>
              </a:spcAft>
              <a:buFont typeface="Arial" panose="020B0604020202020204" pitchFamily="34" charset="0"/>
              <a:buChar char="•"/>
            </a:pPr>
            <a:r>
              <a:rPr lang="en-GB" dirty="0"/>
              <a:t>Vestar’s liposomes were modified with distearoyl phosphatidylglycerol (negative charge), and amphotericin B was inserted into the bilayer, taking advantage of natural binding to cholesterol → ‘AmBisome’</a:t>
            </a:r>
          </a:p>
        </p:txBody>
      </p:sp>
      <p:sp>
        <p:nvSpPr>
          <p:cNvPr id="3" name="TextBox 2">
            <a:extLst>
              <a:ext uri="{FF2B5EF4-FFF2-40B4-BE49-F238E27FC236}">
                <a16:creationId xmlns:a16="http://schemas.microsoft.com/office/drawing/2014/main" id="{84F10BB2-9483-13BA-AE49-36073E38ABE6}"/>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1. Brüggemann</a:t>
            </a:r>
            <a:r>
              <a:rPr lang="en-GB" sz="1200">
                <a:effectLst/>
              </a:rPr>
              <a:t> RJ et al. </a:t>
            </a:r>
            <a:r>
              <a:rPr lang="en-GB" sz="1200" i="1">
                <a:effectLst/>
              </a:rPr>
              <a:t>J </a:t>
            </a:r>
            <a:r>
              <a:rPr lang="en-GB" sz="1200" i="1" dirty="0">
                <a:effectLst/>
              </a:rPr>
              <a:t>Antimicrob</a:t>
            </a:r>
            <a:r>
              <a:rPr lang="en-GB" sz="1200" i="1">
                <a:effectLst/>
              </a:rPr>
              <a:t> </a:t>
            </a:r>
            <a:r>
              <a:rPr lang="en-GB" sz="1200" i="1" dirty="0">
                <a:effectLst/>
              </a:rPr>
              <a:t>Chemother</a:t>
            </a:r>
            <a:r>
              <a:rPr lang="en-GB" sz="1200">
                <a:effectLst/>
              </a:rPr>
              <a:t> 2022;77(Suppl_2):ii3–ii10</a:t>
            </a:r>
            <a:r>
              <a:rPr lang="en-GB" sz="1200" dirty="0">
                <a:effectLst/>
              </a:rPr>
              <a:t>; 2</a:t>
            </a:r>
            <a:r>
              <a:rPr lang="en-GB" sz="1200">
                <a:effectLst/>
              </a:rPr>
              <a:t>. Martinez JO et al. </a:t>
            </a:r>
            <a:r>
              <a:rPr lang="en-GB" sz="1200" i="1">
                <a:effectLst/>
              </a:rPr>
              <a:t>Chin </a:t>
            </a:r>
            <a:r>
              <a:rPr lang="en-GB" sz="1200" i="1" dirty="0">
                <a:effectLst/>
              </a:rPr>
              <a:t>S</a:t>
            </a:r>
            <a:r>
              <a:rPr lang="en-GB" sz="1200" i="1">
                <a:effectLst/>
              </a:rPr>
              <a:t>ci </a:t>
            </a:r>
            <a:r>
              <a:rPr lang="en-GB" sz="1200" i="1" dirty="0">
                <a:effectLst/>
              </a:rPr>
              <a:t>B</a:t>
            </a:r>
            <a:r>
              <a:rPr lang="en-GB" sz="1200" i="1">
                <a:effectLst/>
              </a:rPr>
              <a:t>ull </a:t>
            </a:r>
            <a:r>
              <a:rPr lang="en-GB" sz="1200">
                <a:effectLst/>
              </a:rPr>
              <a:t>2012;57(31):3961–3971.</a:t>
            </a:r>
            <a:endParaRPr lang="en-GB" sz="1200" dirty="0">
              <a:effectLst/>
            </a:endParaRPr>
          </a:p>
        </p:txBody>
      </p:sp>
      <p:sp>
        <p:nvSpPr>
          <p:cNvPr id="4" name="TextBox 3">
            <a:extLst>
              <a:ext uri="{FF2B5EF4-FFF2-40B4-BE49-F238E27FC236}">
                <a16:creationId xmlns:a16="http://schemas.microsoft.com/office/drawing/2014/main" id="{90E2C13C-698E-E7AC-9DB4-E60A755855EF}"/>
              </a:ext>
            </a:extLst>
          </p:cNvPr>
          <p:cNvSpPr txBox="1"/>
          <p:nvPr/>
        </p:nvSpPr>
        <p:spPr>
          <a:xfrm>
            <a:off x="763706" y="6087147"/>
            <a:ext cx="2958256" cy="246221"/>
          </a:xfrm>
          <a:prstGeom prst="rect">
            <a:avLst/>
          </a:prstGeom>
          <a:noFill/>
        </p:spPr>
        <p:txBody>
          <a:bodyPr wrap="square" rtlCol="0">
            <a:spAutoFit/>
          </a:bodyPr>
          <a:lstStyle/>
          <a:p>
            <a:r>
              <a:rPr lang="en-GB" sz="1000" dirty="0">
                <a:latin typeface="+mj-lt"/>
                <a:cs typeface="Helvetica" panose="020B0604020202020204" pitchFamily="34" charset="0"/>
              </a:rPr>
              <a:t>Figure adapted from Martinez et al. 2012</a:t>
            </a:r>
            <a:r>
              <a:rPr lang="en-GB" sz="1000" baseline="30000" dirty="0">
                <a:latin typeface="+mj-lt"/>
                <a:cs typeface="Helvetica" panose="020B0604020202020204" pitchFamily="34" charset="0"/>
              </a:rPr>
              <a:t>2</a:t>
            </a:r>
          </a:p>
        </p:txBody>
      </p:sp>
      <p:sp>
        <p:nvSpPr>
          <p:cNvPr id="10" name="TextBox 9">
            <a:extLst>
              <a:ext uri="{FF2B5EF4-FFF2-40B4-BE49-F238E27FC236}">
                <a16:creationId xmlns:a16="http://schemas.microsoft.com/office/drawing/2014/main" id="{7898ADD4-07CF-F4DD-8470-B4D180F5EB30}"/>
              </a:ext>
            </a:extLst>
          </p:cNvPr>
          <p:cNvSpPr txBox="1"/>
          <p:nvPr/>
        </p:nvSpPr>
        <p:spPr>
          <a:xfrm>
            <a:off x="-1106906" y="182880"/>
            <a:ext cx="1020279" cy="461665"/>
          </a:xfrm>
          <a:prstGeom prst="rect">
            <a:avLst/>
          </a:prstGeom>
          <a:solidFill>
            <a:schemeClr val="accent4"/>
          </a:solidFill>
        </p:spPr>
        <p:txBody>
          <a:bodyPr wrap="square" rtlCol="0">
            <a:spAutoFit/>
          </a:bodyPr>
          <a:lstStyle/>
          <a:p>
            <a:r>
              <a:rPr lang="en-GB" sz="1200" dirty="0"/>
              <a:t>Lessons learned</a:t>
            </a:r>
          </a:p>
        </p:txBody>
      </p:sp>
    </p:spTree>
    <p:extLst>
      <p:ext uri="{BB962C8B-B14F-4D97-AF65-F5344CB8AC3E}">
        <p14:creationId xmlns:p14="http://schemas.microsoft.com/office/powerpoint/2010/main" val="123751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16AC-41AE-AF47-9642-9C4D97030DB1}"/>
              </a:ext>
            </a:extLst>
          </p:cNvPr>
          <p:cNvSpPr>
            <a:spLocks noGrp="1"/>
          </p:cNvSpPr>
          <p:nvPr>
            <p:ph type="title"/>
          </p:nvPr>
        </p:nvSpPr>
        <p:spPr/>
        <p:txBody>
          <a:bodyPr>
            <a:normAutofit/>
          </a:bodyPr>
          <a:lstStyle/>
          <a:p>
            <a:r>
              <a:rPr lang="en-GB" sz="3200" dirty="0"/>
              <a:t>The liposome reduces ‘off-target’ delivery of </a:t>
            </a:r>
            <a:br>
              <a:rPr lang="en-GB" sz="3200" dirty="0"/>
            </a:br>
            <a:r>
              <a:rPr lang="en-GB" sz="3200" dirty="0"/>
              <a:t>amphotericin B…</a:t>
            </a:r>
          </a:p>
        </p:txBody>
      </p:sp>
      <p:pic>
        <p:nvPicPr>
          <p:cNvPr id="5" name="Picture 4" descr="Diagram&#10;&#10;Description automatically generated">
            <a:extLst>
              <a:ext uri="{FF2B5EF4-FFF2-40B4-BE49-F238E27FC236}">
                <a16:creationId xmlns:a16="http://schemas.microsoft.com/office/drawing/2014/main" id="{55785587-507D-B73F-4701-8CEEC33EF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525" y="1207989"/>
            <a:ext cx="3912328" cy="4989763"/>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2322FE5B-8075-DD2D-C1B4-36EEB350B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934" y="1437321"/>
            <a:ext cx="4203511" cy="4879075"/>
          </a:xfrm>
          <a:prstGeom prst="rect">
            <a:avLst/>
          </a:prstGeom>
        </p:spPr>
      </p:pic>
      <p:sp>
        <p:nvSpPr>
          <p:cNvPr id="10" name="TextBox 9">
            <a:extLst>
              <a:ext uri="{FF2B5EF4-FFF2-40B4-BE49-F238E27FC236}">
                <a16:creationId xmlns:a16="http://schemas.microsoft.com/office/drawing/2014/main" id="{6B7430DF-F535-22B4-3DED-D6B4A0FC9288}"/>
              </a:ext>
            </a:extLst>
          </p:cNvPr>
          <p:cNvSpPr txBox="1"/>
          <p:nvPr/>
        </p:nvSpPr>
        <p:spPr>
          <a:xfrm>
            <a:off x="4755622" y="3913236"/>
            <a:ext cx="679994" cy="276999"/>
          </a:xfrm>
          <a:prstGeom prst="rect">
            <a:avLst/>
          </a:prstGeom>
          <a:noFill/>
        </p:spPr>
        <p:txBody>
          <a:bodyPr wrap="none" rtlCol="0">
            <a:spAutoFit/>
          </a:bodyPr>
          <a:lstStyle/>
          <a:p>
            <a:r>
              <a:rPr lang="en-GB" sz="1200" b="1" dirty="0"/>
              <a:t>L-AMB</a:t>
            </a:r>
          </a:p>
        </p:txBody>
      </p:sp>
      <p:sp>
        <p:nvSpPr>
          <p:cNvPr id="11" name="TextBox 10">
            <a:extLst>
              <a:ext uri="{FF2B5EF4-FFF2-40B4-BE49-F238E27FC236}">
                <a16:creationId xmlns:a16="http://schemas.microsoft.com/office/drawing/2014/main" id="{CDAB0821-32DD-2A78-BF32-024B725572CE}"/>
              </a:ext>
            </a:extLst>
          </p:cNvPr>
          <p:cNvSpPr txBox="1"/>
          <p:nvPr/>
        </p:nvSpPr>
        <p:spPr>
          <a:xfrm>
            <a:off x="4735726" y="2070572"/>
            <a:ext cx="611065" cy="276999"/>
          </a:xfrm>
          <a:prstGeom prst="rect">
            <a:avLst/>
          </a:prstGeom>
          <a:noFill/>
        </p:spPr>
        <p:txBody>
          <a:bodyPr wrap="none" rtlCol="0">
            <a:spAutoFit/>
          </a:bodyPr>
          <a:lstStyle/>
          <a:p>
            <a:r>
              <a:rPr lang="en-GB" sz="1200" b="1" dirty="0"/>
              <a:t>ABLC</a:t>
            </a:r>
          </a:p>
        </p:txBody>
      </p:sp>
      <p:sp>
        <p:nvSpPr>
          <p:cNvPr id="12" name="TextBox 11">
            <a:extLst>
              <a:ext uri="{FF2B5EF4-FFF2-40B4-BE49-F238E27FC236}">
                <a16:creationId xmlns:a16="http://schemas.microsoft.com/office/drawing/2014/main" id="{B5B11C03-BF95-F056-510B-9E51AF3BBC7F}"/>
              </a:ext>
            </a:extLst>
          </p:cNvPr>
          <p:cNvSpPr txBox="1"/>
          <p:nvPr/>
        </p:nvSpPr>
        <p:spPr>
          <a:xfrm>
            <a:off x="4755622" y="1709804"/>
            <a:ext cx="627095" cy="276999"/>
          </a:xfrm>
          <a:prstGeom prst="rect">
            <a:avLst/>
          </a:prstGeom>
          <a:noFill/>
        </p:spPr>
        <p:txBody>
          <a:bodyPr wrap="none" rtlCol="0">
            <a:spAutoFit/>
          </a:bodyPr>
          <a:lstStyle/>
          <a:p>
            <a:r>
              <a:rPr lang="en-GB" sz="1200" b="1" dirty="0"/>
              <a:t>ABCD</a:t>
            </a:r>
          </a:p>
        </p:txBody>
      </p:sp>
      <p:sp>
        <p:nvSpPr>
          <p:cNvPr id="13" name="TextBox 12">
            <a:extLst>
              <a:ext uri="{FF2B5EF4-FFF2-40B4-BE49-F238E27FC236}">
                <a16:creationId xmlns:a16="http://schemas.microsoft.com/office/drawing/2014/main" id="{02C1B864-D06F-04E9-A92C-9BEFE66A7B4C}"/>
              </a:ext>
            </a:extLst>
          </p:cNvPr>
          <p:cNvSpPr txBox="1"/>
          <p:nvPr/>
        </p:nvSpPr>
        <p:spPr>
          <a:xfrm>
            <a:off x="4729172" y="2344470"/>
            <a:ext cx="679994" cy="276999"/>
          </a:xfrm>
          <a:prstGeom prst="rect">
            <a:avLst/>
          </a:prstGeom>
          <a:noFill/>
        </p:spPr>
        <p:txBody>
          <a:bodyPr wrap="none" rtlCol="0">
            <a:spAutoFit/>
          </a:bodyPr>
          <a:lstStyle/>
          <a:p>
            <a:r>
              <a:rPr lang="en-GB" sz="1200" b="1" dirty="0"/>
              <a:t>d-AMB</a:t>
            </a:r>
          </a:p>
        </p:txBody>
      </p:sp>
      <p:sp>
        <p:nvSpPr>
          <p:cNvPr id="14" name="TextBox 13">
            <a:extLst>
              <a:ext uri="{FF2B5EF4-FFF2-40B4-BE49-F238E27FC236}">
                <a16:creationId xmlns:a16="http://schemas.microsoft.com/office/drawing/2014/main" id="{ACF77773-50E3-5406-EF49-992FFDB6493C}"/>
              </a:ext>
            </a:extLst>
          </p:cNvPr>
          <p:cNvSpPr txBox="1"/>
          <p:nvPr/>
        </p:nvSpPr>
        <p:spPr>
          <a:xfrm>
            <a:off x="6555304" y="1298821"/>
            <a:ext cx="2611612" cy="276999"/>
          </a:xfrm>
          <a:prstGeom prst="rect">
            <a:avLst/>
          </a:prstGeom>
          <a:noFill/>
        </p:spPr>
        <p:txBody>
          <a:bodyPr wrap="none" rtlCol="0">
            <a:spAutoFit/>
          </a:bodyPr>
          <a:lstStyle/>
          <a:p>
            <a:r>
              <a:rPr lang="en-GB" sz="1200" b="1" dirty="0"/>
              <a:t>Potassium release by </a:t>
            </a:r>
            <a:r>
              <a:rPr lang="en-GB" sz="1200" b="1" i="1" dirty="0"/>
              <a:t>C. albicans</a:t>
            </a:r>
            <a:endParaRPr lang="en-GB" sz="1200" b="1" dirty="0"/>
          </a:p>
        </p:txBody>
      </p:sp>
      <p:sp>
        <p:nvSpPr>
          <p:cNvPr id="15" name="TextBox 14">
            <a:extLst>
              <a:ext uri="{FF2B5EF4-FFF2-40B4-BE49-F238E27FC236}">
                <a16:creationId xmlns:a16="http://schemas.microsoft.com/office/drawing/2014/main" id="{86388069-D556-2FDB-DB67-6610958456F3}"/>
              </a:ext>
            </a:extLst>
          </p:cNvPr>
          <p:cNvSpPr txBox="1"/>
          <p:nvPr/>
        </p:nvSpPr>
        <p:spPr>
          <a:xfrm>
            <a:off x="1931606" y="1316303"/>
            <a:ext cx="2215671" cy="276999"/>
          </a:xfrm>
          <a:prstGeom prst="rect">
            <a:avLst/>
          </a:prstGeom>
          <a:noFill/>
        </p:spPr>
        <p:txBody>
          <a:bodyPr wrap="none" rtlCol="0">
            <a:spAutoFit/>
          </a:bodyPr>
          <a:lstStyle/>
          <a:p>
            <a:r>
              <a:rPr lang="en-GB" sz="1200" b="1" dirty="0"/>
              <a:t>Potassium release by RBCs</a:t>
            </a:r>
          </a:p>
        </p:txBody>
      </p:sp>
      <p:sp>
        <p:nvSpPr>
          <p:cNvPr id="3" name="TextBox 2">
            <a:extLst>
              <a:ext uri="{FF2B5EF4-FFF2-40B4-BE49-F238E27FC236}">
                <a16:creationId xmlns:a16="http://schemas.microsoft.com/office/drawing/2014/main" id="{5CEE4474-11CE-58BD-134D-413A2B63B5D7}"/>
              </a:ext>
            </a:extLst>
          </p:cNvPr>
          <p:cNvSpPr txBox="1"/>
          <p:nvPr/>
        </p:nvSpPr>
        <p:spPr>
          <a:xfrm>
            <a:off x="455999" y="6408311"/>
            <a:ext cx="9836081" cy="461665"/>
          </a:xfrm>
          <a:prstGeom prst="rect">
            <a:avLst/>
          </a:prstGeom>
          <a:noFill/>
        </p:spPr>
        <p:txBody>
          <a:bodyPr wrap="square" anchor="b">
            <a:noAutofit/>
          </a:bodyPr>
          <a:lstStyle/>
          <a:p>
            <a:r>
              <a:rPr lang="en-GB" sz="1200">
                <a:effectLst/>
              </a:rPr>
              <a:t>ABCD, amphotericin B colloidal dispersion; ABLC, amphotericin B lipid</a:t>
            </a:r>
            <a:r>
              <a:rPr lang="en-GB" sz="1200" dirty="0">
                <a:effectLst/>
              </a:rPr>
              <a:t> complex</a:t>
            </a:r>
            <a:r>
              <a:rPr lang="en-GB" sz="1200">
                <a:effectLst/>
              </a:rPr>
              <a:t>; d-AMB, deoxycholate amphotericin B; </a:t>
            </a:r>
            <a:br>
              <a:rPr lang="en-GB" sz="1200" dirty="0">
                <a:effectLst/>
              </a:rPr>
            </a:br>
            <a:r>
              <a:rPr lang="en-GB" sz="1200" dirty="0">
                <a:effectLst/>
              </a:rPr>
              <a:t>L-AMB liposomal</a:t>
            </a:r>
            <a:r>
              <a:rPr lang="en-GB" sz="1200">
                <a:effectLst/>
              </a:rPr>
              <a:t> amphotericin B; RBC, red blood cell.</a:t>
            </a:r>
            <a:br>
              <a:rPr lang="en-GB" sz="1200">
                <a:effectLst/>
              </a:rPr>
            </a:br>
            <a:r>
              <a:rPr lang="en-GB" sz="1200">
                <a:effectLst/>
              </a:rPr>
              <a:t>Jensen GM et al. </a:t>
            </a:r>
            <a:r>
              <a:rPr lang="en-GB" sz="1200" i="1">
                <a:effectLst/>
              </a:rPr>
              <a:t>Drug Delivery</a:t>
            </a:r>
            <a:r>
              <a:rPr lang="en-GB" sz="1200">
                <a:effectLst/>
              </a:rPr>
              <a:t> 1999 Jan 1;6(2):81–88.</a:t>
            </a:r>
          </a:p>
        </p:txBody>
      </p:sp>
      <p:sp>
        <p:nvSpPr>
          <p:cNvPr id="4" name="TextBox 3">
            <a:extLst>
              <a:ext uri="{FF2B5EF4-FFF2-40B4-BE49-F238E27FC236}">
                <a16:creationId xmlns:a16="http://schemas.microsoft.com/office/drawing/2014/main" id="{7306AE96-CC15-09DE-5577-FEB840E819D3}"/>
              </a:ext>
            </a:extLst>
          </p:cNvPr>
          <p:cNvSpPr txBox="1"/>
          <p:nvPr/>
        </p:nvSpPr>
        <p:spPr>
          <a:xfrm>
            <a:off x="-1106906" y="182880"/>
            <a:ext cx="1020279" cy="646331"/>
          </a:xfrm>
          <a:prstGeom prst="rect">
            <a:avLst/>
          </a:prstGeom>
          <a:solidFill>
            <a:schemeClr val="accent4"/>
          </a:solidFill>
        </p:spPr>
        <p:txBody>
          <a:bodyPr wrap="square" rtlCol="0">
            <a:spAutoFit/>
          </a:bodyPr>
          <a:lstStyle/>
          <a:p>
            <a:r>
              <a:rPr lang="en-GB" sz="1200" dirty="0"/>
              <a:t>The liposome reduces</a:t>
            </a:r>
          </a:p>
        </p:txBody>
      </p:sp>
      <p:sp>
        <p:nvSpPr>
          <p:cNvPr id="6" name="Rectangle 5">
            <a:extLst>
              <a:ext uri="{FF2B5EF4-FFF2-40B4-BE49-F238E27FC236}">
                <a16:creationId xmlns:a16="http://schemas.microsoft.com/office/drawing/2014/main" id="{580A1252-A8B7-4BD6-BD4D-EED9ECF1FF3B}"/>
              </a:ext>
            </a:extLst>
          </p:cNvPr>
          <p:cNvSpPr/>
          <p:nvPr/>
        </p:nvSpPr>
        <p:spPr>
          <a:xfrm>
            <a:off x="5581934" y="5420679"/>
            <a:ext cx="613126" cy="21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77728BB-70EB-462C-A221-ED87C020602D}"/>
              </a:ext>
            </a:extLst>
          </p:cNvPr>
          <p:cNvSpPr/>
          <p:nvPr/>
        </p:nvSpPr>
        <p:spPr>
          <a:xfrm>
            <a:off x="996599" y="5442844"/>
            <a:ext cx="613126" cy="21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013241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7C0A-61A2-3023-42F5-6FC16A660F4C}"/>
              </a:ext>
            </a:extLst>
          </p:cNvPr>
          <p:cNvSpPr>
            <a:spLocks noGrp="1"/>
          </p:cNvSpPr>
          <p:nvPr>
            <p:ph type="title"/>
          </p:nvPr>
        </p:nvSpPr>
        <p:spPr/>
        <p:txBody>
          <a:bodyPr>
            <a:normAutofit/>
          </a:bodyPr>
          <a:lstStyle/>
          <a:p>
            <a:r>
              <a:rPr lang="en-GB" sz="3200" dirty="0"/>
              <a:t>…While maintaining delivery to fungal targets</a:t>
            </a:r>
          </a:p>
        </p:txBody>
      </p:sp>
      <p:pic>
        <p:nvPicPr>
          <p:cNvPr id="5" name="Content Placeholder 4" descr="A picture containing text, different, device&#10;&#10;Description automatically generated">
            <a:extLst>
              <a:ext uri="{FF2B5EF4-FFF2-40B4-BE49-F238E27FC236}">
                <a16:creationId xmlns:a16="http://schemas.microsoft.com/office/drawing/2014/main" id="{808AF080-25BC-E904-7A6B-47BCB8977356}"/>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6000" y="1403411"/>
            <a:ext cx="3261032" cy="4610090"/>
          </a:xfrm>
        </p:spPr>
      </p:pic>
      <p:pic>
        <p:nvPicPr>
          <p:cNvPr id="11" name="Picture 10" descr="Diagram&#10;&#10;Description automatically generated">
            <a:extLst>
              <a:ext uri="{FF2B5EF4-FFF2-40B4-BE49-F238E27FC236}">
                <a16:creationId xmlns:a16="http://schemas.microsoft.com/office/drawing/2014/main" id="{D097DC71-B8A1-67F4-1BD0-B8C65C5D40E4}"/>
              </a:ext>
            </a:extLst>
          </p:cNvPr>
          <p:cNvPicPr>
            <a:picLocks noChangeAspect="1"/>
          </p:cNvPicPr>
          <p:nvPr/>
        </p:nvPicPr>
        <p:blipFill rotWithShape="1">
          <a:blip r:embed="rId4">
            <a:extLst>
              <a:ext uri="{28A0092B-C50C-407E-A947-70E740481C1C}">
                <a14:useLocalDpi xmlns:a14="http://schemas.microsoft.com/office/drawing/2010/main" val="0"/>
              </a:ext>
            </a:extLst>
          </a:blip>
          <a:srcRect l="10948" r="6604"/>
          <a:stretch/>
        </p:blipFill>
        <p:spPr>
          <a:xfrm>
            <a:off x="6096000" y="1548832"/>
            <a:ext cx="3749040" cy="4582528"/>
          </a:xfrm>
          <a:prstGeom prst="rect">
            <a:avLst/>
          </a:prstGeom>
        </p:spPr>
      </p:pic>
      <p:sp>
        <p:nvSpPr>
          <p:cNvPr id="3" name="TextBox 2">
            <a:extLst>
              <a:ext uri="{FF2B5EF4-FFF2-40B4-BE49-F238E27FC236}">
                <a16:creationId xmlns:a16="http://schemas.microsoft.com/office/drawing/2014/main" id="{17E4D609-F29A-46AC-1908-718C0E4CE701}"/>
              </a:ext>
            </a:extLst>
          </p:cNvPr>
          <p:cNvSpPr txBox="1"/>
          <p:nvPr/>
        </p:nvSpPr>
        <p:spPr>
          <a:xfrm>
            <a:off x="455999" y="6408311"/>
            <a:ext cx="9836081" cy="461665"/>
          </a:xfrm>
          <a:prstGeom prst="rect">
            <a:avLst/>
          </a:prstGeom>
          <a:noFill/>
        </p:spPr>
        <p:txBody>
          <a:bodyPr wrap="square" anchor="b">
            <a:noAutofit/>
          </a:bodyPr>
          <a:lstStyle/>
          <a:p>
            <a:r>
              <a:rPr lang="en-GB" sz="1200" i="1" dirty="0"/>
              <a:t>*C. albicans </a:t>
            </a:r>
            <a:r>
              <a:rPr lang="en-GB" sz="1200" dirty="0"/>
              <a:t>SC5314 incubated with 12 g/ml amphotericin B, showing intact liposomes in the outer (a, c, and d) and inner (a, b, c, and e) cell wall and at the cell membrane (f), indicated by arrows. The granular particles in the cytoplasm are ribosomes, not liposomes. Bars, 100 nm.</a:t>
            </a:r>
            <a:br>
              <a:rPr lang="en-GB" sz="1200" dirty="0"/>
            </a:br>
            <a:r>
              <a:rPr lang="en-GB" sz="1200" dirty="0"/>
              <a:t>TEM, transmission electron microscopy.</a:t>
            </a:r>
            <a:endParaRPr lang="en-GB" sz="1200" dirty="0">
              <a:effectLst/>
            </a:endParaRPr>
          </a:p>
          <a:p>
            <a:r>
              <a:rPr lang="en-GB" sz="1200" dirty="0">
                <a:effectLst/>
              </a:rPr>
              <a:t>1. Walker L et al. </a:t>
            </a:r>
            <a:r>
              <a:rPr lang="en-GB" sz="1200" i="1" dirty="0">
                <a:effectLst/>
              </a:rPr>
              <a:t>mBio</a:t>
            </a:r>
            <a:r>
              <a:rPr lang="en-GB" sz="1200" dirty="0">
                <a:effectLst/>
              </a:rPr>
              <a:t> 2018;9(1):e02383–17; 2. Brüggemann RJ et al. </a:t>
            </a:r>
            <a:r>
              <a:rPr lang="en-GB" sz="1200" i="1" dirty="0">
                <a:effectLst/>
              </a:rPr>
              <a:t>J Antimicrob Chemother</a:t>
            </a:r>
            <a:r>
              <a:rPr lang="en-GB" sz="1200" dirty="0">
                <a:effectLst/>
              </a:rPr>
              <a:t>. 2022;77(Suppl_2):ii3–ii10.</a:t>
            </a:r>
          </a:p>
        </p:txBody>
      </p:sp>
      <p:sp>
        <p:nvSpPr>
          <p:cNvPr id="9" name="TextBox 8">
            <a:extLst>
              <a:ext uri="{FF2B5EF4-FFF2-40B4-BE49-F238E27FC236}">
                <a16:creationId xmlns:a16="http://schemas.microsoft.com/office/drawing/2014/main" id="{1A037660-07E3-444E-A234-60467138AA53}"/>
              </a:ext>
            </a:extLst>
          </p:cNvPr>
          <p:cNvSpPr txBox="1"/>
          <p:nvPr/>
        </p:nvSpPr>
        <p:spPr>
          <a:xfrm>
            <a:off x="456000" y="1153974"/>
            <a:ext cx="2287806" cy="276999"/>
          </a:xfrm>
          <a:prstGeom prst="rect">
            <a:avLst/>
          </a:prstGeom>
          <a:noFill/>
        </p:spPr>
        <p:txBody>
          <a:bodyPr wrap="none" rtlCol="0">
            <a:spAutoFit/>
          </a:bodyPr>
          <a:lstStyle/>
          <a:p>
            <a:r>
              <a:rPr lang="en-GB" sz="1200" b="1"/>
              <a:t>TEM images of </a:t>
            </a:r>
            <a:r>
              <a:rPr lang="en-GB" sz="1200" b="1" i="1"/>
              <a:t>C. </a:t>
            </a:r>
            <a:r>
              <a:rPr lang="en-GB" sz="1200" b="1" i="1" dirty="0"/>
              <a:t>albicans</a:t>
            </a:r>
            <a:r>
              <a:rPr lang="en-GB" sz="1200" b="1" i="1"/>
              <a:t>*</a:t>
            </a:r>
            <a:r>
              <a:rPr lang="en-GB" sz="1200" b="1" i="1" baseline="30000" dirty="0"/>
              <a:t>1</a:t>
            </a:r>
            <a:r>
              <a:rPr lang="en-GB" sz="1200" b="1" i="1"/>
              <a:t> </a:t>
            </a:r>
            <a:endParaRPr lang="en-GB" sz="1200" b="1" i="1" dirty="0"/>
          </a:p>
        </p:txBody>
      </p:sp>
      <p:sp>
        <p:nvSpPr>
          <p:cNvPr id="12" name="TextBox 11">
            <a:extLst>
              <a:ext uri="{FF2B5EF4-FFF2-40B4-BE49-F238E27FC236}">
                <a16:creationId xmlns:a16="http://schemas.microsoft.com/office/drawing/2014/main" id="{F05E6643-BD85-4383-82B7-AEC418B6F81C}"/>
              </a:ext>
            </a:extLst>
          </p:cNvPr>
          <p:cNvSpPr txBox="1"/>
          <p:nvPr/>
        </p:nvSpPr>
        <p:spPr>
          <a:xfrm>
            <a:off x="6296404" y="1264849"/>
            <a:ext cx="3889206" cy="276999"/>
          </a:xfrm>
          <a:prstGeom prst="rect">
            <a:avLst/>
          </a:prstGeom>
          <a:noFill/>
        </p:spPr>
        <p:txBody>
          <a:bodyPr wrap="none" rtlCol="0">
            <a:spAutoFit/>
          </a:bodyPr>
          <a:lstStyle/>
          <a:p>
            <a:r>
              <a:rPr lang="en-GB" sz="1200" b="1" dirty="0"/>
              <a:t>Mechanistic elements of liposomal amphotericin B</a:t>
            </a:r>
          </a:p>
        </p:txBody>
      </p:sp>
      <p:sp>
        <p:nvSpPr>
          <p:cNvPr id="4" name="TextBox 3">
            <a:extLst>
              <a:ext uri="{FF2B5EF4-FFF2-40B4-BE49-F238E27FC236}">
                <a16:creationId xmlns:a16="http://schemas.microsoft.com/office/drawing/2014/main" id="{E6A604A1-3C15-577F-6558-90682345C54C}"/>
              </a:ext>
            </a:extLst>
          </p:cNvPr>
          <p:cNvSpPr txBox="1"/>
          <p:nvPr/>
        </p:nvSpPr>
        <p:spPr>
          <a:xfrm>
            <a:off x="-1106906" y="182880"/>
            <a:ext cx="1020279" cy="1015663"/>
          </a:xfrm>
          <a:prstGeom prst="rect">
            <a:avLst/>
          </a:prstGeom>
          <a:solidFill>
            <a:schemeClr val="accent4"/>
          </a:solidFill>
        </p:spPr>
        <p:txBody>
          <a:bodyPr wrap="square" rtlCol="0">
            <a:spAutoFit/>
          </a:bodyPr>
          <a:lstStyle/>
          <a:p>
            <a:r>
              <a:rPr lang="en-GB" sz="1200" dirty="0"/>
              <a:t>While maintaining delivery to fungal targets</a:t>
            </a:r>
          </a:p>
        </p:txBody>
      </p:sp>
    </p:spTree>
    <p:extLst>
      <p:ext uri="{BB962C8B-B14F-4D97-AF65-F5344CB8AC3E}">
        <p14:creationId xmlns:p14="http://schemas.microsoft.com/office/powerpoint/2010/main" val="125712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05746C-50E7-CA84-0619-CACD8744C9A5}"/>
              </a:ext>
            </a:extLst>
          </p:cNvPr>
          <p:cNvSpPr>
            <a:spLocks noGrp="1"/>
          </p:cNvSpPr>
          <p:nvPr>
            <p:ph type="title"/>
          </p:nvPr>
        </p:nvSpPr>
        <p:spPr/>
        <p:txBody>
          <a:bodyPr/>
          <a:lstStyle/>
          <a:p>
            <a:r>
              <a:rPr lang="en-GB" dirty="0"/>
              <a:t>Disclosures</a:t>
            </a:r>
          </a:p>
        </p:txBody>
      </p:sp>
      <p:sp>
        <p:nvSpPr>
          <p:cNvPr id="5" name="Content Placeholder 4">
            <a:extLst>
              <a:ext uri="{FF2B5EF4-FFF2-40B4-BE49-F238E27FC236}">
                <a16:creationId xmlns:a16="http://schemas.microsoft.com/office/drawing/2014/main" id="{A3D1B375-D929-1451-69DB-1E1D4BD50D41}"/>
              </a:ext>
            </a:extLst>
          </p:cNvPr>
          <p:cNvSpPr>
            <a:spLocks noGrp="1"/>
          </p:cNvSpPr>
          <p:nvPr>
            <p:ph sz="quarter" idx="10"/>
          </p:nvPr>
        </p:nvSpPr>
        <p:spPr>
          <a:xfrm>
            <a:off x="349528" y="1499221"/>
            <a:ext cx="11492946" cy="3859558"/>
          </a:xfrm>
        </p:spPr>
        <p:txBody>
          <a:bodyPr/>
          <a:lstStyle/>
          <a:p>
            <a:pPr marL="457200" indent="-457200">
              <a:buFont typeface="Arial" panose="020B0604020202020204" pitchFamily="34" charset="0"/>
              <a:buChar char="•"/>
            </a:pPr>
            <a:r>
              <a:rPr lang="en-GB" b="1" dirty="0"/>
              <a:t>Research support: </a:t>
            </a:r>
            <a:r>
              <a:rPr lang="en-GB" dirty="0"/>
              <a:t>Merck &amp; Co.</a:t>
            </a:r>
          </a:p>
          <a:p>
            <a:pPr marL="457200" indent="-457200">
              <a:buFont typeface="Arial" panose="020B0604020202020204" pitchFamily="34" charset="0"/>
              <a:buChar char="•"/>
            </a:pPr>
            <a:r>
              <a:rPr lang="en-GB" b="1" dirty="0"/>
              <a:t>Advisor fees: </a:t>
            </a:r>
            <a:r>
              <a:rPr lang="en-GB" dirty="0"/>
              <a:t>Gilead, F2G, Synexis, Cidara</a:t>
            </a:r>
          </a:p>
          <a:p>
            <a:pPr marL="457200" indent="-457200">
              <a:buFont typeface="Arial" panose="020B0604020202020204" pitchFamily="34" charset="0"/>
              <a:buChar char="•"/>
            </a:pPr>
            <a:r>
              <a:rPr lang="en-GB" b="1" dirty="0"/>
              <a:t>Speaker fees: </a:t>
            </a:r>
            <a:r>
              <a:rPr lang="en-GB" dirty="0"/>
              <a:t>Pfizer, Gilead, F2G, Avir  </a:t>
            </a:r>
          </a:p>
        </p:txBody>
      </p:sp>
      <p:pic>
        <p:nvPicPr>
          <p:cNvPr id="6" name="Picture 5">
            <a:extLst>
              <a:ext uri="{FF2B5EF4-FFF2-40B4-BE49-F238E27FC236}">
                <a16:creationId xmlns:a16="http://schemas.microsoft.com/office/drawing/2014/main" id="{B7E85921-1729-EED8-1338-862AACCB784E}"/>
              </a:ext>
            </a:extLst>
          </p:cNvPr>
          <p:cNvPicPr>
            <a:picLocks noChangeAspect="1"/>
          </p:cNvPicPr>
          <p:nvPr/>
        </p:nvPicPr>
        <p:blipFill>
          <a:blip r:embed="rId3"/>
          <a:stretch>
            <a:fillRect/>
          </a:stretch>
        </p:blipFill>
        <p:spPr>
          <a:xfrm>
            <a:off x="5593458" y="1235171"/>
            <a:ext cx="5467574" cy="5217383"/>
          </a:xfrm>
          <a:prstGeom prst="rect">
            <a:avLst/>
          </a:prstGeom>
        </p:spPr>
      </p:pic>
    </p:spTree>
    <p:extLst>
      <p:ext uri="{BB962C8B-B14F-4D97-AF65-F5344CB8AC3E}">
        <p14:creationId xmlns:p14="http://schemas.microsoft.com/office/powerpoint/2010/main" val="114537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8515-553C-1DC6-7CF3-9C7BAF6F8290}"/>
              </a:ext>
            </a:extLst>
          </p:cNvPr>
          <p:cNvSpPr>
            <a:spLocks noGrp="1"/>
          </p:cNvSpPr>
          <p:nvPr>
            <p:ph type="title"/>
          </p:nvPr>
        </p:nvSpPr>
        <p:spPr>
          <a:xfrm>
            <a:off x="456000" y="83881"/>
            <a:ext cx="11736000" cy="1188000"/>
          </a:xfrm>
        </p:spPr>
        <p:txBody>
          <a:bodyPr/>
          <a:lstStyle/>
          <a:p>
            <a:r>
              <a:rPr lang="en-GB" dirty="0"/>
              <a:t>Liposomes reduce the off-target effects of amphotericin B on the kidney</a:t>
            </a:r>
          </a:p>
        </p:txBody>
      </p:sp>
      <p:pic>
        <p:nvPicPr>
          <p:cNvPr id="8" name="Picture 7" descr="A picture containing light&#10;&#10;Description automatically generated">
            <a:extLst>
              <a:ext uri="{FF2B5EF4-FFF2-40B4-BE49-F238E27FC236}">
                <a16:creationId xmlns:a16="http://schemas.microsoft.com/office/drawing/2014/main" id="{FF861D83-4E07-6736-2D95-84C1C04BD89F}"/>
              </a:ext>
            </a:extLst>
          </p:cNvPr>
          <p:cNvPicPr>
            <a:picLocks noChangeAspect="1"/>
          </p:cNvPicPr>
          <p:nvPr/>
        </p:nvPicPr>
        <p:blipFill>
          <a:blip r:embed="rId4"/>
          <a:stretch>
            <a:fillRect/>
          </a:stretch>
        </p:blipFill>
        <p:spPr>
          <a:xfrm>
            <a:off x="3015017" y="957136"/>
            <a:ext cx="7552039" cy="5286427"/>
          </a:xfrm>
          <a:prstGeom prst="rect">
            <a:avLst/>
          </a:prstGeom>
        </p:spPr>
      </p:pic>
      <p:grpSp>
        <p:nvGrpSpPr>
          <p:cNvPr id="9" name="Group 8">
            <a:extLst>
              <a:ext uri="{FF2B5EF4-FFF2-40B4-BE49-F238E27FC236}">
                <a16:creationId xmlns:a16="http://schemas.microsoft.com/office/drawing/2014/main" id="{215F25BE-A1A7-01EC-44A4-8D74AEC38A38}"/>
              </a:ext>
            </a:extLst>
          </p:cNvPr>
          <p:cNvGrpSpPr/>
          <p:nvPr/>
        </p:nvGrpSpPr>
        <p:grpSpPr>
          <a:xfrm>
            <a:off x="2353192" y="1132057"/>
            <a:ext cx="2262158" cy="981865"/>
            <a:chOff x="2353192" y="1467337"/>
            <a:chExt cx="2262158" cy="981865"/>
          </a:xfrm>
        </p:grpSpPr>
        <p:sp>
          <p:nvSpPr>
            <p:cNvPr id="10" name="TextBox 285">
              <a:extLst>
                <a:ext uri="{FF2B5EF4-FFF2-40B4-BE49-F238E27FC236}">
                  <a16:creationId xmlns:a16="http://schemas.microsoft.com/office/drawing/2014/main" id="{7CDD222B-77DF-0217-949B-6D1BCBFEA41C}"/>
                </a:ext>
              </a:extLst>
            </p:cNvPr>
            <p:cNvSpPr txBox="1">
              <a:spLocks noChangeArrowheads="1"/>
            </p:cNvSpPr>
            <p:nvPr/>
          </p:nvSpPr>
          <p:spPr bwMode="auto">
            <a:xfrm>
              <a:off x="2353192" y="1467337"/>
              <a:ext cx="2262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latin typeface="+mn-lt"/>
                </a:rPr>
                <a:t>Constriction of </a:t>
              </a:r>
            </a:p>
            <a:p>
              <a:pPr eaLnBrk="1" hangingPunct="1"/>
              <a:r>
                <a:rPr lang="en-GB" altLang="en-US" sz="1800" b="1" dirty="0">
                  <a:latin typeface="+mn-lt"/>
                </a:rPr>
                <a:t>afferent arterioles</a:t>
              </a:r>
              <a:r>
                <a:rPr lang="en-GB" altLang="en-US" sz="1800" b="1" baseline="30000" dirty="0">
                  <a:latin typeface="+mn-lt"/>
                </a:rPr>
                <a:t>2</a:t>
              </a:r>
            </a:p>
          </p:txBody>
        </p:sp>
        <p:cxnSp>
          <p:nvCxnSpPr>
            <p:cNvPr id="11" name="Straight Connector 288">
              <a:extLst>
                <a:ext uri="{FF2B5EF4-FFF2-40B4-BE49-F238E27FC236}">
                  <a16:creationId xmlns:a16="http://schemas.microsoft.com/office/drawing/2014/main" id="{321F0D85-5C5C-90AC-4DC5-5F8459625B64}"/>
                </a:ext>
              </a:extLst>
            </p:cNvPr>
            <p:cNvCxnSpPr>
              <a:cxnSpLocks noChangeShapeType="1"/>
            </p:cNvCxnSpPr>
            <p:nvPr/>
          </p:nvCxnSpPr>
          <p:spPr bwMode="auto">
            <a:xfrm>
              <a:off x="3729940" y="2102198"/>
              <a:ext cx="168013" cy="34700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12" name="Group 11">
            <a:extLst>
              <a:ext uri="{FF2B5EF4-FFF2-40B4-BE49-F238E27FC236}">
                <a16:creationId xmlns:a16="http://schemas.microsoft.com/office/drawing/2014/main" id="{F84C5EB1-80A8-7BB3-1B94-F8531CECF90D}"/>
              </a:ext>
            </a:extLst>
          </p:cNvPr>
          <p:cNvGrpSpPr/>
          <p:nvPr/>
        </p:nvGrpSpPr>
        <p:grpSpPr>
          <a:xfrm>
            <a:off x="6310313" y="2262961"/>
            <a:ext cx="5121161" cy="876477"/>
            <a:chOff x="5605750" y="1630329"/>
            <a:chExt cx="5121161" cy="876477"/>
          </a:xfrm>
        </p:grpSpPr>
        <p:sp>
          <p:nvSpPr>
            <p:cNvPr id="13" name="TextBox 286">
              <a:extLst>
                <a:ext uri="{FF2B5EF4-FFF2-40B4-BE49-F238E27FC236}">
                  <a16:creationId xmlns:a16="http://schemas.microsoft.com/office/drawing/2014/main" id="{E31FDE86-547B-0994-B6D8-EA68472163A4}"/>
                </a:ext>
              </a:extLst>
            </p:cNvPr>
            <p:cNvSpPr txBox="1">
              <a:spLocks noChangeArrowheads="1"/>
            </p:cNvSpPr>
            <p:nvPr/>
          </p:nvSpPr>
          <p:spPr bwMode="auto">
            <a:xfrm>
              <a:off x="7105407" y="1860475"/>
              <a:ext cx="36215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latin typeface="+mj-lt"/>
                </a:rPr>
                <a:t>Direct damage to proximal and </a:t>
              </a:r>
            </a:p>
            <a:p>
              <a:pPr eaLnBrk="1" hangingPunct="1"/>
              <a:r>
                <a:rPr lang="en-GB" altLang="en-US" sz="1800" b="1" dirty="0">
                  <a:latin typeface="+mj-lt"/>
                </a:rPr>
                <a:t>distal tubules; loss of K</a:t>
              </a:r>
              <a:r>
                <a:rPr lang="en-GB" altLang="en-US" sz="1800" b="1" baseline="30000" dirty="0">
                  <a:latin typeface="+mj-lt"/>
                </a:rPr>
                <a:t>+</a:t>
              </a:r>
              <a:r>
                <a:rPr lang="en-GB" altLang="en-US" sz="1800" b="1" dirty="0">
                  <a:latin typeface="+mj-lt"/>
                </a:rPr>
                <a:t>, Mg</a:t>
              </a:r>
              <a:r>
                <a:rPr lang="en-GB" altLang="en-US" sz="1800" b="1" baseline="30000" dirty="0">
                  <a:latin typeface="+mj-lt"/>
                </a:rPr>
                <a:t>++2</a:t>
              </a:r>
            </a:p>
          </p:txBody>
        </p:sp>
        <p:cxnSp>
          <p:nvCxnSpPr>
            <p:cNvPr id="14" name="Straight Connector 289">
              <a:extLst>
                <a:ext uri="{FF2B5EF4-FFF2-40B4-BE49-F238E27FC236}">
                  <a16:creationId xmlns:a16="http://schemas.microsoft.com/office/drawing/2014/main" id="{8AF863BD-5BAC-11B5-A620-EAB5B482B527}"/>
                </a:ext>
              </a:extLst>
            </p:cNvPr>
            <p:cNvCxnSpPr>
              <a:cxnSpLocks noChangeShapeType="1"/>
            </p:cNvCxnSpPr>
            <p:nvPr/>
          </p:nvCxnSpPr>
          <p:spPr bwMode="auto">
            <a:xfrm flipH="1" flipV="1">
              <a:off x="5605750" y="1630329"/>
              <a:ext cx="1499657" cy="47186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15" name="TextBox 286">
            <a:extLst>
              <a:ext uri="{FF2B5EF4-FFF2-40B4-BE49-F238E27FC236}">
                <a16:creationId xmlns:a16="http://schemas.microsoft.com/office/drawing/2014/main" id="{831CB5B5-E778-C3F6-FFA4-CC9BEC3AA620}"/>
              </a:ext>
            </a:extLst>
          </p:cNvPr>
          <p:cNvSpPr txBox="1">
            <a:spLocks noChangeArrowheads="1"/>
          </p:cNvSpPr>
          <p:nvPr/>
        </p:nvSpPr>
        <p:spPr bwMode="auto">
          <a:xfrm>
            <a:off x="5334000" y="1148717"/>
            <a:ext cx="1620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b="1" dirty="0">
                <a:latin typeface="+mj-lt"/>
              </a:rPr>
              <a:t>Nephron</a:t>
            </a:r>
            <a:r>
              <a:rPr lang="en-GB" altLang="en-US" b="1" baseline="30000" dirty="0">
                <a:latin typeface="+mj-lt"/>
              </a:rPr>
              <a:t>1</a:t>
            </a:r>
          </a:p>
        </p:txBody>
      </p:sp>
      <p:grpSp>
        <p:nvGrpSpPr>
          <p:cNvPr id="16" name="Group 15">
            <a:extLst>
              <a:ext uri="{FF2B5EF4-FFF2-40B4-BE49-F238E27FC236}">
                <a16:creationId xmlns:a16="http://schemas.microsoft.com/office/drawing/2014/main" id="{6D6A54AE-38F2-75A9-FE81-2B24D607CED5}"/>
              </a:ext>
            </a:extLst>
          </p:cNvPr>
          <p:cNvGrpSpPr/>
          <p:nvPr/>
        </p:nvGrpSpPr>
        <p:grpSpPr>
          <a:xfrm>
            <a:off x="7237885" y="3657220"/>
            <a:ext cx="4161040" cy="369332"/>
            <a:chOff x="7222453" y="3985981"/>
            <a:chExt cx="4161040" cy="369332"/>
          </a:xfrm>
        </p:grpSpPr>
        <p:sp>
          <p:nvSpPr>
            <p:cNvPr id="17" name="TextBox 286">
              <a:extLst>
                <a:ext uri="{FF2B5EF4-FFF2-40B4-BE49-F238E27FC236}">
                  <a16:creationId xmlns:a16="http://schemas.microsoft.com/office/drawing/2014/main" id="{409248EB-BF64-B7D6-F181-FDC0339354C6}"/>
                </a:ext>
              </a:extLst>
            </p:cNvPr>
            <p:cNvSpPr txBox="1">
              <a:spLocks noChangeArrowheads="1"/>
            </p:cNvSpPr>
            <p:nvPr/>
          </p:nvSpPr>
          <p:spPr bwMode="auto">
            <a:xfrm>
              <a:off x="7683441" y="3985981"/>
              <a:ext cx="3700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latin typeface="+mj-lt"/>
                </a:rPr>
                <a:t>Excessive secretion of Na</a:t>
              </a:r>
              <a:r>
                <a:rPr lang="en-GB" altLang="en-US" sz="1800" b="1" baseline="30000" dirty="0">
                  <a:latin typeface="+mj-lt"/>
                </a:rPr>
                <a:t>+</a:t>
              </a:r>
              <a:r>
                <a:rPr lang="en-GB" altLang="en-US" sz="1800" b="1" dirty="0">
                  <a:latin typeface="+mj-lt"/>
                </a:rPr>
                <a:t>, K</a:t>
              </a:r>
              <a:r>
                <a:rPr lang="en-GB" altLang="en-US" sz="1800" b="1" baseline="30000" dirty="0">
                  <a:latin typeface="+mj-lt"/>
                </a:rPr>
                <a:t>+2</a:t>
              </a:r>
              <a:r>
                <a:rPr lang="en-GB" altLang="en-US" sz="1800" b="1" dirty="0">
                  <a:latin typeface="+mj-lt"/>
                </a:rPr>
                <a:t> </a:t>
              </a:r>
            </a:p>
          </p:txBody>
        </p:sp>
        <p:cxnSp>
          <p:nvCxnSpPr>
            <p:cNvPr id="18" name="Straight Connector 289">
              <a:extLst>
                <a:ext uri="{FF2B5EF4-FFF2-40B4-BE49-F238E27FC236}">
                  <a16:creationId xmlns:a16="http://schemas.microsoft.com/office/drawing/2014/main" id="{5A8AC724-1591-A7F1-114A-9ED1073AB929}"/>
                </a:ext>
              </a:extLst>
            </p:cNvPr>
            <p:cNvCxnSpPr>
              <a:cxnSpLocks noChangeShapeType="1"/>
            </p:cNvCxnSpPr>
            <p:nvPr/>
          </p:nvCxnSpPr>
          <p:spPr bwMode="auto">
            <a:xfrm flipH="1">
              <a:off x="7222453" y="4192875"/>
              <a:ext cx="39754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19" name="Group 18">
            <a:extLst>
              <a:ext uri="{FF2B5EF4-FFF2-40B4-BE49-F238E27FC236}">
                <a16:creationId xmlns:a16="http://schemas.microsoft.com/office/drawing/2014/main" id="{D751886E-03CC-5F01-E760-D6B033046FB6}"/>
              </a:ext>
            </a:extLst>
          </p:cNvPr>
          <p:cNvGrpSpPr/>
          <p:nvPr/>
        </p:nvGrpSpPr>
        <p:grpSpPr>
          <a:xfrm>
            <a:off x="1291162" y="2960771"/>
            <a:ext cx="5791203" cy="2001285"/>
            <a:chOff x="1291162" y="3296051"/>
            <a:chExt cx="5791203" cy="2001285"/>
          </a:xfrm>
        </p:grpSpPr>
        <p:sp>
          <p:nvSpPr>
            <p:cNvPr id="20" name="Freeform 19">
              <a:extLst>
                <a:ext uri="{FF2B5EF4-FFF2-40B4-BE49-F238E27FC236}">
                  <a16:creationId xmlns:a16="http://schemas.microsoft.com/office/drawing/2014/main" id="{508CAED8-88C2-D416-14E0-1F72734930F3}"/>
                </a:ext>
              </a:extLst>
            </p:cNvPr>
            <p:cNvSpPr/>
            <p:nvPr/>
          </p:nvSpPr>
          <p:spPr>
            <a:xfrm>
              <a:off x="4734593" y="3296051"/>
              <a:ext cx="2347772" cy="2001285"/>
            </a:xfrm>
            <a:custGeom>
              <a:avLst/>
              <a:gdLst>
                <a:gd name="connsiteX0" fmla="*/ 2686050 w 2686050"/>
                <a:gd name="connsiteY0" fmla="*/ 2952750 h 3617934"/>
                <a:gd name="connsiteX1" fmla="*/ 1085850 w 2686050"/>
                <a:gd name="connsiteY1" fmla="*/ 3409950 h 3617934"/>
                <a:gd name="connsiteX2" fmla="*/ 0 w 2686050"/>
                <a:gd name="connsiteY2" fmla="*/ 0 h 3617934"/>
              </a:gdLst>
              <a:ahLst/>
              <a:cxnLst>
                <a:cxn ang="0">
                  <a:pos x="connsiteX0" y="connsiteY0"/>
                </a:cxn>
                <a:cxn ang="0">
                  <a:pos x="connsiteX1" y="connsiteY1"/>
                </a:cxn>
                <a:cxn ang="0">
                  <a:pos x="connsiteX2" y="connsiteY2"/>
                </a:cxn>
              </a:cxnLst>
              <a:rect l="l" t="t" r="r" b="b"/>
              <a:pathLst>
                <a:path w="2686050" h="3617934">
                  <a:moveTo>
                    <a:pt x="2686050" y="2952750"/>
                  </a:moveTo>
                  <a:cubicBezTo>
                    <a:pt x="2109787" y="3427412"/>
                    <a:pt x="1533525" y="3902075"/>
                    <a:pt x="1085850" y="3409950"/>
                  </a:cubicBezTo>
                  <a:cubicBezTo>
                    <a:pt x="638175" y="2917825"/>
                    <a:pt x="319087" y="1458912"/>
                    <a:pt x="0" y="0"/>
                  </a:cubicBezTo>
                </a:path>
              </a:pathLst>
            </a:custGeom>
            <a:noFill/>
            <a:ln w="412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F3B1F1D4-AB2F-338A-D6F7-888C64F794B8}"/>
                </a:ext>
              </a:extLst>
            </p:cNvPr>
            <p:cNvSpPr/>
            <p:nvPr/>
          </p:nvSpPr>
          <p:spPr>
            <a:xfrm>
              <a:off x="1291162" y="4044356"/>
              <a:ext cx="3885625" cy="923330"/>
            </a:xfrm>
            <a:prstGeom prst="rect">
              <a:avLst/>
            </a:prstGeom>
          </p:spPr>
          <p:txBody>
            <a:bodyPr wrap="square">
              <a:spAutoFit/>
            </a:bodyPr>
            <a:lstStyle/>
            <a:p>
              <a:r>
                <a:rPr lang="en-GB" sz="1800" b="1" dirty="0">
                  <a:latin typeface="Arial" panose="020B0604020202020204" pitchFamily="34" charset="0"/>
                  <a:cs typeface="Arial" panose="020B0604020202020204" pitchFamily="34" charset="0"/>
                </a:rPr>
                <a:t>Tubular-glomerular feedback; further constriction of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afferent</a:t>
              </a:r>
              <a:r>
                <a:rPr lang="en-GB" b="1" dirty="0">
                  <a:latin typeface="Arial" panose="020B0604020202020204" pitchFamily="34" charset="0"/>
                  <a:cs typeface="Arial" panose="020B0604020202020204" pitchFamily="34" charset="0"/>
                </a:rPr>
                <a:t> </a:t>
              </a:r>
              <a:r>
                <a:rPr lang="en-GB" sz="1800" b="1" dirty="0">
                  <a:latin typeface="Arial" panose="020B0604020202020204" pitchFamily="34" charset="0"/>
                  <a:cs typeface="Arial" panose="020B0604020202020204" pitchFamily="34" charset="0"/>
                </a:rPr>
                <a:t>arterioles</a:t>
              </a:r>
              <a:r>
                <a:rPr lang="en-GB" sz="1800" b="1" baseline="30000" dirty="0">
                  <a:latin typeface="Arial" panose="020B0604020202020204" pitchFamily="34" charset="0"/>
                  <a:cs typeface="Arial" panose="020B0604020202020204" pitchFamily="34" charset="0"/>
                </a:rPr>
                <a:t>2</a:t>
              </a:r>
            </a:p>
          </p:txBody>
        </p:sp>
      </p:grpSp>
      <p:sp>
        <p:nvSpPr>
          <p:cNvPr id="22" name="TextBox 21">
            <a:extLst>
              <a:ext uri="{FF2B5EF4-FFF2-40B4-BE49-F238E27FC236}">
                <a16:creationId xmlns:a16="http://schemas.microsoft.com/office/drawing/2014/main" id="{EA1A6AF1-455C-FCA3-9723-56F8E43ADEBA}"/>
              </a:ext>
            </a:extLst>
          </p:cNvPr>
          <p:cNvSpPr txBox="1"/>
          <p:nvPr/>
        </p:nvSpPr>
        <p:spPr>
          <a:xfrm>
            <a:off x="500465" y="5386117"/>
            <a:ext cx="11191069" cy="646331"/>
          </a:xfrm>
          <a:prstGeom prst="rect">
            <a:avLst/>
          </a:prstGeom>
          <a:noFill/>
        </p:spPr>
        <p:txBody>
          <a:bodyPr wrap="square" rtlCol="0" anchor="b">
            <a:noAutofit/>
          </a:bodyPr>
          <a:lstStyle/>
          <a:p>
            <a:pPr algn="ctr"/>
            <a:r>
              <a:rPr lang="en-GB" b="1" dirty="0">
                <a:latin typeface="+mj-lt"/>
                <a:cs typeface="Arial" panose="020B0604020202020204" pitchFamily="34" charset="0"/>
              </a:rPr>
              <a:t>Severe Na</a:t>
            </a:r>
            <a:r>
              <a:rPr lang="en-GB" b="1" baseline="30000" dirty="0">
                <a:latin typeface="+mj-lt"/>
                <a:cs typeface="Arial" panose="020B0604020202020204" pitchFamily="34" charset="0"/>
              </a:rPr>
              <a:t>+</a:t>
            </a:r>
            <a:r>
              <a:rPr lang="en-GB" b="1" dirty="0">
                <a:latin typeface="+mj-lt"/>
                <a:cs typeface="Arial" panose="020B0604020202020204" pitchFamily="34" charset="0"/>
              </a:rPr>
              <a:t>,</a:t>
            </a:r>
            <a:r>
              <a:rPr lang="en-GB" b="1" baseline="30000" dirty="0">
                <a:latin typeface="+mj-lt"/>
                <a:cs typeface="Arial" panose="020B0604020202020204" pitchFamily="34" charset="0"/>
              </a:rPr>
              <a:t> </a:t>
            </a:r>
            <a:r>
              <a:rPr lang="en-GB" b="1" dirty="0">
                <a:latin typeface="+mj-lt"/>
                <a:cs typeface="Arial" panose="020B0604020202020204" pitchFamily="34" charset="0"/>
              </a:rPr>
              <a:t>K</a:t>
            </a:r>
            <a:r>
              <a:rPr lang="en-GB" b="1" baseline="30000" dirty="0">
                <a:latin typeface="+mj-lt"/>
                <a:cs typeface="Arial" panose="020B0604020202020204" pitchFamily="34" charset="0"/>
              </a:rPr>
              <a:t>+</a:t>
            </a:r>
            <a:r>
              <a:rPr lang="en-GB" b="1" dirty="0">
                <a:latin typeface="+mj-lt"/>
                <a:cs typeface="Arial" panose="020B0604020202020204" pitchFamily="34" charset="0"/>
              </a:rPr>
              <a:t> and Mg</a:t>
            </a:r>
            <a:r>
              <a:rPr lang="en-GB" b="1" baseline="30000" dirty="0">
                <a:latin typeface="+mj-lt"/>
                <a:cs typeface="Arial" panose="020B0604020202020204" pitchFamily="34" charset="0"/>
              </a:rPr>
              <a:t>++</a:t>
            </a:r>
            <a:r>
              <a:rPr lang="en-GB" b="1" dirty="0">
                <a:latin typeface="+mj-lt"/>
                <a:cs typeface="Arial" panose="020B0604020202020204" pitchFamily="34" charset="0"/>
              </a:rPr>
              <a:t> wasting → decreased GFR → hypoxia → acute tubular necrosis </a:t>
            </a:r>
            <a:br>
              <a:rPr lang="en-GB" b="1" dirty="0">
                <a:latin typeface="+mj-lt"/>
                <a:cs typeface="Arial" panose="020B0604020202020204" pitchFamily="34" charset="0"/>
              </a:rPr>
            </a:br>
            <a:r>
              <a:rPr lang="en-GB" b="1" dirty="0">
                <a:latin typeface="+mj-lt"/>
                <a:cs typeface="Arial" panose="020B0604020202020204" pitchFamily="34" charset="0"/>
              </a:rPr>
              <a:t>(in 10 clinical trials = AMBd associated with </a:t>
            </a:r>
            <a:r>
              <a:rPr lang="en-GB" sz="1600" b="1" dirty="0">
                <a:latin typeface="+mj-lt"/>
              </a:rPr>
              <a:t>≥</a:t>
            </a:r>
            <a:r>
              <a:rPr lang="en-GB" b="1" dirty="0">
                <a:latin typeface="+mj-lt"/>
                <a:cs typeface="Arial" panose="020B0604020202020204" pitchFamily="34" charset="0"/>
              </a:rPr>
              <a:t>2-fold increase in SCr in 26%)</a:t>
            </a:r>
            <a:r>
              <a:rPr lang="en-GB" b="1" baseline="30000" dirty="0">
                <a:latin typeface="+mj-lt"/>
                <a:cs typeface="Arial" panose="020B0604020202020204" pitchFamily="34" charset="0"/>
              </a:rPr>
              <a:t>3</a:t>
            </a:r>
          </a:p>
        </p:txBody>
      </p:sp>
      <p:grpSp>
        <p:nvGrpSpPr>
          <p:cNvPr id="24" name="Group 23">
            <a:extLst>
              <a:ext uri="{FF2B5EF4-FFF2-40B4-BE49-F238E27FC236}">
                <a16:creationId xmlns:a16="http://schemas.microsoft.com/office/drawing/2014/main" id="{57BD338E-6631-0048-63E2-A1B289B68F21}"/>
              </a:ext>
            </a:extLst>
          </p:cNvPr>
          <p:cNvGrpSpPr/>
          <p:nvPr/>
        </p:nvGrpSpPr>
        <p:grpSpPr>
          <a:xfrm>
            <a:off x="7107796" y="1190146"/>
            <a:ext cx="4747297" cy="1248293"/>
            <a:chOff x="7107796" y="1525426"/>
            <a:chExt cx="4747297" cy="1248293"/>
          </a:xfrm>
        </p:grpSpPr>
        <p:pic>
          <p:nvPicPr>
            <p:cNvPr id="25" name="Picture 24">
              <a:extLst>
                <a:ext uri="{FF2B5EF4-FFF2-40B4-BE49-F238E27FC236}">
                  <a16:creationId xmlns:a16="http://schemas.microsoft.com/office/drawing/2014/main" id="{C6687F13-3DD0-A1F1-AAF5-9803E0EB8FFD}"/>
                </a:ext>
              </a:extLst>
            </p:cNvPr>
            <p:cNvPicPr>
              <a:picLocks noChangeAspect="1"/>
            </p:cNvPicPr>
            <p:nvPr/>
          </p:nvPicPr>
          <p:blipFill rotWithShape="1">
            <a:blip r:embed="rId5"/>
            <a:srcRect l="28383" t="2865" r="39215" b="72652"/>
            <a:stretch/>
          </p:blipFill>
          <p:spPr>
            <a:xfrm>
              <a:off x="7107796" y="1612166"/>
              <a:ext cx="2196085" cy="1161553"/>
            </a:xfrm>
            <a:prstGeom prst="rect">
              <a:avLst/>
            </a:prstGeom>
          </p:spPr>
        </p:pic>
        <p:sp>
          <p:nvSpPr>
            <p:cNvPr id="26" name="TextBox 285">
              <a:extLst>
                <a:ext uri="{FF2B5EF4-FFF2-40B4-BE49-F238E27FC236}">
                  <a16:creationId xmlns:a16="http://schemas.microsoft.com/office/drawing/2014/main" id="{C29ADC14-DCB1-F2B2-74BD-B96B26CA70C8}"/>
                </a:ext>
              </a:extLst>
            </p:cNvPr>
            <p:cNvSpPr txBox="1">
              <a:spLocks noChangeArrowheads="1"/>
            </p:cNvSpPr>
            <p:nvPr/>
          </p:nvSpPr>
          <p:spPr bwMode="auto">
            <a:xfrm>
              <a:off x="9314178" y="1525426"/>
              <a:ext cx="25409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latin typeface="+mn-lt"/>
                </a:rPr>
                <a:t>LDL-bound AMB accumulates in kidney tubules </a:t>
              </a:r>
            </a:p>
            <a:p>
              <a:pPr eaLnBrk="1" hangingPunct="1"/>
              <a:r>
                <a:rPr lang="en-GB" altLang="en-US" sz="1800" b="1" dirty="0">
                  <a:latin typeface="+mn-lt"/>
                </a:rPr>
                <a:t>(LDL receptors)</a:t>
              </a:r>
            </a:p>
          </p:txBody>
        </p:sp>
      </p:grpSp>
      <p:sp>
        <p:nvSpPr>
          <p:cNvPr id="23" name="TextBox 22">
            <a:extLst>
              <a:ext uri="{FF2B5EF4-FFF2-40B4-BE49-F238E27FC236}">
                <a16:creationId xmlns:a16="http://schemas.microsoft.com/office/drawing/2014/main" id="{45503CDA-40FB-4120-AC66-A4FAD966A0FA}"/>
              </a:ext>
            </a:extLst>
          </p:cNvPr>
          <p:cNvSpPr txBox="1"/>
          <p:nvPr/>
        </p:nvSpPr>
        <p:spPr>
          <a:xfrm>
            <a:off x="456000" y="6415124"/>
            <a:ext cx="11191068" cy="461665"/>
          </a:xfrm>
          <a:prstGeom prst="rect">
            <a:avLst/>
          </a:prstGeom>
          <a:noFill/>
        </p:spPr>
        <p:txBody>
          <a:bodyPr wrap="square" anchor="b">
            <a:noAutofit/>
          </a:bodyPr>
          <a:lstStyle/>
          <a:p>
            <a:r>
              <a:rPr lang="en-GB" sz="1200" dirty="0">
                <a:cs typeface="Arial" panose="020B0604020202020204" pitchFamily="34" charset="0"/>
              </a:rPr>
              <a:t>AMB, amphotericin B; GFR, glomerular filtration rate; LDL, low-density lipoprotein; LDL-R2, low-density lipoprotein receptor 2; SCr, serum creatinine.</a:t>
            </a:r>
          </a:p>
          <a:p>
            <a:r>
              <a:rPr lang="en-GB" sz="1200" dirty="0">
                <a:cs typeface="Arial" panose="020B0604020202020204" pitchFamily="34" charset="0"/>
              </a:rPr>
              <a:t>1. </a:t>
            </a:r>
            <a:r>
              <a:rPr lang="en-GB" sz="1200" dirty="0"/>
              <a:t>BioRender. Nephron. Available at: https://www.biorender.com/icon/nephron (accessed March 2023);</a:t>
            </a:r>
            <a:r>
              <a:rPr lang="en-GB" sz="1200" dirty="0">
                <a:cs typeface="Arial" panose="020B0604020202020204" pitchFamily="34" charset="0"/>
              </a:rPr>
              <a:t> 2</a:t>
            </a:r>
            <a:r>
              <a:rPr lang="en-GB" sz="1200" dirty="0">
                <a:effectLst/>
              </a:rPr>
              <a:t>. </a:t>
            </a:r>
            <a:r>
              <a:rPr lang="en-GB" sz="1200" dirty="0"/>
              <a:t>Adler-Moore J et al. </a:t>
            </a:r>
            <a:r>
              <a:rPr lang="en-GB" sz="1200" i="1" dirty="0"/>
              <a:t>Clin Infect Dis </a:t>
            </a:r>
            <a:r>
              <a:rPr lang="en-GB" sz="1200" dirty="0"/>
              <a:t>2019;68:S244–S259;</a:t>
            </a:r>
            <a:r>
              <a:rPr lang="en-GB" sz="1200" dirty="0">
                <a:effectLst/>
              </a:rPr>
              <a:t> 3. </a:t>
            </a:r>
            <a:r>
              <a:rPr lang="en-GB" sz="1200" dirty="0">
                <a:cs typeface="Arial" panose="020B0604020202020204" pitchFamily="34" charset="0"/>
              </a:rPr>
              <a:t>Botero Aguirre JP and Restrepo Hamid AM. </a:t>
            </a:r>
            <a:r>
              <a:rPr lang="en-GB" sz="1200" i="1" dirty="0">
                <a:cs typeface="Arial" panose="020B0604020202020204" pitchFamily="34" charset="0"/>
              </a:rPr>
              <a:t>Cochrane Database Syst Rev </a:t>
            </a:r>
            <a:r>
              <a:rPr lang="en-GB" sz="1200" dirty="0">
                <a:cs typeface="Arial" panose="020B0604020202020204" pitchFamily="34" charset="0"/>
              </a:rPr>
              <a:t>2015;(11):CD010481.</a:t>
            </a:r>
          </a:p>
        </p:txBody>
      </p:sp>
      <p:sp>
        <p:nvSpPr>
          <p:cNvPr id="3" name="TextBox 2">
            <a:extLst>
              <a:ext uri="{FF2B5EF4-FFF2-40B4-BE49-F238E27FC236}">
                <a16:creationId xmlns:a16="http://schemas.microsoft.com/office/drawing/2014/main" id="{8152550F-48B9-64C1-A1FC-8D5104D800EF}"/>
              </a:ext>
            </a:extLst>
          </p:cNvPr>
          <p:cNvSpPr txBox="1"/>
          <p:nvPr/>
        </p:nvSpPr>
        <p:spPr>
          <a:xfrm>
            <a:off x="-1106906" y="182880"/>
            <a:ext cx="1020279" cy="646331"/>
          </a:xfrm>
          <a:prstGeom prst="rect">
            <a:avLst/>
          </a:prstGeom>
          <a:solidFill>
            <a:schemeClr val="accent4"/>
          </a:solidFill>
        </p:spPr>
        <p:txBody>
          <a:bodyPr wrap="square" rtlCol="0">
            <a:spAutoFit/>
          </a:bodyPr>
          <a:lstStyle/>
          <a:p>
            <a:r>
              <a:rPr lang="en-GB" sz="1200" dirty="0"/>
              <a:t>Liposomes reduce (1of1)</a:t>
            </a:r>
          </a:p>
        </p:txBody>
      </p:sp>
    </p:spTree>
    <p:extLst>
      <p:ext uri="{BB962C8B-B14F-4D97-AF65-F5344CB8AC3E}">
        <p14:creationId xmlns:p14="http://schemas.microsoft.com/office/powerpoint/2010/main" val="2642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FF861D83-4E07-6736-2D95-84C1C04BD89F}"/>
              </a:ext>
            </a:extLst>
          </p:cNvPr>
          <p:cNvPicPr>
            <a:picLocks noChangeAspect="1"/>
          </p:cNvPicPr>
          <p:nvPr/>
        </p:nvPicPr>
        <p:blipFill>
          <a:blip r:embed="rId3">
            <a:alphaModFix amt="50000"/>
          </a:blip>
          <a:stretch>
            <a:fillRect/>
          </a:stretch>
        </p:blipFill>
        <p:spPr>
          <a:xfrm>
            <a:off x="3015017" y="957136"/>
            <a:ext cx="7552039" cy="5286427"/>
          </a:xfrm>
          <a:prstGeom prst="rect">
            <a:avLst/>
          </a:prstGeom>
        </p:spPr>
      </p:pic>
      <p:grpSp>
        <p:nvGrpSpPr>
          <p:cNvPr id="9" name="Group 8">
            <a:extLst>
              <a:ext uri="{FF2B5EF4-FFF2-40B4-BE49-F238E27FC236}">
                <a16:creationId xmlns:a16="http://schemas.microsoft.com/office/drawing/2014/main" id="{215F25BE-A1A7-01EC-44A4-8D74AEC38A38}"/>
              </a:ext>
            </a:extLst>
          </p:cNvPr>
          <p:cNvGrpSpPr/>
          <p:nvPr/>
        </p:nvGrpSpPr>
        <p:grpSpPr>
          <a:xfrm>
            <a:off x="2353192" y="1132057"/>
            <a:ext cx="2218877" cy="981865"/>
            <a:chOff x="2353192" y="1467337"/>
            <a:chExt cx="2218877" cy="981865"/>
          </a:xfrm>
        </p:grpSpPr>
        <p:sp>
          <p:nvSpPr>
            <p:cNvPr id="10" name="TextBox 285">
              <a:extLst>
                <a:ext uri="{FF2B5EF4-FFF2-40B4-BE49-F238E27FC236}">
                  <a16:creationId xmlns:a16="http://schemas.microsoft.com/office/drawing/2014/main" id="{7CDD222B-77DF-0217-949B-6D1BCBFEA41C}"/>
                </a:ext>
              </a:extLst>
            </p:cNvPr>
            <p:cNvSpPr txBox="1">
              <a:spLocks noChangeArrowheads="1"/>
            </p:cNvSpPr>
            <p:nvPr/>
          </p:nvSpPr>
          <p:spPr bwMode="auto">
            <a:xfrm>
              <a:off x="2353192" y="1467337"/>
              <a:ext cx="2218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solidFill>
                    <a:schemeClr val="bg1">
                      <a:lumMod val="50000"/>
                    </a:schemeClr>
                  </a:solidFill>
                  <a:latin typeface="+mn-lt"/>
                </a:rPr>
                <a:t>Constriction of </a:t>
              </a:r>
            </a:p>
            <a:p>
              <a:pPr eaLnBrk="1" hangingPunct="1"/>
              <a:r>
                <a:rPr lang="en-GB" altLang="en-US" sz="1800" b="1" dirty="0">
                  <a:solidFill>
                    <a:schemeClr val="bg1">
                      <a:lumMod val="50000"/>
                    </a:schemeClr>
                  </a:solidFill>
                  <a:latin typeface="+mn-lt"/>
                </a:rPr>
                <a:t>afferent arterioles</a:t>
              </a:r>
              <a:r>
                <a:rPr lang="en-GB" altLang="en-US" sz="1800" b="1" baseline="30000" dirty="0">
                  <a:solidFill>
                    <a:schemeClr val="bg1">
                      <a:lumMod val="50000"/>
                    </a:schemeClr>
                  </a:solidFill>
                  <a:latin typeface="+mn-lt"/>
                </a:rPr>
                <a:t>2</a:t>
              </a:r>
            </a:p>
          </p:txBody>
        </p:sp>
        <p:cxnSp>
          <p:nvCxnSpPr>
            <p:cNvPr id="11" name="Straight Connector 288">
              <a:extLst>
                <a:ext uri="{FF2B5EF4-FFF2-40B4-BE49-F238E27FC236}">
                  <a16:creationId xmlns:a16="http://schemas.microsoft.com/office/drawing/2014/main" id="{321F0D85-5C5C-90AC-4DC5-5F8459625B64}"/>
                </a:ext>
              </a:extLst>
            </p:cNvPr>
            <p:cNvCxnSpPr>
              <a:cxnSpLocks noChangeShapeType="1"/>
            </p:cNvCxnSpPr>
            <p:nvPr/>
          </p:nvCxnSpPr>
          <p:spPr bwMode="auto">
            <a:xfrm>
              <a:off x="3729940" y="2102198"/>
              <a:ext cx="168013" cy="34700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12" name="Group 11">
            <a:extLst>
              <a:ext uri="{FF2B5EF4-FFF2-40B4-BE49-F238E27FC236}">
                <a16:creationId xmlns:a16="http://schemas.microsoft.com/office/drawing/2014/main" id="{F84C5EB1-80A8-7BB3-1B94-F8531CECF90D}"/>
              </a:ext>
            </a:extLst>
          </p:cNvPr>
          <p:cNvGrpSpPr/>
          <p:nvPr/>
        </p:nvGrpSpPr>
        <p:grpSpPr>
          <a:xfrm>
            <a:off x="6310313" y="2262961"/>
            <a:ext cx="5121161" cy="876477"/>
            <a:chOff x="5605750" y="1630329"/>
            <a:chExt cx="5121161" cy="876477"/>
          </a:xfrm>
        </p:grpSpPr>
        <p:sp>
          <p:nvSpPr>
            <p:cNvPr id="13" name="TextBox 286">
              <a:extLst>
                <a:ext uri="{FF2B5EF4-FFF2-40B4-BE49-F238E27FC236}">
                  <a16:creationId xmlns:a16="http://schemas.microsoft.com/office/drawing/2014/main" id="{E31FDE86-547B-0994-B6D8-EA68472163A4}"/>
                </a:ext>
              </a:extLst>
            </p:cNvPr>
            <p:cNvSpPr txBox="1">
              <a:spLocks noChangeArrowheads="1"/>
            </p:cNvSpPr>
            <p:nvPr/>
          </p:nvSpPr>
          <p:spPr bwMode="auto">
            <a:xfrm>
              <a:off x="7105407" y="1860475"/>
              <a:ext cx="36215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solidFill>
                    <a:schemeClr val="bg1">
                      <a:lumMod val="50000"/>
                    </a:schemeClr>
                  </a:solidFill>
                  <a:latin typeface="+mj-lt"/>
                </a:rPr>
                <a:t>Direct damage to proximal and </a:t>
              </a:r>
            </a:p>
            <a:p>
              <a:pPr eaLnBrk="1" hangingPunct="1"/>
              <a:r>
                <a:rPr lang="en-GB" altLang="en-US" sz="1800" b="1" dirty="0">
                  <a:solidFill>
                    <a:schemeClr val="bg1">
                      <a:lumMod val="50000"/>
                    </a:schemeClr>
                  </a:solidFill>
                  <a:latin typeface="+mj-lt"/>
                </a:rPr>
                <a:t>distal tubules; loss of K</a:t>
              </a:r>
              <a:r>
                <a:rPr lang="en-GB" altLang="en-US" sz="1800" b="1" baseline="30000" dirty="0">
                  <a:solidFill>
                    <a:schemeClr val="bg1">
                      <a:lumMod val="50000"/>
                    </a:schemeClr>
                  </a:solidFill>
                  <a:latin typeface="+mj-lt"/>
                </a:rPr>
                <a:t>+</a:t>
              </a:r>
              <a:r>
                <a:rPr lang="en-GB" altLang="en-US" sz="1800" b="1" dirty="0">
                  <a:solidFill>
                    <a:schemeClr val="bg1">
                      <a:lumMod val="50000"/>
                    </a:schemeClr>
                  </a:solidFill>
                  <a:latin typeface="+mj-lt"/>
                </a:rPr>
                <a:t>, Mg</a:t>
              </a:r>
              <a:r>
                <a:rPr lang="en-GB" altLang="en-US" sz="1800" b="1" baseline="30000" dirty="0">
                  <a:solidFill>
                    <a:schemeClr val="bg1">
                      <a:lumMod val="50000"/>
                    </a:schemeClr>
                  </a:solidFill>
                  <a:latin typeface="+mj-lt"/>
                </a:rPr>
                <a:t>++2</a:t>
              </a:r>
            </a:p>
          </p:txBody>
        </p:sp>
        <p:cxnSp>
          <p:nvCxnSpPr>
            <p:cNvPr id="14" name="Straight Connector 289">
              <a:extLst>
                <a:ext uri="{FF2B5EF4-FFF2-40B4-BE49-F238E27FC236}">
                  <a16:creationId xmlns:a16="http://schemas.microsoft.com/office/drawing/2014/main" id="{8AF863BD-5BAC-11B5-A620-EAB5B482B527}"/>
                </a:ext>
              </a:extLst>
            </p:cNvPr>
            <p:cNvCxnSpPr>
              <a:cxnSpLocks noChangeShapeType="1"/>
            </p:cNvCxnSpPr>
            <p:nvPr/>
          </p:nvCxnSpPr>
          <p:spPr bwMode="auto">
            <a:xfrm flipH="1" flipV="1">
              <a:off x="5605750" y="1630329"/>
              <a:ext cx="1499657" cy="471869"/>
            </a:xfrm>
            <a:prstGeom prst="line">
              <a:avLst/>
            </a:prstGeom>
            <a:noFill/>
            <a:ln w="38100">
              <a:solidFill>
                <a:schemeClr val="tx1">
                  <a:alpha val="50000"/>
                </a:schemeClr>
              </a:solidFill>
              <a:round/>
              <a:headEnd/>
              <a:tailEnd type="triangle" w="med" len="med"/>
            </a:ln>
            <a:extLst>
              <a:ext uri="{909E8E84-426E-40DD-AFC4-6F175D3DCCD1}">
                <a14:hiddenFill xmlns:a14="http://schemas.microsoft.com/office/drawing/2010/main">
                  <a:noFill/>
                </a14:hiddenFill>
              </a:ext>
            </a:extLst>
          </p:spPr>
        </p:cxnSp>
      </p:grpSp>
      <p:sp>
        <p:nvSpPr>
          <p:cNvPr id="15" name="TextBox 286">
            <a:extLst>
              <a:ext uri="{FF2B5EF4-FFF2-40B4-BE49-F238E27FC236}">
                <a16:creationId xmlns:a16="http://schemas.microsoft.com/office/drawing/2014/main" id="{831CB5B5-E778-C3F6-FFA4-CC9BEC3AA620}"/>
              </a:ext>
            </a:extLst>
          </p:cNvPr>
          <p:cNvSpPr txBox="1">
            <a:spLocks noChangeArrowheads="1"/>
          </p:cNvSpPr>
          <p:nvPr/>
        </p:nvSpPr>
        <p:spPr bwMode="auto">
          <a:xfrm>
            <a:off x="5334000" y="1148717"/>
            <a:ext cx="1620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b="1" dirty="0">
                <a:latin typeface="+mj-lt"/>
              </a:rPr>
              <a:t>Nephron</a:t>
            </a:r>
            <a:r>
              <a:rPr lang="en-GB" altLang="en-US" b="1" baseline="30000" dirty="0">
                <a:latin typeface="+mj-lt"/>
              </a:rPr>
              <a:t>1</a:t>
            </a:r>
          </a:p>
        </p:txBody>
      </p:sp>
      <p:grpSp>
        <p:nvGrpSpPr>
          <p:cNvPr id="16" name="Group 15">
            <a:extLst>
              <a:ext uri="{FF2B5EF4-FFF2-40B4-BE49-F238E27FC236}">
                <a16:creationId xmlns:a16="http://schemas.microsoft.com/office/drawing/2014/main" id="{6D6A54AE-38F2-75A9-FE81-2B24D607CED5}"/>
              </a:ext>
            </a:extLst>
          </p:cNvPr>
          <p:cNvGrpSpPr/>
          <p:nvPr/>
        </p:nvGrpSpPr>
        <p:grpSpPr>
          <a:xfrm>
            <a:off x="7237885" y="3657220"/>
            <a:ext cx="4249205" cy="369332"/>
            <a:chOff x="7222453" y="3985981"/>
            <a:chExt cx="4249205" cy="369332"/>
          </a:xfrm>
        </p:grpSpPr>
        <p:sp>
          <p:nvSpPr>
            <p:cNvPr id="17" name="TextBox 286">
              <a:extLst>
                <a:ext uri="{FF2B5EF4-FFF2-40B4-BE49-F238E27FC236}">
                  <a16:creationId xmlns:a16="http://schemas.microsoft.com/office/drawing/2014/main" id="{409248EB-BF64-B7D6-F181-FDC0339354C6}"/>
                </a:ext>
              </a:extLst>
            </p:cNvPr>
            <p:cNvSpPr txBox="1">
              <a:spLocks noChangeArrowheads="1"/>
            </p:cNvSpPr>
            <p:nvPr/>
          </p:nvSpPr>
          <p:spPr bwMode="auto">
            <a:xfrm>
              <a:off x="7683441" y="3985981"/>
              <a:ext cx="3788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solidFill>
                    <a:schemeClr val="bg1">
                      <a:lumMod val="50000"/>
                    </a:schemeClr>
                  </a:solidFill>
                  <a:latin typeface="+mj-lt"/>
                </a:rPr>
                <a:t>Excessive secretion of Na</a:t>
              </a:r>
              <a:r>
                <a:rPr lang="en-GB" altLang="en-US" sz="1800" b="1" baseline="30000" dirty="0">
                  <a:solidFill>
                    <a:schemeClr val="bg1">
                      <a:lumMod val="50000"/>
                    </a:schemeClr>
                  </a:solidFill>
                  <a:latin typeface="+mj-lt"/>
                </a:rPr>
                <a:t>+</a:t>
              </a:r>
              <a:r>
                <a:rPr lang="en-GB" altLang="en-US" sz="1800" b="1" dirty="0">
                  <a:solidFill>
                    <a:schemeClr val="bg1">
                      <a:lumMod val="50000"/>
                    </a:schemeClr>
                  </a:solidFill>
                  <a:latin typeface="+mj-lt"/>
                </a:rPr>
                <a:t>, K</a:t>
              </a:r>
              <a:r>
                <a:rPr lang="en-GB" altLang="en-US" sz="1800" b="1" baseline="30000" dirty="0">
                  <a:solidFill>
                    <a:schemeClr val="bg1">
                      <a:lumMod val="50000"/>
                    </a:schemeClr>
                  </a:solidFill>
                  <a:latin typeface="+mj-lt"/>
                </a:rPr>
                <a:t>+2</a:t>
              </a:r>
              <a:r>
                <a:rPr lang="en-GB" altLang="en-US" sz="1800" b="1" dirty="0">
                  <a:solidFill>
                    <a:schemeClr val="bg1">
                      <a:lumMod val="50000"/>
                    </a:schemeClr>
                  </a:solidFill>
                  <a:latin typeface="+mj-lt"/>
                </a:rPr>
                <a:t> </a:t>
              </a:r>
            </a:p>
          </p:txBody>
        </p:sp>
        <p:cxnSp>
          <p:nvCxnSpPr>
            <p:cNvPr id="18" name="Straight Connector 289">
              <a:extLst>
                <a:ext uri="{FF2B5EF4-FFF2-40B4-BE49-F238E27FC236}">
                  <a16:creationId xmlns:a16="http://schemas.microsoft.com/office/drawing/2014/main" id="{5A8AC724-1591-A7F1-114A-9ED1073AB929}"/>
                </a:ext>
              </a:extLst>
            </p:cNvPr>
            <p:cNvCxnSpPr>
              <a:cxnSpLocks noChangeShapeType="1"/>
            </p:cNvCxnSpPr>
            <p:nvPr/>
          </p:nvCxnSpPr>
          <p:spPr bwMode="auto">
            <a:xfrm flipH="1">
              <a:off x="7222453" y="4192875"/>
              <a:ext cx="397547" cy="0"/>
            </a:xfrm>
            <a:prstGeom prst="line">
              <a:avLst/>
            </a:prstGeom>
            <a:noFill/>
            <a:ln w="38100">
              <a:solidFill>
                <a:schemeClr val="tx1">
                  <a:alpha val="50000"/>
                </a:schemeClr>
              </a:solidFill>
              <a:round/>
              <a:headEnd/>
              <a:tailEnd type="triangle" w="med" len="med"/>
            </a:ln>
            <a:extLst>
              <a:ext uri="{909E8E84-426E-40DD-AFC4-6F175D3DCCD1}">
                <a14:hiddenFill xmlns:a14="http://schemas.microsoft.com/office/drawing/2010/main">
                  <a:noFill/>
                </a14:hiddenFill>
              </a:ext>
            </a:extLst>
          </p:spPr>
        </p:cxnSp>
      </p:grpSp>
      <p:grpSp>
        <p:nvGrpSpPr>
          <p:cNvPr id="19" name="Group 18">
            <a:extLst>
              <a:ext uri="{FF2B5EF4-FFF2-40B4-BE49-F238E27FC236}">
                <a16:creationId xmlns:a16="http://schemas.microsoft.com/office/drawing/2014/main" id="{D751886E-03CC-5F01-E760-D6B033046FB6}"/>
              </a:ext>
            </a:extLst>
          </p:cNvPr>
          <p:cNvGrpSpPr/>
          <p:nvPr/>
        </p:nvGrpSpPr>
        <p:grpSpPr>
          <a:xfrm>
            <a:off x="1291162" y="2960771"/>
            <a:ext cx="5791203" cy="2001285"/>
            <a:chOff x="1291162" y="3296051"/>
            <a:chExt cx="5791203" cy="2001285"/>
          </a:xfrm>
        </p:grpSpPr>
        <p:sp>
          <p:nvSpPr>
            <p:cNvPr id="20" name="Freeform 19">
              <a:extLst>
                <a:ext uri="{FF2B5EF4-FFF2-40B4-BE49-F238E27FC236}">
                  <a16:creationId xmlns:a16="http://schemas.microsoft.com/office/drawing/2014/main" id="{508CAED8-88C2-D416-14E0-1F72734930F3}"/>
                </a:ext>
              </a:extLst>
            </p:cNvPr>
            <p:cNvSpPr/>
            <p:nvPr/>
          </p:nvSpPr>
          <p:spPr>
            <a:xfrm>
              <a:off x="4734593" y="3296051"/>
              <a:ext cx="2347772" cy="2001285"/>
            </a:xfrm>
            <a:custGeom>
              <a:avLst/>
              <a:gdLst>
                <a:gd name="connsiteX0" fmla="*/ 2686050 w 2686050"/>
                <a:gd name="connsiteY0" fmla="*/ 2952750 h 3617934"/>
                <a:gd name="connsiteX1" fmla="*/ 1085850 w 2686050"/>
                <a:gd name="connsiteY1" fmla="*/ 3409950 h 3617934"/>
                <a:gd name="connsiteX2" fmla="*/ 0 w 2686050"/>
                <a:gd name="connsiteY2" fmla="*/ 0 h 3617934"/>
              </a:gdLst>
              <a:ahLst/>
              <a:cxnLst>
                <a:cxn ang="0">
                  <a:pos x="connsiteX0" y="connsiteY0"/>
                </a:cxn>
                <a:cxn ang="0">
                  <a:pos x="connsiteX1" y="connsiteY1"/>
                </a:cxn>
                <a:cxn ang="0">
                  <a:pos x="connsiteX2" y="connsiteY2"/>
                </a:cxn>
              </a:cxnLst>
              <a:rect l="l" t="t" r="r" b="b"/>
              <a:pathLst>
                <a:path w="2686050" h="3617934">
                  <a:moveTo>
                    <a:pt x="2686050" y="2952750"/>
                  </a:moveTo>
                  <a:cubicBezTo>
                    <a:pt x="2109787" y="3427412"/>
                    <a:pt x="1533525" y="3902075"/>
                    <a:pt x="1085850" y="3409950"/>
                  </a:cubicBezTo>
                  <a:cubicBezTo>
                    <a:pt x="638175" y="2917825"/>
                    <a:pt x="319087" y="1458912"/>
                    <a:pt x="0" y="0"/>
                  </a:cubicBezTo>
                </a:path>
              </a:pathLst>
            </a:custGeom>
            <a:noFill/>
            <a:ln w="41275">
              <a:solidFill>
                <a:schemeClr val="tx1">
                  <a:alpha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F3B1F1D4-AB2F-338A-D6F7-888C64F794B8}"/>
                </a:ext>
              </a:extLst>
            </p:cNvPr>
            <p:cNvSpPr/>
            <p:nvPr/>
          </p:nvSpPr>
          <p:spPr>
            <a:xfrm>
              <a:off x="1291162" y="4044356"/>
              <a:ext cx="3885625" cy="923330"/>
            </a:xfrm>
            <a:prstGeom prst="rect">
              <a:avLst/>
            </a:prstGeom>
          </p:spPr>
          <p:txBody>
            <a:bodyPr wrap="square">
              <a:spAutoFit/>
            </a:bodyPr>
            <a:lstStyle/>
            <a:p>
              <a:r>
                <a:rPr lang="en-GB" sz="1800" b="1" dirty="0">
                  <a:solidFill>
                    <a:schemeClr val="bg1">
                      <a:lumMod val="50000"/>
                    </a:schemeClr>
                  </a:solidFill>
                  <a:latin typeface="Arial" panose="020B0604020202020204" pitchFamily="34" charset="0"/>
                  <a:cs typeface="Arial" panose="020B0604020202020204" pitchFamily="34" charset="0"/>
                </a:rPr>
                <a:t>Tubular-glomerular feedback; further constriction of </a:t>
              </a:r>
              <a:br>
                <a:rPr lang="en-GB" sz="1800" b="1" dirty="0">
                  <a:solidFill>
                    <a:schemeClr val="bg1">
                      <a:lumMod val="50000"/>
                    </a:schemeClr>
                  </a:solidFill>
                  <a:latin typeface="Arial" panose="020B0604020202020204" pitchFamily="34" charset="0"/>
                  <a:cs typeface="Arial" panose="020B0604020202020204" pitchFamily="34" charset="0"/>
                </a:rPr>
              </a:br>
              <a:r>
                <a:rPr lang="en-GB" sz="1800" b="1" dirty="0">
                  <a:solidFill>
                    <a:schemeClr val="bg1">
                      <a:lumMod val="50000"/>
                    </a:schemeClr>
                  </a:solidFill>
                  <a:latin typeface="Arial" panose="020B0604020202020204" pitchFamily="34" charset="0"/>
                  <a:cs typeface="Arial" panose="020B0604020202020204" pitchFamily="34" charset="0"/>
                </a:rPr>
                <a:t>afferent</a:t>
              </a:r>
              <a:r>
                <a:rPr lang="en-GB" b="1" dirty="0">
                  <a:solidFill>
                    <a:schemeClr val="bg1">
                      <a:lumMod val="50000"/>
                    </a:schemeClr>
                  </a:solidFill>
                  <a:latin typeface="Arial" panose="020B0604020202020204" pitchFamily="34" charset="0"/>
                  <a:cs typeface="Arial" panose="020B0604020202020204" pitchFamily="34" charset="0"/>
                </a:rPr>
                <a:t> </a:t>
              </a:r>
              <a:r>
                <a:rPr lang="en-GB" sz="1800" b="1" dirty="0">
                  <a:solidFill>
                    <a:schemeClr val="bg1">
                      <a:lumMod val="50000"/>
                    </a:schemeClr>
                  </a:solidFill>
                  <a:latin typeface="Arial" panose="020B0604020202020204" pitchFamily="34" charset="0"/>
                  <a:cs typeface="Arial" panose="020B0604020202020204" pitchFamily="34" charset="0"/>
                </a:rPr>
                <a:t>arterioles</a:t>
              </a:r>
              <a:r>
                <a:rPr lang="en-GB" b="1" baseline="30000" dirty="0">
                  <a:solidFill>
                    <a:schemeClr val="bg1">
                      <a:lumMod val="50000"/>
                    </a:schemeClr>
                  </a:solidFill>
                  <a:latin typeface="Arial" panose="020B0604020202020204" pitchFamily="34" charset="0"/>
                  <a:cs typeface="Arial" panose="020B0604020202020204" pitchFamily="34" charset="0"/>
                </a:rPr>
                <a:t>2</a:t>
              </a:r>
              <a:endParaRPr lang="en-GB" sz="1800" b="1" baseline="30000" dirty="0">
                <a:solidFill>
                  <a:schemeClr val="bg1">
                    <a:lumMod val="50000"/>
                  </a:schemeClr>
                </a:solidFill>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C6687F13-3DD0-A1F1-AAF5-9803E0EB8FFD}"/>
              </a:ext>
            </a:extLst>
          </p:cNvPr>
          <p:cNvPicPr>
            <a:picLocks noChangeAspect="1"/>
          </p:cNvPicPr>
          <p:nvPr/>
        </p:nvPicPr>
        <p:blipFill rotWithShape="1">
          <a:blip r:embed="rId4"/>
          <a:srcRect l="28383" t="2865" r="39215" b="72652"/>
          <a:stretch/>
        </p:blipFill>
        <p:spPr>
          <a:xfrm>
            <a:off x="7107796" y="1276886"/>
            <a:ext cx="2196085" cy="1161553"/>
          </a:xfrm>
          <a:prstGeom prst="rect">
            <a:avLst/>
          </a:prstGeom>
        </p:spPr>
      </p:pic>
      <p:sp>
        <p:nvSpPr>
          <p:cNvPr id="26" name="TextBox 285">
            <a:extLst>
              <a:ext uri="{FF2B5EF4-FFF2-40B4-BE49-F238E27FC236}">
                <a16:creationId xmlns:a16="http://schemas.microsoft.com/office/drawing/2014/main" id="{C29ADC14-DCB1-F2B2-74BD-B96B26CA70C8}"/>
              </a:ext>
            </a:extLst>
          </p:cNvPr>
          <p:cNvSpPr txBox="1">
            <a:spLocks noChangeArrowheads="1"/>
          </p:cNvSpPr>
          <p:nvPr/>
        </p:nvSpPr>
        <p:spPr bwMode="auto">
          <a:xfrm>
            <a:off x="9314178" y="1190146"/>
            <a:ext cx="25409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US" sz="1800" b="1" dirty="0">
                <a:solidFill>
                  <a:schemeClr val="bg1">
                    <a:lumMod val="50000"/>
                  </a:schemeClr>
                </a:solidFill>
                <a:latin typeface="+mn-lt"/>
              </a:rPr>
              <a:t>LDL-bound AMB accumulates in kidney tubules </a:t>
            </a:r>
          </a:p>
          <a:p>
            <a:pPr eaLnBrk="1" hangingPunct="1"/>
            <a:r>
              <a:rPr lang="en-GB" altLang="en-US" sz="1800" b="1" dirty="0">
                <a:solidFill>
                  <a:schemeClr val="bg1">
                    <a:lumMod val="50000"/>
                  </a:schemeClr>
                </a:solidFill>
                <a:latin typeface="+mn-lt"/>
              </a:rPr>
              <a:t>(LDL-R2 receptor)</a:t>
            </a:r>
          </a:p>
        </p:txBody>
      </p:sp>
      <p:pic>
        <p:nvPicPr>
          <p:cNvPr id="3" name="Picture 2" descr="A picture containing text&#10;&#10;Description automatically generated">
            <a:extLst>
              <a:ext uri="{FF2B5EF4-FFF2-40B4-BE49-F238E27FC236}">
                <a16:creationId xmlns:a16="http://schemas.microsoft.com/office/drawing/2014/main" id="{0D14C7B2-0760-C563-65D9-D186CB089F84}"/>
              </a:ext>
            </a:extLst>
          </p:cNvPr>
          <p:cNvPicPr>
            <a:picLocks noChangeAspect="1"/>
          </p:cNvPicPr>
          <p:nvPr/>
        </p:nvPicPr>
        <p:blipFill rotWithShape="1">
          <a:blip r:embed="rId5">
            <a:extLst>
              <a:ext uri="{28A0092B-C50C-407E-A947-70E740481C1C}">
                <a14:useLocalDpi xmlns:a14="http://schemas.microsoft.com/office/drawing/2010/main" val="0"/>
              </a:ext>
            </a:extLst>
          </a:blip>
          <a:srcRect l="6920" t="8397" r="69930" b="60049"/>
          <a:stretch/>
        </p:blipFill>
        <p:spPr>
          <a:xfrm>
            <a:off x="1837824" y="2531755"/>
            <a:ext cx="449588" cy="459584"/>
          </a:xfrm>
          <a:prstGeom prst="rect">
            <a:avLst/>
          </a:prstGeom>
        </p:spPr>
      </p:pic>
      <p:sp>
        <p:nvSpPr>
          <p:cNvPr id="4" name="Rectangle 3">
            <a:extLst>
              <a:ext uri="{FF2B5EF4-FFF2-40B4-BE49-F238E27FC236}">
                <a16:creationId xmlns:a16="http://schemas.microsoft.com/office/drawing/2014/main" id="{96682B40-C857-01A2-AC19-D205E8234BE9}"/>
              </a:ext>
            </a:extLst>
          </p:cNvPr>
          <p:cNvSpPr/>
          <p:nvPr/>
        </p:nvSpPr>
        <p:spPr>
          <a:xfrm>
            <a:off x="1119605" y="2858693"/>
            <a:ext cx="3885625" cy="646331"/>
          </a:xfrm>
          <a:prstGeom prst="rect">
            <a:avLst/>
          </a:prstGeom>
        </p:spPr>
        <p:txBody>
          <a:bodyPr wrap="square">
            <a:spAutoFit/>
          </a:bodyPr>
          <a:lstStyle/>
          <a:p>
            <a:r>
              <a:rPr lang="en-GB" b="1" dirty="0">
                <a:solidFill>
                  <a:srgbClr val="C00000"/>
                </a:solidFill>
                <a:latin typeface="Arial" panose="020B0604020202020204" pitchFamily="34" charset="0"/>
                <a:cs typeface="Arial" panose="020B0604020202020204" pitchFamily="34" charset="0"/>
              </a:rPr>
              <a:t>Liposomes do not undergo</a:t>
            </a:r>
          </a:p>
          <a:p>
            <a:r>
              <a:rPr lang="en-GB" sz="1800" b="1" dirty="0">
                <a:solidFill>
                  <a:srgbClr val="C00000"/>
                </a:solidFill>
                <a:latin typeface="Arial" panose="020B0604020202020204" pitchFamily="34" charset="0"/>
                <a:cs typeface="Arial" panose="020B0604020202020204" pitchFamily="34" charset="0"/>
              </a:rPr>
              <a:t>tubular g</a:t>
            </a:r>
            <a:r>
              <a:rPr lang="en-GB" b="1" dirty="0">
                <a:solidFill>
                  <a:srgbClr val="C00000"/>
                </a:solidFill>
                <a:latin typeface="Arial" panose="020B0604020202020204" pitchFamily="34" charset="0"/>
                <a:cs typeface="Arial" panose="020B0604020202020204" pitchFamily="34" charset="0"/>
              </a:rPr>
              <a:t>lomerular filtration</a:t>
            </a:r>
            <a:r>
              <a:rPr lang="en-GB" b="1" baseline="30000" dirty="0">
                <a:solidFill>
                  <a:srgbClr val="C00000"/>
                </a:solidFill>
                <a:latin typeface="Arial" panose="020B0604020202020204" pitchFamily="34" charset="0"/>
                <a:cs typeface="Arial" panose="020B0604020202020204" pitchFamily="34" charset="0"/>
              </a:rPr>
              <a:t>2,3</a:t>
            </a:r>
            <a:endParaRPr lang="en-GB" sz="1800" b="1" baseline="30000" dirty="0">
              <a:solidFill>
                <a:srgbClr val="C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6766339-AB96-7553-FF94-F6576D6D9087}"/>
              </a:ext>
            </a:extLst>
          </p:cNvPr>
          <p:cNvSpPr/>
          <p:nvPr/>
        </p:nvSpPr>
        <p:spPr>
          <a:xfrm>
            <a:off x="7635432" y="3075164"/>
            <a:ext cx="4573015" cy="646331"/>
          </a:xfrm>
          <a:prstGeom prst="rect">
            <a:avLst/>
          </a:prstGeom>
        </p:spPr>
        <p:txBody>
          <a:bodyPr wrap="square">
            <a:spAutoFit/>
          </a:bodyPr>
          <a:lstStyle/>
          <a:p>
            <a:r>
              <a:rPr lang="en-GB" b="1" dirty="0">
                <a:solidFill>
                  <a:srgbClr val="C00000"/>
                </a:solidFill>
                <a:latin typeface="Arial" panose="020B0604020202020204" pitchFamily="34" charset="0"/>
                <a:cs typeface="Arial" panose="020B0604020202020204" pitchFamily="34" charset="0"/>
              </a:rPr>
              <a:t>Liposomes reduce AMB binding to LDL</a:t>
            </a:r>
          </a:p>
          <a:p>
            <a:r>
              <a:rPr lang="en-GB" b="1" dirty="0">
                <a:solidFill>
                  <a:srgbClr val="C00000"/>
                </a:solidFill>
                <a:latin typeface="Arial" panose="020B0604020202020204" pitchFamily="34" charset="0"/>
                <a:cs typeface="Arial" panose="020B0604020202020204" pitchFamily="34" charset="0"/>
              </a:rPr>
              <a:t>r</a:t>
            </a:r>
            <a:r>
              <a:rPr lang="en-GB" sz="1800" b="1" dirty="0">
                <a:solidFill>
                  <a:srgbClr val="C00000"/>
                </a:solidFill>
                <a:latin typeface="Arial" panose="020B0604020202020204" pitchFamily="34" charset="0"/>
                <a:cs typeface="Arial" panose="020B0604020202020204" pitchFamily="34" charset="0"/>
              </a:rPr>
              <a:t>eceptors; ↓ accumulation</a:t>
            </a:r>
            <a:r>
              <a:rPr lang="en-GB" b="1" baseline="30000" dirty="0">
                <a:solidFill>
                  <a:srgbClr val="C00000"/>
                </a:solidFill>
                <a:latin typeface="Arial" panose="020B0604020202020204" pitchFamily="34" charset="0"/>
                <a:cs typeface="Arial" panose="020B0604020202020204" pitchFamily="34" charset="0"/>
              </a:rPr>
              <a:t>3</a:t>
            </a:r>
            <a:endParaRPr lang="en-GB" sz="1800" b="1" baseline="30000" dirty="0">
              <a:solidFill>
                <a:srgbClr val="C0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5C6E3D2-6D65-F5BE-9562-E488173715FE}"/>
              </a:ext>
            </a:extLst>
          </p:cNvPr>
          <p:cNvSpPr txBox="1"/>
          <p:nvPr/>
        </p:nvSpPr>
        <p:spPr>
          <a:xfrm>
            <a:off x="500465" y="5386117"/>
            <a:ext cx="11191069" cy="646331"/>
          </a:xfrm>
          <a:prstGeom prst="rect">
            <a:avLst/>
          </a:prstGeom>
          <a:noFill/>
        </p:spPr>
        <p:txBody>
          <a:bodyPr wrap="square" anchor="b">
            <a:noAutofit/>
          </a:bodyPr>
          <a:lstStyle/>
          <a:p>
            <a:pPr algn="ctr"/>
            <a:r>
              <a:rPr lang="en-GB" b="1" dirty="0">
                <a:solidFill>
                  <a:srgbClr val="C00000"/>
                </a:solidFill>
                <a:latin typeface="+mj-lt"/>
                <a:cs typeface="Arial" panose="020B0604020202020204" pitchFamily="34" charset="0"/>
              </a:rPr>
              <a:t>(In 10 clinical trials</a:t>
            </a:r>
            <a:r>
              <a:rPr lang="en-GB" b="1">
                <a:solidFill>
                  <a:srgbClr val="C00000"/>
                </a:solidFill>
                <a:latin typeface="+mj-lt"/>
                <a:cs typeface="Arial" panose="020B0604020202020204" pitchFamily="34" charset="0"/>
              </a:rPr>
              <a:t> </a:t>
            </a:r>
            <a:r>
              <a:rPr lang="en-GB" b="1" dirty="0">
                <a:solidFill>
                  <a:srgbClr val="C00000"/>
                </a:solidFill>
                <a:latin typeface="+mj-lt"/>
                <a:cs typeface="Arial" panose="020B0604020202020204" pitchFamily="34" charset="0"/>
              </a:rPr>
              <a:t>= L-AMB associated with </a:t>
            </a:r>
            <a:r>
              <a:rPr lang="en-GB" b="1">
                <a:solidFill>
                  <a:srgbClr val="C00000"/>
                </a:solidFill>
                <a:latin typeface="+mj-lt"/>
              </a:rPr>
              <a:t>≥</a:t>
            </a:r>
            <a:r>
              <a:rPr lang="en-GB" b="1" dirty="0">
                <a:solidFill>
                  <a:srgbClr val="C00000"/>
                </a:solidFill>
                <a:latin typeface="+mj-lt"/>
                <a:cs typeface="Arial" panose="020B0604020202020204" pitchFamily="34" charset="0"/>
              </a:rPr>
              <a:t>2-fold increase in SCr in 10%)</a:t>
            </a:r>
            <a:r>
              <a:rPr lang="en-GB" b="1" baseline="30000">
                <a:solidFill>
                  <a:srgbClr val="C00000"/>
                </a:solidFill>
                <a:latin typeface="+mj-lt"/>
                <a:cs typeface="Arial" panose="020B0604020202020204" pitchFamily="34" charset="0"/>
              </a:rPr>
              <a:t>4</a:t>
            </a:r>
            <a:endParaRPr lang="en-GB" b="1" baseline="30000" dirty="0">
              <a:solidFill>
                <a:srgbClr val="C00000"/>
              </a:solidFill>
              <a:latin typeface="+mj-lt"/>
              <a:cs typeface="Arial" panose="020B0604020202020204" pitchFamily="34" charset="0"/>
            </a:endParaRPr>
          </a:p>
        </p:txBody>
      </p:sp>
      <p:sp>
        <p:nvSpPr>
          <p:cNvPr id="24" name="TextBox 23">
            <a:extLst>
              <a:ext uri="{FF2B5EF4-FFF2-40B4-BE49-F238E27FC236}">
                <a16:creationId xmlns:a16="http://schemas.microsoft.com/office/drawing/2014/main" id="{E7384133-2284-47C8-9F40-275397FC5899}"/>
              </a:ext>
            </a:extLst>
          </p:cNvPr>
          <p:cNvSpPr txBox="1"/>
          <p:nvPr/>
        </p:nvSpPr>
        <p:spPr>
          <a:xfrm>
            <a:off x="455999" y="6408311"/>
            <a:ext cx="11031091" cy="461665"/>
          </a:xfrm>
          <a:prstGeom prst="rect">
            <a:avLst/>
          </a:prstGeom>
          <a:noFill/>
        </p:spPr>
        <p:txBody>
          <a:bodyPr wrap="square" anchor="b">
            <a:noAutofit/>
          </a:bodyPr>
          <a:lstStyle/>
          <a:p>
            <a:r>
              <a:rPr lang="en-GB" sz="1200" dirty="0">
                <a:latin typeface="Arial" panose="020B0604020202020204" pitchFamily="34" charset="0"/>
                <a:cs typeface="Arial" panose="020B0604020202020204" pitchFamily="34" charset="0"/>
              </a:rPr>
              <a:t>AMB, amphotericin B; GFR, glomerular filtration rate; L-AMB, liposomal amphotericin B, LDL, low-density lipoprotein;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LDL-R2, low-density lipoprotein receptor 2; SCr, serum creatinine.</a:t>
            </a:r>
          </a:p>
          <a:p>
            <a:r>
              <a:rPr lang="en-GB" sz="1200" dirty="0">
                <a:latin typeface="Arial" panose="020B0604020202020204" pitchFamily="34" charset="0"/>
                <a:cs typeface="Arial" panose="020B0604020202020204" pitchFamily="34" charset="0"/>
              </a:rPr>
              <a:t>1. </a:t>
            </a:r>
            <a:r>
              <a:rPr lang="en-GB" sz="1200" dirty="0"/>
              <a:t>BioRender. Nephron. Available at: https://www.biorender.com/icon/nephron (accessed March 2023); 2. Adler-Moore J et al. </a:t>
            </a:r>
            <a:r>
              <a:rPr lang="en-GB" sz="1200" i="1" dirty="0"/>
              <a:t>Clin Infect Dis</a:t>
            </a:r>
            <a:r>
              <a:rPr lang="en-GB" sz="1200" dirty="0"/>
              <a:t> 2019;68:S244–S259; 3. Brajtburg J and Bolard J. </a:t>
            </a:r>
            <a:r>
              <a:rPr lang="en-GB" sz="1200" i="1" dirty="0"/>
              <a:t>Clin Microbiol Rev</a:t>
            </a:r>
            <a:r>
              <a:rPr lang="en-GB" sz="1200" dirty="0"/>
              <a:t> 1996;9:512–531;</a:t>
            </a:r>
            <a:r>
              <a:rPr lang="en-GB" sz="1200" dirty="0">
                <a:latin typeface="Arial" panose="020B0604020202020204" pitchFamily="34" charset="0"/>
                <a:cs typeface="Arial" panose="020B0604020202020204" pitchFamily="34" charset="0"/>
              </a:rPr>
              <a:t> </a:t>
            </a:r>
            <a:r>
              <a:rPr lang="en-GB" sz="1200" dirty="0"/>
              <a:t>4</a:t>
            </a:r>
            <a:r>
              <a:rPr lang="en-GB" sz="1200" dirty="0">
                <a:latin typeface="Arial" panose="020B0604020202020204" pitchFamily="34" charset="0"/>
                <a:cs typeface="Arial" panose="020B0604020202020204" pitchFamily="34" charset="0"/>
              </a:rPr>
              <a:t>. Botero Aguirre JP, Restrepo Hamid AM. Cochrane Database </a:t>
            </a:r>
            <a:r>
              <a:rPr lang="en-GB" sz="1200" dirty="0" err="1">
                <a:latin typeface="Arial" panose="020B0604020202020204" pitchFamily="34" charset="0"/>
                <a:cs typeface="Arial" panose="020B0604020202020204" pitchFamily="34" charset="0"/>
              </a:rPr>
              <a:t>Syst</a:t>
            </a:r>
            <a:r>
              <a:rPr lang="en-GB" sz="1200" dirty="0">
                <a:latin typeface="Arial" panose="020B0604020202020204" pitchFamily="34" charset="0"/>
                <a:cs typeface="Arial" panose="020B0604020202020204" pitchFamily="34" charset="0"/>
              </a:rPr>
              <a:t> Rev 2015;(11):CD010481</a:t>
            </a:r>
          </a:p>
        </p:txBody>
      </p:sp>
      <p:sp>
        <p:nvSpPr>
          <p:cNvPr id="30" name="Title 1">
            <a:extLst>
              <a:ext uri="{FF2B5EF4-FFF2-40B4-BE49-F238E27FC236}">
                <a16:creationId xmlns:a16="http://schemas.microsoft.com/office/drawing/2014/main" id="{540BAC7D-C10F-4D7E-BFC9-2505A4B9F984}"/>
              </a:ext>
            </a:extLst>
          </p:cNvPr>
          <p:cNvSpPr>
            <a:spLocks noGrp="1"/>
          </p:cNvSpPr>
          <p:nvPr>
            <p:ph type="title"/>
          </p:nvPr>
        </p:nvSpPr>
        <p:spPr>
          <a:xfrm>
            <a:off x="456000" y="83881"/>
            <a:ext cx="11736000" cy="1188000"/>
          </a:xfrm>
        </p:spPr>
        <p:txBody>
          <a:bodyPr/>
          <a:lstStyle/>
          <a:p>
            <a:r>
              <a:rPr lang="en-GB" dirty="0"/>
              <a:t>Liposomes reduce the off-target effects of amphotericin B on the kidney</a:t>
            </a:r>
          </a:p>
        </p:txBody>
      </p:sp>
      <p:sp>
        <p:nvSpPr>
          <p:cNvPr id="2" name="TextBox 1">
            <a:extLst>
              <a:ext uri="{FF2B5EF4-FFF2-40B4-BE49-F238E27FC236}">
                <a16:creationId xmlns:a16="http://schemas.microsoft.com/office/drawing/2014/main" id="{3E102796-F6D5-F64C-1E25-ED3DE00E384A}"/>
              </a:ext>
            </a:extLst>
          </p:cNvPr>
          <p:cNvSpPr txBox="1"/>
          <p:nvPr/>
        </p:nvSpPr>
        <p:spPr>
          <a:xfrm>
            <a:off x="-1106906" y="182880"/>
            <a:ext cx="1020279" cy="646331"/>
          </a:xfrm>
          <a:prstGeom prst="rect">
            <a:avLst/>
          </a:prstGeom>
          <a:solidFill>
            <a:schemeClr val="accent4"/>
          </a:solidFill>
        </p:spPr>
        <p:txBody>
          <a:bodyPr wrap="square" rtlCol="0">
            <a:spAutoFit/>
          </a:bodyPr>
          <a:lstStyle/>
          <a:p>
            <a:r>
              <a:rPr lang="en-GB" sz="1200" dirty="0"/>
              <a:t>Liposomes reduce (2of2)</a:t>
            </a:r>
          </a:p>
        </p:txBody>
      </p:sp>
    </p:spTree>
    <p:extLst>
      <p:ext uri="{BB962C8B-B14F-4D97-AF65-F5344CB8AC3E}">
        <p14:creationId xmlns:p14="http://schemas.microsoft.com/office/powerpoint/2010/main" val="2391315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vector graphics&#10;&#10;Description automatically generated">
            <a:extLst>
              <a:ext uri="{FF2B5EF4-FFF2-40B4-BE49-F238E27FC236}">
                <a16:creationId xmlns:a16="http://schemas.microsoft.com/office/drawing/2014/main" id="{AA2093BB-4659-C2DF-87AE-73BF0D65BBD9}"/>
              </a:ext>
            </a:extLst>
          </p:cNvPr>
          <p:cNvPicPr>
            <a:picLocks noChangeAspect="1"/>
          </p:cNvPicPr>
          <p:nvPr/>
        </p:nvPicPr>
        <p:blipFill rotWithShape="1">
          <a:blip r:embed="rId4">
            <a:extLst>
              <a:ext uri="{28A0092B-C50C-407E-A947-70E740481C1C}">
                <a14:useLocalDpi xmlns:a14="http://schemas.microsoft.com/office/drawing/2010/main" val="0"/>
              </a:ext>
            </a:extLst>
          </a:blip>
          <a:srcRect l="20872" t="14842" r="26042" b="4020"/>
          <a:stretch/>
        </p:blipFill>
        <p:spPr>
          <a:xfrm>
            <a:off x="9157880" y="1293523"/>
            <a:ext cx="2727793" cy="5564477"/>
          </a:xfrm>
          <a:prstGeom prst="rect">
            <a:avLst/>
          </a:prstGeom>
        </p:spPr>
      </p:pic>
      <p:sp>
        <p:nvSpPr>
          <p:cNvPr id="5" name="Title 4">
            <a:extLst>
              <a:ext uri="{FF2B5EF4-FFF2-40B4-BE49-F238E27FC236}">
                <a16:creationId xmlns:a16="http://schemas.microsoft.com/office/drawing/2014/main" id="{BC78FB98-C8AF-B0E6-136C-3C727573B0D3}"/>
              </a:ext>
            </a:extLst>
          </p:cNvPr>
          <p:cNvSpPr>
            <a:spLocks noGrp="1"/>
          </p:cNvSpPr>
          <p:nvPr>
            <p:ph type="title"/>
          </p:nvPr>
        </p:nvSpPr>
        <p:spPr>
          <a:xfrm>
            <a:off x="456000" y="83881"/>
            <a:ext cx="11736000" cy="1188000"/>
          </a:xfrm>
        </p:spPr>
        <p:txBody>
          <a:bodyPr>
            <a:normAutofit fontScale="90000"/>
          </a:bodyPr>
          <a:lstStyle/>
          <a:p>
            <a:r>
              <a:rPr lang="en-GB" sz="3600" dirty="0">
                <a:solidFill>
                  <a:srgbClr val="FFFFFF"/>
                </a:solidFill>
                <a:latin typeface="Arial"/>
                <a:cs typeface="Arial"/>
              </a:rPr>
              <a:t>Comparison of liposomal amphotericin B pharmacokinetics with conventional amphotericin B (CAB)</a:t>
            </a:r>
            <a:endParaRPr lang="en-GB" dirty="0"/>
          </a:p>
        </p:txBody>
      </p:sp>
      <p:grpSp>
        <p:nvGrpSpPr>
          <p:cNvPr id="30" name="Group 29">
            <a:extLst>
              <a:ext uri="{FF2B5EF4-FFF2-40B4-BE49-F238E27FC236}">
                <a16:creationId xmlns:a16="http://schemas.microsoft.com/office/drawing/2014/main" id="{EB5D4299-D655-8EEE-CD35-66EC9660FBB9}"/>
              </a:ext>
            </a:extLst>
          </p:cNvPr>
          <p:cNvGrpSpPr/>
          <p:nvPr/>
        </p:nvGrpSpPr>
        <p:grpSpPr>
          <a:xfrm>
            <a:off x="1201011" y="2143440"/>
            <a:ext cx="6096000" cy="3534787"/>
            <a:chOff x="1064525" y="2109036"/>
            <a:chExt cx="6096000" cy="3534787"/>
          </a:xfrm>
        </p:grpSpPr>
        <p:sp>
          <p:nvSpPr>
            <p:cNvPr id="10" name="Text Box 4">
              <a:extLst>
                <a:ext uri="{FF2B5EF4-FFF2-40B4-BE49-F238E27FC236}">
                  <a16:creationId xmlns:a16="http://schemas.microsoft.com/office/drawing/2014/main" id="{0285FECA-8AC3-18A4-CB1E-526E1AB3C861}"/>
                </a:ext>
              </a:extLst>
            </p:cNvPr>
            <p:cNvSpPr txBox="1">
              <a:spLocks noChangeArrowheads="1"/>
            </p:cNvSpPr>
            <p:nvPr/>
          </p:nvSpPr>
          <p:spPr bwMode="auto">
            <a:xfrm>
              <a:off x="1170888" y="2940311"/>
              <a:ext cx="1128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GB" altLang="en-IT" sz="1800" b="1" dirty="0">
                  <a:latin typeface="Arial" panose="020B0604020202020204" pitchFamily="34" charset="0"/>
                  <a:cs typeface="Arial" panose="020B0604020202020204" pitchFamily="34" charset="0"/>
                </a:rPr>
                <a:t>Parameter</a:t>
              </a:r>
            </a:p>
          </p:txBody>
        </p:sp>
        <p:sp>
          <p:nvSpPr>
            <p:cNvPr id="11" name="Text Box 5">
              <a:extLst>
                <a:ext uri="{FF2B5EF4-FFF2-40B4-BE49-F238E27FC236}">
                  <a16:creationId xmlns:a16="http://schemas.microsoft.com/office/drawing/2014/main" id="{A8BD2367-0E80-BBA1-C5A5-E83C66AAAA90}"/>
                </a:ext>
              </a:extLst>
            </p:cNvPr>
            <p:cNvSpPr txBox="1">
              <a:spLocks noChangeArrowheads="1"/>
            </p:cNvSpPr>
            <p:nvPr/>
          </p:nvSpPr>
          <p:spPr bwMode="auto">
            <a:xfrm>
              <a:off x="4950725" y="3489586"/>
              <a:ext cx="17335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765300">
                <a:tabLst>
                  <a:tab pos="911225" algn="dec"/>
                </a:tabLst>
                <a:defRPr sz="2400">
                  <a:solidFill>
                    <a:schemeClr val="tx1"/>
                  </a:solidFill>
                  <a:latin typeface="Times New Roman" panose="02020603050405020304" pitchFamily="18" charset="0"/>
                  <a:ea typeface="MS PGothic" panose="020B0600070205080204" pitchFamily="34" charset="-128"/>
                </a:defRPr>
              </a:lvl1pPr>
              <a:lvl2pPr marL="742950" indent="-285750" defTabSz="1765300">
                <a:tabLst>
                  <a:tab pos="911225" algn="dec"/>
                </a:tabLst>
                <a:defRPr sz="2400">
                  <a:solidFill>
                    <a:schemeClr val="tx1"/>
                  </a:solidFill>
                  <a:latin typeface="Times New Roman" panose="02020603050405020304" pitchFamily="18" charset="0"/>
                  <a:ea typeface="MS PGothic" panose="020B0600070205080204" pitchFamily="34" charset="-128"/>
                </a:defRPr>
              </a:lvl2pPr>
              <a:lvl3pPr marL="1143000" indent="-228600" defTabSz="1765300">
                <a:tabLst>
                  <a:tab pos="911225" algn="dec"/>
                </a:tabLst>
                <a:defRPr sz="2400">
                  <a:solidFill>
                    <a:schemeClr val="tx1"/>
                  </a:solidFill>
                  <a:latin typeface="Times New Roman" panose="02020603050405020304" pitchFamily="18" charset="0"/>
                  <a:ea typeface="MS PGothic" panose="020B0600070205080204" pitchFamily="34" charset="-128"/>
                </a:defRPr>
              </a:lvl3pPr>
              <a:lvl4pPr marL="1600200" indent="-228600" defTabSz="1765300">
                <a:tabLst>
                  <a:tab pos="911225" algn="dec"/>
                </a:tabLst>
                <a:defRPr sz="2400">
                  <a:solidFill>
                    <a:schemeClr val="tx1"/>
                  </a:solidFill>
                  <a:latin typeface="Times New Roman" panose="02020603050405020304" pitchFamily="18" charset="0"/>
                  <a:ea typeface="MS PGothic" panose="020B0600070205080204" pitchFamily="34" charset="-128"/>
                </a:defRPr>
              </a:lvl4pPr>
              <a:lvl5pPr marL="2057400" indent="-228600" defTabSz="1765300">
                <a:tabLst>
                  <a:tab pos="911225" algn="dec"/>
                </a:tabLst>
                <a:defRPr sz="2400">
                  <a:solidFill>
                    <a:schemeClr val="tx1"/>
                  </a:solidFill>
                  <a:latin typeface="Times New Roman" panose="02020603050405020304" pitchFamily="18" charset="0"/>
                  <a:ea typeface="MS PGothic" panose="020B0600070205080204" pitchFamily="34" charset="-128"/>
                </a:defRPr>
              </a:lvl5pPr>
              <a:lvl6pPr marL="2514600" indent="-228600" defTabSz="1765300" eaLnBrk="0" fontAlgn="base" hangingPunct="0">
                <a:spcBef>
                  <a:spcPct val="0"/>
                </a:spcBef>
                <a:spcAft>
                  <a:spcPct val="0"/>
                </a:spcAft>
                <a:tabLst>
                  <a:tab pos="911225" algn="dec"/>
                </a:tabLst>
                <a:defRPr sz="2400">
                  <a:solidFill>
                    <a:schemeClr val="tx1"/>
                  </a:solidFill>
                  <a:latin typeface="Times New Roman" panose="02020603050405020304" pitchFamily="18" charset="0"/>
                  <a:ea typeface="MS PGothic" panose="020B0600070205080204" pitchFamily="34" charset="-128"/>
                </a:defRPr>
              </a:lvl6pPr>
              <a:lvl7pPr marL="2971800" indent="-228600" defTabSz="1765300" eaLnBrk="0" fontAlgn="base" hangingPunct="0">
                <a:spcBef>
                  <a:spcPct val="0"/>
                </a:spcBef>
                <a:spcAft>
                  <a:spcPct val="0"/>
                </a:spcAft>
                <a:tabLst>
                  <a:tab pos="911225" algn="dec"/>
                </a:tabLst>
                <a:defRPr sz="2400">
                  <a:solidFill>
                    <a:schemeClr val="tx1"/>
                  </a:solidFill>
                  <a:latin typeface="Times New Roman" panose="02020603050405020304" pitchFamily="18" charset="0"/>
                  <a:ea typeface="MS PGothic" panose="020B0600070205080204" pitchFamily="34" charset="-128"/>
                </a:defRPr>
              </a:lvl7pPr>
              <a:lvl8pPr marL="3429000" indent="-228600" defTabSz="1765300" eaLnBrk="0" fontAlgn="base" hangingPunct="0">
                <a:spcBef>
                  <a:spcPct val="0"/>
                </a:spcBef>
                <a:spcAft>
                  <a:spcPct val="0"/>
                </a:spcAft>
                <a:tabLst>
                  <a:tab pos="911225" algn="dec"/>
                </a:tabLst>
                <a:defRPr sz="2400">
                  <a:solidFill>
                    <a:schemeClr val="tx1"/>
                  </a:solidFill>
                  <a:latin typeface="Times New Roman" panose="02020603050405020304" pitchFamily="18" charset="0"/>
                  <a:ea typeface="MS PGothic" panose="020B0600070205080204" pitchFamily="34" charset="-128"/>
                </a:defRPr>
              </a:lvl8pPr>
              <a:lvl9pPr marL="3886200" indent="-228600" defTabSz="1765300" eaLnBrk="0" fontAlgn="base" hangingPunct="0">
                <a:spcBef>
                  <a:spcPct val="0"/>
                </a:spcBef>
                <a:spcAft>
                  <a:spcPct val="0"/>
                </a:spcAft>
                <a:tabLst>
                  <a:tab pos="911225" algn="dec"/>
                </a:tabLst>
                <a:defRPr sz="2400">
                  <a:solidFill>
                    <a:schemeClr val="tx1"/>
                  </a:solidFill>
                  <a:latin typeface="Times New Roman" panose="02020603050405020304" pitchFamily="18" charset="0"/>
                  <a:ea typeface="MS PGothic" panose="020B0600070205080204" pitchFamily="34" charset="-128"/>
                </a:defRPr>
              </a:lvl9pPr>
            </a:lstStyle>
            <a:p>
              <a:pPr algn="ctr">
                <a:spcBef>
                  <a:spcPct val="35000"/>
                </a:spcBef>
              </a:pPr>
              <a:r>
                <a:rPr lang="en-GB" altLang="en-IT" sz="1800" b="1" dirty="0">
                  <a:latin typeface="Arial" panose="020B0604020202020204" pitchFamily="34" charset="0"/>
                  <a:cs typeface="Arial" panose="020B0604020202020204" pitchFamily="34" charset="0"/>
                </a:rPr>
                <a:t>1.1 </a:t>
              </a:r>
            </a:p>
            <a:p>
              <a:pPr algn="ctr">
                <a:spcBef>
                  <a:spcPct val="35000"/>
                </a:spcBef>
              </a:pPr>
              <a:r>
                <a:rPr lang="en-GB" altLang="en-IT" sz="1800" b="1" dirty="0">
                  <a:latin typeface="Arial" panose="020B0604020202020204" pitchFamily="34" charset="0"/>
                  <a:cs typeface="Arial" panose="020B0604020202020204" pitchFamily="34" charset="0"/>
                </a:rPr>
                <a:t>17.1</a:t>
              </a:r>
            </a:p>
            <a:p>
              <a:pPr algn="ctr">
                <a:spcBef>
                  <a:spcPct val="35000"/>
                </a:spcBef>
              </a:pPr>
              <a:r>
                <a:rPr lang="en-GB" altLang="en-IT" sz="1800" b="1" dirty="0">
                  <a:latin typeface="Arial" panose="020B0604020202020204" pitchFamily="34" charset="0"/>
                  <a:cs typeface="Arial" panose="020B0604020202020204" pitchFamily="34" charset="0"/>
                </a:rPr>
                <a:t>5</a:t>
              </a:r>
            </a:p>
            <a:p>
              <a:pPr algn="ctr">
                <a:spcBef>
                  <a:spcPct val="35000"/>
                </a:spcBef>
              </a:pPr>
              <a:r>
                <a:rPr lang="en-GB" altLang="en-IT" sz="1800" b="1" dirty="0">
                  <a:latin typeface="Arial" panose="020B0604020202020204" pitchFamily="34" charset="0"/>
                  <a:cs typeface="Arial" panose="020B0604020202020204" pitchFamily="34" charset="0"/>
                </a:rPr>
                <a:t>38</a:t>
              </a:r>
            </a:p>
          </p:txBody>
        </p:sp>
        <p:sp>
          <p:nvSpPr>
            <p:cNvPr id="12" name="Text Box 7">
              <a:extLst>
                <a:ext uri="{FF2B5EF4-FFF2-40B4-BE49-F238E27FC236}">
                  <a16:creationId xmlns:a16="http://schemas.microsoft.com/office/drawing/2014/main" id="{D4095C06-C64A-6101-DC90-22C6E97EA5EE}"/>
                </a:ext>
              </a:extLst>
            </p:cNvPr>
            <p:cNvSpPr txBox="1">
              <a:spLocks noChangeArrowheads="1"/>
            </p:cNvSpPr>
            <p:nvPr/>
          </p:nvSpPr>
          <p:spPr bwMode="auto">
            <a:xfrm>
              <a:off x="3264800" y="2675198"/>
              <a:ext cx="1358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574675" algn="dec"/>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574675" algn="dec"/>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574675" algn="dec"/>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574675" algn="dec"/>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574675" algn="dec"/>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574675" algn="dec"/>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574675" algn="dec"/>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574675" algn="dec"/>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574675" algn="dec"/>
                </a:tabLs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IT" sz="1800" b="1" dirty="0">
                  <a:latin typeface="Arial" panose="020B0604020202020204" pitchFamily="34" charset="0"/>
                  <a:cs typeface="Arial" panose="020B0604020202020204" pitchFamily="34" charset="0"/>
                </a:rPr>
                <a:t>L-AMB</a:t>
              </a:r>
            </a:p>
            <a:p>
              <a:pPr algn="ctr"/>
              <a:r>
                <a:rPr lang="en-GB" altLang="en-IT" sz="1800" b="1" dirty="0">
                  <a:latin typeface="Arial" panose="020B0604020202020204" pitchFamily="34" charset="0"/>
                  <a:cs typeface="Arial" panose="020B0604020202020204" pitchFamily="34" charset="0"/>
                </a:rPr>
                <a:t>5 mg/kg/day</a:t>
              </a:r>
            </a:p>
          </p:txBody>
        </p:sp>
        <p:sp>
          <p:nvSpPr>
            <p:cNvPr id="13" name="Text Box 8">
              <a:extLst>
                <a:ext uri="{FF2B5EF4-FFF2-40B4-BE49-F238E27FC236}">
                  <a16:creationId xmlns:a16="http://schemas.microsoft.com/office/drawing/2014/main" id="{D61F0871-20F4-2A32-DB7E-D3492318E398}"/>
                </a:ext>
              </a:extLst>
            </p:cNvPr>
            <p:cNvSpPr txBox="1">
              <a:spLocks noChangeArrowheads="1"/>
            </p:cNvSpPr>
            <p:nvPr/>
          </p:nvSpPr>
          <p:spPr bwMode="auto">
            <a:xfrm>
              <a:off x="1102625" y="3497523"/>
              <a:ext cx="19240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spcBef>
                  <a:spcPct val="35000"/>
                </a:spcBef>
              </a:pPr>
              <a:r>
                <a:rPr lang="en-GB" altLang="en-IT" sz="1800" b="1" dirty="0">
                  <a:latin typeface="Arial" panose="020B0604020202020204" pitchFamily="34" charset="0"/>
                  <a:cs typeface="Arial" panose="020B0604020202020204" pitchFamily="34" charset="0"/>
                </a:rPr>
                <a:t>Cmax (mcg/mL)</a:t>
              </a:r>
            </a:p>
            <a:p>
              <a:pPr>
                <a:spcBef>
                  <a:spcPct val="35000"/>
                </a:spcBef>
              </a:pPr>
              <a:r>
                <a:rPr lang="en-GB" altLang="en-IT" sz="1800" b="1" dirty="0">
                  <a:latin typeface="Arial" panose="020B0604020202020204" pitchFamily="34" charset="0"/>
                  <a:cs typeface="Arial" panose="020B0604020202020204" pitchFamily="34" charset="0"/>
                </a:rPr>
                <a:t>AUC (mcg·hr/mL)</a:t>
              </a:r>
            </a:p>
            <a:p>
              <a:pPr>
                <a:spcBef>
                  <a:spcPct val="35000"/>
                </a:spcBef>
              </a:pPr>
              <a:r>
                <a:rPr lang="en-GB" altLang="en-IT" sz="1800" b="1" dirty="0">
                  <a:latin typeface="Arial" panose="020B0604020202020204" pitchFamily="34" charset="0"/>
                  <a:cs typeface="Arial" panose="020B0604020202020204" pitchFamily="34" charset="0"/>
                </a:rPr>
                <a:t>Vd (L/kg)</a:t>
              </a:r>
            </a:p>
            <a:p>
              <a:pPr>
                <a:spcBef>
                  <a:spcPct val="35000"/>
                </a:spcBef>
              </a:pPr>
              <a:r>
                <a:rPr lang="en-GB" altLang="en-IT" sz="1800" b="1" dirty="0">
                  <a:latin typeface="Arial" panose="020B0604020202020204" pitchFamily="34" charset="0"/>
                  <a:cs typeface="Arial" panose="020B0604020202020204" pitchFamily="34" charset="0"/>
                </a:rPr>
                <a:t>Cl (mL/hr/kg)</a:t>
              </a:r>
            </a:p>
            <a:p>
              <a:pPr>
                <a:spcBef>
                  <a:spcPct val="35000"/>
                </a:spcBef>
              </a:pPr>
              <a:endParaRPr lang="en-GB" altLang="en-IT" sz="1800" b="1" dirty="0">
                <a:latin typeface="Arial" panose="020B0604020202020204" pitchFamily="34" charset="0"/>
                <a:cs typeface="Arial" panose="020B0604020202020204" pitchFamily="34" charset="0"/>
              </a:endParaRPr>
            </a:p>
            <a:p>
              <a:pPr>
                <a:spcBef>
                  <a:spcPct val="35000"/>
                </a:spcBef>
              </a:pPr>
              <a:endParaRPr lang="en-GB" altLang="en-IT" sz="1800" b="1" dirty="0">
                <a:latin typeface="Arial" panose="020B0604020202020204" pitchFamily="34" charset="0"/>
                <a:cs typeface="Arial" panose="020B0604020202020204" pitchFamily="34" charset="0"/>
              </a:endParaRPr>
            </a:p>
          </p:txBody>
        </p:sp>
        <p:sp>
          <p:nvSpPr>
            <p:cNvPr id="14" name="Text Box 9">
              <a:extLst>
                <a:ext uri="{FF2B5EF4-FFF2-40B4-BE49-F238E27FC236}">
                  <a16:creationId xmlns:a16="http://schemas.microsoft.com/office/drawing/2014/main" id="{475B9994-3927-E465-635D-D12FF919F7E5}"/>
                </a:ext>
              </a:extLst>
            </p:cNvPr>
            <p:cNvSpPr txBox="1">
              <a:spLocks noChangeArrowheads="1"/>
            </p:cNvSpPr>
            <p:nvPr/>
          </p:nvSpPr>
          <p:spPr bwMode="auto">
            <a:xfrm>
              <a:off x="3663263" y="3543561"/>
              <a:ext cx="44767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461963" algn="dec"/>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461963" algn="dec"/>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461963" algn="dec"/>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461963" algn="dec"/>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461963" algn="dec"/>
                </a:tabLst>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tabLst>
                  <a:tab pos="461963" algn="dec"/>
                </a:tabLs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tabLst>
                  <a:tab pos="461963" algn="dec"/>
                </a:tabLs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tabLst>
                  <a:tab pos="461963" algn="dec"/>
                </a:tabLs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tabLst>
                  <a:tab pos="461963" algn="dec"/>
                </a:tabLst>
                <a:defRPr sz="2400">
                  <a:solidFill>
                    <a:schemeClr val="tx1"/>
                  </a:solidFill>
                  <a:latin typeface="Times New Roman" panose="02020603050405020304" pitchFamily="18" charset="0"/>
                  <a:ea typeface="MS PGothic" panose="020B0600070205080204" pitchFamily="34" charset="-128"/>
                </a:defRPr>
              </a:lvl9pPr>
            </a:lstStyle>
            <a:p>
              <a:pPr algn="ctr">
                <a:spcBef>
                  <a:spcPct val="35000"/>
                </a:spcBef>
              </a:pPr>
              <a:r>
                <a:rPr lang="en-GB" altLang="en-IT" sz="1800" b="1" dirty="0">
                  <a:latin typeface="Arial" panose="020B0604020202020204" pitchFamily="34" charset="0"/>
                  <a:cs typeface="Arial" panose="020B0604020202020204" pitchFamily="34" charset="0"/>
                </a:rPr>
                <a:t>83.0</a:t>
              </a:r>
            </a:p>
            <a:p>
              <a:pPr algn="ctr">
                <a:spcBef>
                  <a:spcPct val="35000"/>
                </a:spcBef>
              </a:pPr>
              <a:r>
                <a:rPr lang="en-GB" altLang="en-IT" sz="1800" b="1" dirty="0">
                  <a:latin typeface="Arial" panose="020B0604020202020204" pitchFamily="34" charset="0"/>
                  <a:cs typeface="Arial" panose="020B0604020202020204" pitchFamily="34" charset="0"/>
                </a:rPr>
                <a:t>555</a:t>
              </a:r>
            </a:p>
            <a:p>
              <a:pPr algn="ctr">
                <a:spcBef>
                  <a:spcPct val="35000"/>
                </a:spcBef>
              </a:pPr>
              <a:r>
                <a:rPr lang="en-GB" altLang="en-IT" sz="1800" b="1" dirty="0">
                  <a:latin typeface="Arial" panose="020B0604020202020204" pitchFamily="34" charset="0"/>
                  <a:cs typeface="Arial" panose="020B0604020202020204" pitchFamily="34" charset="0"/>
                </a:rPr>
                <a:t>0.11</a:t>
              </a:r>
            </a:p>
            <a:p>
              <a:pPr algn="ctr">
                <a:spcBef>
                  <a:spcPct val="35000"/>
                </a:spcBef>
              </a:pPr>
              <a:r>
                <a:rPr lang="en-GB" altLang="en-IT" sz="1800" b="1" dirty="0">
                  <a:latin typeface="Arial" panose="020B0604020202020204" pitchFamily="34" charset="0"/>
                  <a:cs typeface="Arial" panose="020B0604020202020204" pitchFamily="34" charset="0"/>
                </a:rPr>
                <a:t>11</a:t>
              </a:r>
            </a:p>
          </p:txBody>
        </p:sp>
        <p:sp>
          <p:nvSpPr>
            <p:cNvPr id="15" name="Text Box 11">
              <a:extLst>
                <a:ext uri="{FF2B5EF4-FFF2-40B4-BE49-F238E27FC236}">
                  <a16:creationId xmlns:a16="http://schemas.microsoft.com/office/drawing/2014/main" id="{95B9A4D3-06A5-AF2C-6112-1A4C36BC337B}"/>
                </a:ext>
              </a:extLst>
            </p:cNvPr>
            <p:cNvSpPr txBox="1">
              <a:spLocks noChangeArrowheads="1"/>
            </p:cNvSpPr>
            <p:nvPr/>
          </p:nvSpPr>
          <p:spPr bwMode="auto">
            <a:xfrm>
              <a:off x="5026925" y="2684723"/>
              <a:ext cx="152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GB" altLang="en-IT" sz="1800" b="1" dirty="0">
                  <a:latin typeface="Arial" panose="020B0604020202020204" pitchFamily="34" charset="0"/>
                  <a:cs typeface="Arial" panose="020B0604020202020204" pitchFamily="34" charset="0"/>
                </a:rPr>
                <a:t>CAB</a:t>
              </a:r>
            </a:p>
            <a:p>
              <a:pPr algn="ctr"/>
              <a:r>
                <a:rPr lang="en-GB" altLang="en-IT" sz="1800" b="1" dirty="0">
                  <a:latin typeface="Arial" panose="020B0604020202020204" pitchFamily="34" charset="0"/>
                  <a:cs typeface="Arial" panose="020B0604020202020204" pitchFamily="34" charset="0"/>
                </a:rPr>
                <a:t>0.6 mg/kg/day </a:t>
              </a:r>
            </a:p>
          </p:txBody>
        </p:sp>
        <p:sp>
          <p:nvSpPr>
            <p:cNvPr id="16" name="Line 12">
              <a:extLst>
                <a:ext uri="{FF2B5EF4-FFF2-40B4-BE49-F238E27FC236}">
                  <a16:creationId xmlns:a16="http://schemas.microsoft.com/office/drawing/2014/main" id="{0BB23B2B-8A4E-9353-B69B-3976A7ABC128}"/>
                </a:ext>
              </a:extLst>
            </p:cNvPr>
            <p:cNvSpPr>
              <a:spLocks noChangeShapeType="1"/>
            </p:cNvSpPr>
            <p:nvPr/>
          </p:nvSpPr>
          <p:spPr bwMode="auto">
            <a:xfrm>
              <a:off x="1070875" y="3362586"/>
              <a:ext cx="608965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7" name="Line 13">
              <a:extLst>
                <a:ext uri="{FF2B5EF4-FFF2-40B4-BE49-F238E27FC236}">
                  <a16:creationId xmlns:a16="http://schemas.microsoft.com/office/drawing/2014/main" id="{D2EBCFCC-51B6-A9D9-393E-BE82F4053633}"/>
                </a:ext>
              </a:extLst>
            </p:cNvPr>
            <p:cNvSpPr>
              <a:spLocks noChangeShapeType="1"/>
            </p:cNvSpPr>
            <p:nvPr/>
          </p:nvSpPr>
          <p:spPr bwMode="auto">
            <a:xfrm>
              <a:off x="1102625" y="2602173"/>
              <a:ext cx="60579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8" name="Line 14">
              <a:extLst>
                <a:ext uri="{FF2B5EF4-FFF2-40B4-BE49-F238E27FC236}">
                  <a16:creationId xmlns:a16="http://schemas.microsoft.com/office/drawing/2014/main" id="{6FD078BE-8C9C-9276-B3C6-F24761721739}"/>
                </a:ext>
              </a:extLst>
            </p:cNvPr>
            <p:cNvSpPr>
              <a:spLocks noChangeShapeType="1"/>
            </p:cNvSpPr>
            <p:nvPr/>
          </p:nvSpPr>
          <p:spPr bwMode="auto">
            <a:xfrm>
              <a:off x="1064525" y="5002473"/>
              <a:ext cx="609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29" name="TextBox 28">
              <a:extLst>
                <a:ext uri="{FF2B5EF4-FFF2-40B4-BE49-F238E27FC236}">
                  <a16:creationId xmlns:a16="http://schemas.microsoft.com/office/drawing/2014/main" id="{18220862-C37A-21FA-C1BF-D853D740099B}"/>
                </a:ext>
              </a:extLst>
            </p:cNvPr>
            <p:cNvSpPr txBox="1"/>
            <p:nvPr/>
          </p:nvSpPr>
          <p:spPr>
            <a:xfrm>
              <a:off x="2159146" y="2109036"/>
              <a:ext cx="3698448" cy="369332"/>
            </a:xfrm>
            <a:prstGeom prst="rect">
              <a:avLst/>
            </a:prstGeom>
            <a:noFill/>
          </p:spPr>
          <p:txBody>
            <a:bodyPr wrap="none" rtlCol="0">
              <a:spAutoFit/>
            </a:bodyPr>
            <a:lstStyle/>
            <a:p>
              <a:r>
                <a:rPr lang="en-GB" b="1" dirty="0"/>
                <a:t>Serum pharmacokinetic profile</a:t>
              </a:r>
              <a:r>
                <a:rPr lang="en-GB" b="1" baseline="30000" dirty="0"/>
                <a:t>1</a:t>
              </a:r>
            </a:p>
          </p:txBody>
        </p:sp>
      </p:grpSp>
      <p:cxnSp>
        <p:nvCxnSpPr>
          <p:cNvPr id="34" name="Straight Arrow Connector 33">
            <a:extLst>
              <a:ext uri="{FF2B5EF4-FFF2-40B4-BE49-F238E27FC236}">
                <a16:creationId xmlns:a16="http://schemas.microsoft.com/office/drawing/2014/main" id="{861066A4-66DA-B71F-FB41-CE2107E4676A}"/>
              </a:ext>
            </a:extLst>
          </p:cNvPr>
          <p:cNvCxnSpPr>
            <a:cxnSpLocks/>
          </p:cNvCxnSpPr>
          <p:nvPr/>
        </p:nvCxnSpPr>
        <p:spPr>
          <a:xfrm flipV="1">
            <a:off x="8249546" y="3381971"/>
            <a:ext cx="0" cy="1130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BC7F37-BFEB-F61C-BE41-9E3303E091CD}"/>
              </a:ext>
            </a:extLst>
          </p:cNvPr>
          <p:cNvCxnSpPr>
            <a:cxnSpLocks/>
          </p:cNvCxnSpPr>
          <p:nvPr/>
        </p:nvCxnSpPr>
        <p:spPr>
          <a:xfrm>
            <a:off x="8249546" y="4512246"/>
            <a:ext cx="0" cy="1130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64D4DF4-CE5D-DBC4-718F-2C026201450C}"/>
              </a:ext>
            </a:extLst>
          </p:cNvPr>
          <p:cNvSpPr txBox="1"/>
          <p:nvPr/>
        </p:nvSpPr>
        <p:spPr>
          <a:xfrm>
            <a:off x="7817376" y="2832061"/>
            <a:ext cx="864339" cy="369332"/>
          </a:xfrm>
          <a:prstGeom prst="rect">
            <a:avLst/>
          </a:prstGeom>
          <a:noFill/>
        </p:spPr>
        <p:txBody>
          <a:bodyPr wrap="none" rtlCol="0">
            <a:spAutoFit/>
          </a:bodyPr>
          <a:lstStyle/>
          <a:p>
            <a:r>
              <a:rPr lang="en-GB" dirty="0"/>
              <a:t>Higher</a:t>
            </a:r>
          </a:p>
        </p:txBody>
      </p:sp>
      <p:sp>
        <p:nvSpPr>
          <p:cNvPr id="39" name="TextBox 38">
            <a:extLst>
              <a:ext uri="{FF2B5EF4-FFF2-40B4-BE49-F238E27FC236}">
                <a16:creationId xmlns:a16="http://schemas.microsoft.com/office/drawing/2014/main" id="{AF5E2FE5-EB92-618D-8D48-96F06AAE6619}"/>
              </a:ext>
            </a:extLst>
          </p:cNvPr>
          <p:cNvSpPr txBox="1"/>
          <p:nvPr/>
        </p:nvSpPr>
        <p:spPr>
          <a:xfrm>
            <a:off x="7817376" y="5703851"/>
            <a:ext cx="813043" cy="369332"/>
          </a:xfrm>
          <a:prstGeom prst="rect">
            <a:avLst/>
          </a:prstGeom>
          <a:noFill/>
        </p:spPr>
        <p:txBody>
          <a:bodyPr wrap="none" rtlCol="0">
            <a:spAutoFit/>
          </a:bodyPr>
          <a:lstStyle/>
          <a:p>
            <a:r>
              <a:rPr lang="en-GB" dirty="0"/>
              <a:t>Lower</a:t>
            </a:r>
          </a:p>
        </p:txBody>
      </p:sp>
      <p:sp>
        <p:nvSpPr>
          <p:cNvPr id="40" name="TextBox 39">
            <a:extLst>
              <a:ext uri="{FF2B5EF4-FFF2-40B4-BE49-F238E27FC236}">
                <a16:creationId xmlns:a16="http://schemas.microsoft.com/office/drawing/2014/main" id="{18B02355-0BC1-3B6E-E893-631B9FBC365C}"/>
              </a:ext>
            </a:extLst>
          </p:cNvPr>
          <p:cNvSpPr txBox="1"/>
          <p:nvPr/>
        </p:nvSpPr>
        <p:spPr>
          <a:xfrm>
            <a:off x="8305638" y="4323237"/>
            <a:ext cx="2685351" cy="646331"/>
          </a:xfrm>
          <a:prstGeom prst="rect">
            <a:avLst/>
          </a:prstGeom>
          <a:noFill/>
        </p:spPr>
        <p:txBody>
          <a:bodyPr wrap="none" rtlCol="0">
            <a:spAutoFit/>
          </a:bodyPr>
          <a:lstStyle/>
          <a:p>
            <a:r>
              <a:rPr lang="en-GB" dirty="0"/>
              <a:t>L-AMB tissue exposures</a:t>
            </a:r>
          </a:p>
          <a:p>
            <a:r>
              <a:rPr lang="en-GB" dirty="0"/>
              <a:t>versus CAB</a:t>
            </a:r>
          </a:p>
        </p:txBody>
      </p:sp>
      <p:sp>
        <p:nvSpPr>
          <p:cNvPr id="2" name="TextBox 1">
            <a:extLst>
              <a:ext uri="{FF2B5EF4-FFF2-40B4-BE49-F238E27FC236}">
                <a16:creationId xmlns:a16="http://schemas.microsoft.com/office/drawing/2014/main" id="{7B5C704F-73AB-F98A-88A9-96073EAE80C2}"/>
              </a:ext>
            </a:extLst>
          </p:cNvPr>
          <p:cNvSpPr txBox="1"/>
          <p:nvPr/>
        </p:nvSpPr>
        <p:spPr>
          <a:xfrm>
            <a:off x="455999" y="6408311"/>
            <a:ext cx="9836081" cy="461665"/>
          </a:xfrm>
          <a:prstGeom prst="rect">
            <a:avLst/>
          </a:prstGeom>
          <a:noFill/>
        </p:spPr>
        <p:txBody>
          <a:bodyPr wrap="square" anchor="b">
            <a:noAutofit/>
          </a:bodyPr>
          <a:lstStyle/>
          <a:p>
            <a:r>
              <a:rPr lang="en-GB" sz="1200" dirty="0">
                <a:latin typeface="Arial" panose="020B0604020202020204" pitchFamily="34" charset="0"/>
                <a:cs typeface="Arial" panose="020B0604020202020204" pitchFamily="34" charset="0"/>
              </a:rPr>
              <a:t>AUC, area under the curve; CAB, conventional amphotericin B; Cl, clearance; Cmax, maximum serum concentration;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L-AMB, liposomal amphotericin B; </a:t>
            </a:r>
            <a:r>
              <a:rPr lang="en-GB" sz="1200" dirty="0" err="1">
                <a:latin typeface="Arial" panose="020B0604020202020204" pitchFamily="34" charset="0"/>
                <a:cs typeface="Arial" panose="020B0604020202020204" pitchFamily="34" charset="0"/>
              </a:rPr>
              <a:t>Vd</a:t>
            </a:r>
            <a:r>
              <a:rPr lang="en-GB" sz="1200" dirty="0">
                <a:latin typeface="Arial" panose="020B0604020202020204" pitchFamily="34" charset="0"/>
                <a:cs typeface="Arial" panose="020B0604020202020204" pitchFamily="34" charset="0"/>
              </a:rPr>
              <a:t>, volume of distribution.</a:t>
            </a:r>
            <a:br>
              <a:rPr lang="en-GB" sz="1200" dirty="0">
                <a:latin typeface="Arial" panose="020B0604020202020204" pitchFamily="34" charset="0"/>
                <a:cs typeface="Arial" panose="020B0604020202020204" pitchFamily="34" charset="0"/>
              </a:rPr>
            </a:br>
            <a:r>
              <a:rPr lang="en-GB" sz="1200" dirty="0">
                <a:effectLst/>
              </a:rPr>
              <a:t>1. Groll AH et al. </a:t>
            </a:r>
            <a:r>
              <a:rPr lang="en-GB" sz="1200" i="1" dirty="0">
                <a:effectLst/>
              </a:rPr>
              <a:t>Adv Pharmacol </a:t>
            </a:r>
            <a:r>
              <a:rPr lang="en-GB" sz="1200" dirty="0">
                <a:effectLst/>
              </a:rPr>
              <a:t>1998;44:343–500; 2. </a:t>
            </a:r>
            <a:r>
              <a:rPr lang="en-GB" sz="1200" dirty="0"/>
              <a:t>Groll AH et al. </a:t>
            </a:r>
            <a:r>
              <a:rPr lang="en-GB" sz="1200" i="1" dirty="0"/>
              <a:t>Clin Infect Dis </a:t>
            </a:r>
            <a:r>
              <a:rPr lang="en-GB" sz="1200" dirty="0"/>
              <a:t>2019;68(Suppl 4):S260–S274.</a:t>
            </a:r>
            <a:endParaRPr lang="en-GB" sz="1200" dirty="0">
              <a:effectLst/>
            </a:endParaRPr>
          </a:p>
        </p:txBody>
      </p:sp>
      <p:sp>
        <p:nvSpPr>
          <p:cNvPr id="3" name="TextBox 2">
            <a:extLst>
              <a:ext uri="{FF2B5EF4-FFF2-40B4-BE49-F238E27FC236}">
                <a16:creationId xmlns:a16="http://schemas.microsoft.com/office/drawing/2014/main" id="{9B42E21A-AE55-B21E-67AE-59975C97BCE2}"/>
              </a:ext>
            </a:extLst>
          </p:cNvPr>
          <p:cNvSpPr txBox="1"/>
          <p:nvPr/>
        </p:nvSpPr>
        <p:spPr>
          <a:xfrm>
            <a:off x="-1106906" y="182880"/>
            <a:ext cx="1020279" cy="1200329"/>
          </a:xfrm>
          <a:prstGeom prst="rect">
            <a:avLst/>
          </a:prstGeom>
          <a:solidFill>
            <a:schemeClr val="accent4"/>
          </a:solidFill>
        </p:spPr>
        <p:txBody>
          <a:bodyPr wrap="square" rtlCol="0">
            <a:spAutoFit/>
          </a:bodyPr>
          <a:lstStyle/>
          <a:p>
            <a:r>
              <a:rPr lang="en-GB" sz="1200" dirty="0"/>
              <a:t>Comparison of liposomal amphotericin B pharmacokinetics</a:t>
            </a:r>
          </a:p>
        </p:txBody>
      </p:sp>
    </p:spTree>
    <p:extLst>
      <p:ext uri="{BB962C8B-B14F-4D97-AF65-F5344CB8AC3E}">
        <p14:creationId xmlns:p14="http://schemas.microsoft.com/office/powerpoint/2010/main" val="192147299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5D5-8060-EF49-212D-F03C53A54952}"/>
              </a:ext>
            </a:extLst>
          </p:cNvPr>
          <p:cNvSpPr>
            <a:spLocks noGrp="1"/>
          </p:cNvSpPr>
          <p:nvPr>
            <p:ph type="title"/>
          </p:nvPr>
        </p:nvSpPr>
        <p:spPr/>
        <p:txBody>
          <a:bodyPr/>
          <a:lstStyle/>
          <a:p>
            <a:r>
              <a:rPr lang="en-GB" dirty="0"/>
              <a:t>Liposomal AMB</a:t>
            </a:r>
            <a:br>
              <a:rPr lang="en-GB" dirty="0"/>
            </a:br>
            <a:r>
              <a:rPr lang="en-GB" sz="2400" b="0" dirty="0"/>
              <a:t>Summary of key clinical studies</a:t>
            </a:r>
          </a:p>
        </p:txBody>
      </p:sp>
      <p:graphicFrame>
        <p:nvGraphicFramePr>
          <p:cNvPr id="6" name="Table 6">
            <a:extLst>
              <a:ext uri="{FF2B5EF4-FFF2-40B4-BE49-F238E27FC236}">
                <a16:creationId xmlns:a16="http://schemas.microsoft.com/office/drawing/2014/main" id="{9C9AE215-C5AD-76C6-1374-8BBCE26E6656}"/>
              </a:ext>
            </a:extLst>
          </p:cNvPr>
          <p:cNvGraphicFramePr>
            <a:graphicFrameLocks noGrp="1"/>
          </p:cNvGraphicFramePr>
          <p:nvPr>
            <p:ph sz="quarter" idx="10"/>
            <p:extLst>
              <p:ext uri="{D42A27DB-BD31-4B8C-83A1-F6EECF244321}">
                <p14:modId xmlns:p14="http://schemas.microsoft.com/office/powerpoint/2010/main" val="491320982"/>
              </p:ext>
            </p:extLst>
          </p:nvPr>
        </p:nvGraphicFramePr>
        <p:xfrm>
          <a:off x="349250" y="2592388"/>
          <a:ext cx="11493500" cy="2966720"/>
        </p:xfrm>
        <a:graphic>
          <a:graphicData uri="http://schemas.openxmlformats.org/drawingml/2006/table">
            <a:tbl>
              <a:tblPr firstRow="1" bandRow="1">
                <a:tableStyleId>{5C22544A-7EE6-4342-B048-85BDC9FD1C3A}</a:tableStyleId>
              </a:tblPr>
              <a:tblGrid>
                <a:gridCol w="2873375">
                  <a:extLst>
                    <a:ext uri="{9D8B030D-6E8A-4147-A177-3AD203B41FA5}">
                      <a16:colId xmlns:a16="http://schemas.microsoft.com/office/drawing/2014/main" val="581564190"/>
                    </a:ext>
                  </a:extLst>
                </a:gridCol>
                <a:gridCol w="2873375">
                  <a:extLst>
                    <a:ext uri="{9D8B030D-6E8A-4147-A177-3AD203B41FA5}">
                      <a16:colId xmlns:a16="http://schemas.microsoft.com/office/drawing/2014/main" val="1514209953"/>
                    </a:ext>
                  </a:extLst>
                </a:gridCol>
                <a:gridCol w="2873375">
                  <a:extLst>
                    <a:ext uri="{9D8B030D-6E8A-4147-A177-3AD203B41FA5}">
                      <a16:colId xmlns:a16="http://schemas.microsoft.com/office/drawing/2014/main" val="1532375935"/>
                    </a:ext>
                  </a:extLst>
                </a:gridCol>
                <a:gridCol w="2873375">
                  <a:extLst>
                    <a:ext uri="{9D8B030D-6E8A-4147-A177-3AD203B41FA5}">
                      <a16:colId xmlns:a16="http://schemas.microsoft.com/office/drawing/2014/main" val="1522613329"/>
                    </a:ext>
                  </a:extLst>
                </a:gridCol>
              </a:tblGrid>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451931685"/>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93322892"/>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0465314"/>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2716335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87704213"/>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948643272"/>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63475957"/>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82178291"/>
                  </a:ext>
                </a:extLst>
              </a:tr>
            </a:tbl>
          </a:graphicData>
        </a:graphic>
      </p:graphicFrame>
      <p:sp>
        <p:nvSpPr>
          <p:cNvPr id="7" name="TextBox 6">
            <a:extLst>
              <a:ext uri="{FF2B5EF4-FFF2-40B4-BE49-F238E27FC236}">
                <a16:creationId xmlns:a16="http://schemas.microsoft.com/office/drawing/2014/main" id="{3F8A626E-3E89-C841-236B-70BD1A3454DF}"/>
              </a:ext>
            </a:extLst>
          </p:cNvPr>
          <p:cNvSpPr txBox="1"/>
          <p:nvPr/>
        </p:nvSpPr>
        <p:spPr>
          <a:xfrm>
            <a:off x="456000" y="1909124"/>
            <a:ext cx="17324716" cy="3754874"/>
          </a:xfrm>
          <a:prstGeom prst="rect">
            <a:avLst/>
          </a:prstGeom>
          <a:noFill/>
        </p:spPr>
        <p:txBody>
          <a:bodyPr wrap="square" rtlCol="0">
            <a:spAutoFit/>
          </a:bodyPr>
          <a:lstStyle/>
          <a:p>
            <a:r>
              <a:rPr lang="en-GB" sz="1400" dirty="0">
                <a:highlight>
                  <a:srgbClr val="FFFF00"/>
                </a:highlight>
                <a:latin typeface="Arial" panose="020B0604020202020204" pitchFamily="34" charset="0"/>
                <a:cs typeface="Arial" panose="020B0604020202020204" pitchFamily="34" charset="0"/>
              </a:rPr>
              <a:t>Open Health: Can you provide and acceptable summary slides of clinical trials supporting</a:t>
            </a:r>
          </a:p>
          <a:p>
            <a:r>
              <a:rPr lang="en-GB" sz="1400" dirty="0">
                <a:highlight>
                  <a:srgbClr val="FFFF00"/>
                </a:highlight>
                <a:latin typeface="Arial" panose="020B0604020202020204" pitchFamily="34" charset="0"/>
                <a:cs typeface="Arial" panose="020B0604020202020204" pitchFamily="34" charset="0"/>
              </a:rPr>
              <a:t>AmBisome efficacy (indications) showing mainline results and toxicity difference vs. comparators</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Something paired down from Table 2: </a:t>
            </a:r>
            <a:r>
              <a:rPr lang="en-GB" sz="1400" dirty="0">
                <a:effectLst/>
                <a:latin typeface="Arial" panose="020B0604020202020204" pitchFamily="34" charset="0"/>
                <a:cs typeface="Arial" panose="020B0604020202020204" pitchFamily="34" charset="0"/>
              </a:rPr>
              <a:t>Groll</a:t>
            </a:r>
            <a:r>
              <a:rPr lang="en-GB" sz="1400">
                <a:effectLst/>
                <a:latin typeface="Arial" panose="020B0604020202020204" pitchFamily="34" charset="0"/>
                <a:cs typeface="Arial" panose="020B0604020202020204" pitchFamily="34" charset="0"/>
              </a:rPr>
              <a:t> AH, </a:t>
            </a:r>
            <a:r>
              <a:rPr lang="en-GB" sz="1400" dirty="0">
                <a:effectLst/>
                <a:latin typeface="Arial" panose="020B0604020202020204" pitchFamily="34" charset="0"/>
                <a:cs typeface="Arial" panose="020B0604020202020204" pitchFamily="34" charset="0"/>
              </a:rPr>
              <a:t>Rijnders</a:t>
            </a:r>
            <a:r>
              <a:rPr lang="en-GB" sz="1400">
                <a:effectLst/>
                <a:latin typeface="Arial" panose="020B0604020202020204" pitchFamily="34" charset="0"/>
                <a:cs typeface="Arial" panose="020B0604020202020204" pitchFamily="34" charset="0"/>
              </a:rPr>
              <a:t> BJA, Walsh TJ, Adler-Moore J, Lewis RE, </a:t>
            </a:r>
            <a:r>
              <a:rPr lang="en-GB" sz="1400" dirty="0">
                <a:effectLst/>
                <a:latin typeface="Arial" panose="020B0604020202020204" pitchFamily="34" charset="0"/>
                <a:cs typeface="Arial" panose="020B0604020202020204" pitchFamily="34" charset="0"/>
              </a:rPr>
              <a:t>Brüggemann</a:t>
            </a:r>
            <a:r>
              <a:rPr lang="en-GB" sz="1400">
                <a:effectLst/>
                <a:latin typeface="Arial" panose="020B0604020202020204" pitchFamily="34" charset="0"/>
                <a:cs typeface="Arial" panose="020B0604020202020204" pitchFamily="34" charset="0"/>
              </a:rPr>
              <a:t> RJM. Clinical Pharmacokinetics, Pharmacodynamics, Safety and Efficacy of Liposomal Amphotericin B. Clin Infect Dis. 2019;68:S260-S274. or similar to the Adler Moore table but showing </a:t>
            </a:r>
            <a:r>
              <a:rPr lang="en-GB" sz="1400" dirty="0">
                <a:effectLst/>
                <a:latin typeface="Arial" panose="020B0604020202020204" pitchFamily="34" charset="0"/>
                <a:cs typeface="Arial" panose="020B0604020202020204" pitchFamily="34" charset="0"/>
              </a:rPr>
              <a:t>topline</a:t>
            </a:r>
            <a:r>
              <a:rPr lang="en-GB" sz="1400">
                <a:effectLst/>
                <a:latin typeface="Arial" panose="020B0604020202020204" pitchFamily="34" charset="0"/>
                <a:cs typeface="Arial" panose="020B0604020202020204" pitchFamily="34" charset="0"/>
              </a:rPr>
              <a:t> results?</a:t>
            </a:r>
          </a:p>
          <a:p>
            <a:endParaRPr lang="en-GB" sz="1400" dirty="0">
              <a:latin typeface="Arial" panose="020B0604020202020204" pitchFamily="34" charset="0"/>
              <a:cs typeface="Arial" panose="020B0604020202020204" pitchFamily="34" charset="0"/>
            </a:endParaRPr>
          </a:p>
        </p:txBody>
      </p:sp>
      <p:pic>
        <p:nvPicPr>
          <p:cNvPr id="10" name="Picture 9" descr="Table&#10;&#10;Description automatically generated">
            <a:extLst>
              <a:ext uri="{FF2B5EF4-FFF2-40B4-BE49-F238E27FC236}">
                <a16:creationId xmlns:a16="http://schemas.microsoft.com/office/drawing/2014/main" id="{7082981F-5A97-9350-41F4-1AE517AA7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987" y="2052646"/>
            <a:ext cx="6830458" cy="4460188"/>
          </a:xfrm>
          <a:prstGeom prst="rect">
            <a:avLst/>
          </a:prstGeom>
        </p:spPr>
      </p:pic>
    </p:spTree>
    <p:extLst>
      <p:ext uri="{BB962C8B-B14F-4D97-AF65-F5344CB8AC3E}">
        <p14:creationId xmlns:p14="http://schemas.microsoft.com/office/powerpoint/2010/main" val="2107573702"/>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5D5-8060-EF49-212D-F03C53A54952}"/>
              </a:ext>
            </a:extLst>
          </p:cNvPr>
          <p:cNvSpPr>
            <a:spLocks noGrp="1"/>
          </p:cNvSpPr>
          <p:nvPr>
            <p:ph type="title"/>
          </p:nvPr>
        </p:nvSpPr>
        <p:spPr/>
        <p:txBody>
          <a:bodyPr/>
          <a:lstStyle/>
          <a:p>
            <a:r>
              <a:rPr lang="en-GB" dirty="0"/>
              <a:t>Liposomal amphotericin B</a:t>
            </a:r>
            <a:br>
              <a:rPr lang="en-GB" dirty="0"/>
            </a:br>
            <a:r>
              <a:rPr lang="en-GB" sz="2400" b="0" dirty="0"/>
              <a:t>Summary of key clinical studies</a:t>
            </a:r>
          </a:p>
        </p:txBody>
      </p:sp>
      <p:graphicFrame>
        <p:nvGraphicFramePr>
          <p:cNvPr id="6" name="Table 6">
            <a:extLst>
              <a:ext uri="{FF2B5EF4-FFF2-40B4-BE49-F238E27FC236}">
                <a16:creationId xmlns:a16="http://schemas.microsoft.com/office/drawing/2014/main" id="{9C9AE215-C5AD-76C6-1374-8BBCE26E6656}"/>
              </a:ext>
            </a:extLst>
          </p:cNvPr>
          <p:cNvGraphicFramePr>
            <a:graphicFrameLocks noGrp="1"/>
          </p:cNvGraphicFramePr>
          <p:nvPr>
            <p:ph sz="quarter" idx="10"/>
            <p:extLst>
              <p:ext uri="{D42A27DB-BD31-4B8C-83A1-F6EECF244321}">
                <p14:modId xmlns:p14="http://schemas.microsoft.com/office/powerpoint/2010/main" val="1251231556"/>
              </p:ext>
            </p:extLst>
          </p:nvPr>
        </p:nvGraphicFramePr>
        <p:xfrm>
          <a:off x="349250" y="1168091"/>
          <a:ext cx="11493500" cy="2590635"/>
        </p:xfrm>
        <a:graphic>
          <a:graphicData uri="http://schemas.openxmlformats.org/drawingml/2006/table">
            <a:tbl>
              <a:tblPr firstRow="1" bandRow="1">
                <a:tableStyleId>{5C22544A-7EE6-4342-B048-85BDC9FD1C3A}</a:tableStyleId>
              </a:tblPr>
              <a:tblGrid>
                <a:gridCol w="1007277">
                  <a:extLst>
                    <a:ext uri="{9D8B030D-6E8A-4147-A177-3AD203B41FA5}">
                      <a16:colId xmlns:a16="http://schemas.microsoft.com/office/drawing/2014/main" val="1383638089"/>
                    </a:ext>
                  </a:extLst>
                </a:gridCol>
                <a:gridCol w="2180493">
                  <a:extLst>
                    <a:ext uri="{9D8B030D-6E8A-4147-A177-3AD203B41FA5}">
                      <a16:colId xmlns:a16="http://schemas.microsoft.com/office/drawing/2014/main" val="581564190"/>
                    </a:ext>
                  </a:extLst>
                </a:gridCol>
                <a:gridCol w="2280976">
                  <a:extLst>
                    <a:ext uri="{9D8B030D-6E8A-4147-A177-3AD203B41FA5}">
                      <a16:colId xmlns:a16="http://schemas.microsoft.com/office/drawing/2014/main" val="1514209953"/>
                    </a:ext>
                  </a:extLst>
                </a:gridCol>
                <a:gridCol w="3074795">
                  <a:extLst>
                    <a:ext uri="{9D8B030D-6E8A-4147-A177-3AD203B41FA5}">
                      <a16:colId xmlns:a16="http://schemas.microsoft.com/office/drawing/2014/main" val="1532375935"/>
                    </a:ext>
                  </a:extLst>
                </a:gridCol>
                <a:gridCol w="2949959">
                  <a:extLst>
                    <a:ext uri="{9D8B030D-6E8A-4147-A177-3AD203B41FA5}">
                      <a16:colId xmlns:a16="http://schemas.microsoft.com/office/drawing/2014/main" val="1522613329"/>
                    </a:ext>
                  </a:extLst>
                </a:gridCol>
              </a:tblGrid>
              <a:tr h="274155">
                <a:tc>
                  <a:txBody>
                    <a:bodyPr/>
                    <a:lstStyle/>
                    <a:p>
                      <a:r>
                        <a:rPr lang="en-GB" sz="1100" noProof="0"/>
                        <a:t>Indication</a:t>
                      </a:r>
                      <a:endParaRPr lang="en-GB" sz="1100" noProof="0" dirty="0"/>
                    </a:p>
                  </a:txBody>
                  <a:tcPr anchor="ctr"/>
                </a:tc>
                <a:tc>
                  <a:txBody>
                    <a:bodyPr/>
                    <a:lstStyle/>
                    <a:p>
                      <a:r>
                        <a:rPr lang="en-GB" sz="1100" noProof="0"/>
                        <a:t>Study/design</a:t>
                      </a:r>
                      <a:endParaRPr lang="en-GB" sz="1100" noProof="0" dirty="0"/>
                    </a:p>
                  </a:txBody>
                  <a:tcPr anchor="ctr"/>
                </a:tc>
                <a:tc>
                  <a:txBody>
                    <a:bodyPr/>
                    <a:lstStyle/>
                    <a:p>
                      <a:r>
                        <a:rPr lang="en-GB" sz="1100" noProof="0" dirty="0"/>
                        <a:t>Efficacy endpoints</a:t>
                      </a:r>
                    </a:p>
                  </a:txBody>
                  <a:tcPr anchor="ctr"/>
                </a:tc>
                <a:tc>
                  <a:txBody>
                    <a:bodyPr/>
                    <a:lstStyle/>
                    <a:p>
                      <a:r>
                        <a:rPr lang="en-GB" sz="1100" noProof="0"/>
                        <a:t>Main results</a:t>
                      </a:r>
                      <a:endParaRPr lang="en-GB" sz="1100" noProof="0" dirty="0"/>
                    </a:p>
                  </a:txBody>
                  <a:tcPr anchor="ctr"/>
                </a:tc>
                <a:tc>
                  <a:txBody>
                    <a:bodyPr/>
                    <a:lstStyle/>
                    <a:p>
                      <a:r>
                        <a:rPr lang="en-GB" sz="1100" noProof="0"/>
                        <a:t>Toxicity</a:t>
                      </a:r>
                      <a:endParaRPr lang="en-GB" sz="1100" noProof="0" dirty="0"/>
                    </a:p>
                  </a:txBody>
                  <a:tcPr anchor="ctr"/>
                </a:tc>
                <a:extLst>
                  <a:ext uri="{0D108BD9-81ED-4DB2-BD59-A6C34878D82A}">
                    <a16:rowId xmlns:a16="http://schemas.microsoft.com/office/drawing/2014/main" val="14519316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Persistent fever and neutropenia</a:t>
                      </a:r>
                    </a:p>
                  </a:txBody>
                  <a:tcPr anchor="ctr"/>
                </a:tc>
                <a:tc>
                  <a:txBody>
                    <a:bodyPr/>
                    <a:lstStyle/>
                    <a:p>
                      <a:r>
                        <a:rPr lang="en-GB" sz="1000" noProof="0" dirty="0"/>
                        <a:t>Walsh 1999: Randomised, double-blind study that aimed to compare AmBisome and conventional amphotericin B as empirical treatment in patients with persistent fever and neutropenia (N=687)</a:t>
                      </a:r>
                    </a:p>
                  </a:txBody>
                  <a:tcPr anchor="ctr"/>
                </a:tc>
                <a:tc>
                  <a:txBody>
                    <a:bodyPr/>
                    <a:lstStyle/>
                    <a:p>
                      <a:pPr marL="171450" indent="-171450">
                        <a:buFont typeface="Arial" panose="020B0604020202020204" pitchFamily="34" charset="0"/>
                        <a:buChar char="•"/>
                      </a:pPr>
                      <a:r>
                        <a:rPr lang="en-GB" sz="1000" noProof="0"/>
                        <a:t>Treatment success </a:t>
                      </a:r>
                      <a:br>
                        <a:rPr lang="en-GB" sz="1000" noProof="0"/>
                      </a:br>
                      <a:r>
                        <a:rPr lang="en-GB" sz="1000" noProof="0"/>
                        <a:t>(composite of five components)</a:t>
                      </a:r>
                      <a:r>
                        <a:rPr lang="en-GB" sz="1000" baseline="30000" noProof="0"/>
                        <a:t>†</a:t>
                      </a:r>
                      <a:endParaRPr lang="en-GB" sz="1000" noProof="0" dirty="0"/>
                    </a:p>
                  </a:txBody>
                  <a:tcPr anchor="ctr"/>
                </a:tc>
                <a:tc>
                  <a:txBody>
                    <a:bodyPr/>
                    <a:lstStyle/>
                    <a:p>
                      <a:r>
                        <a:rPr lang="en-GB" sz="1000" noProof="0"/>
                        <a:t>Treatment success rate</a:t>
                      </a:r>
                    </a:p>
                    <a:p>
                      <a:pPr marL="171450" indent="-171450">
                        <a:buFont typeface="Arial" panose="020B0604020202020204" pitchFamily="34" charset="0"/>
                        <a:buChar char="•"/>
                      </a:pPr>
                      <a:r>
                        <a:rPr lang="en-GB" sz="1000" noProof="0"/>
                        <a:t>AmBisome: 50.1%</a:t>
                      </a:r>
                    </a:p>
                    <a:p>
                      <a:pPr marL="171450" indent="-171450">
                        <a:buFont typeface="Arial" panose="020B0604020202020204" pitchFamily="34" charset="0"/>
                        <a:buChar char="•"/>
                      </a:pPr>
                      <a:r>
                        <a:rPr lang="en-GB" sz="1000" noProof="0"/>
                        <a:t>Conventional amphotericin B: 49.4% </a:t>
                      </a:r>
                    </a:p>
                    <a:p>
                      <a:pPr marL="171450" indent="-171450">
                        <a:buFont typeface="Arial" panose="020B0604020202020204" pitchFamily="34" charset="0"/>
                        <a:buChar char="•"/>
                      </a:pPr>
                      <a:endParaRPr lang="en-GB" sz="1000" noProof="0"/>
                    </a:p>
                    <a:p>
                      <a:pPr marL="0" indent="0">
                        <a:buFont typeface="Arial" panose="020B0604020202020204" pitchFamily="34" charset="0"/>
                        <a:buNone/>
                      </a:pPr>
                      <a:r>
                        <a:rPr lang="en-GB" sz="1000" b="1" noProof="0"/>
                        <a:t>Comparable overall treatment success rate </a:t>
                      </a:r>
                      <a:r>
                        <a:rPr lang="en-GB" sz="1000" noProof="0"/>
                        <a:t>with AmBisome vs conventional amphotericin B </a:t>
                      </a:r>
                      <a:endParaRPr lang="en-GB" sz="1000" noProof="0" dirty="0"/>
                    </a:p>
                  </a:txBody>
                  <a:tcPr anchor="ctr"/>
                </a:tc>
                <a:tc>
                  <a:txBody>
                    <a:bodyPr/>
                    <a:lstStyle/>
                    <a:p>
                      <a:pPr marL="171450" indent="-171450">
                        <a:buFont typeface="Arial" panose="020B0604020202020204" pitchFamily="34" charset="0"/>
                        <a:buChar char="•"/>
                      </a:pPr>
                      <a:r>
                        <a:rPr lang="en-GB" sz="1000" noProof="0" dirty="0"/>
                        <a:t>AmBisome was associated with significantly less infusion-related toxicity (12% vs 26%, p=0.001) and nephrotoxicity (10% vs 29%, p=0.001)</a:t>
                      </a:r>
                    </a:p>
                  </a:txBody>
                  <a:tcPr anchor="ctr"/>
                </a:tc>
                <a:extLst>
                  <a:ext uri="{0D108BD9-81ED-4DB2-BD59-A6C34878D82A}">
                    <a16:rowId xmlns:a16="http://schemas.microsoft.com/office/drawing/2014/main" val="10271633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a:t>Persistent fever and neutropenia</a:t>
                      </a:r>
                    </a:p>
                  </a:txBody>
                  <a:tcPr anchor="ctr"/>
                </a:tc>
                <a:tc>
                  <a:txBody>
                    <a:bodyPr/>
                    <a:lstStyle/>
                    <a:p>
                      <a:r>
                        <a:rPr lang="en-GB" sz="1000" noProof="0"/>
                        <a:t>Wingard 2000: Randomised, double-blind, comparative study to evaluate the safety of empirical treatment with AmBisome vs ABLC in neutropenic patients with a suspected fungal infection (N=244)</a:t>
                      </a:r>
                      <a:endParaRPr lang="en-GB" sz="1000" noProof="0" dirty="0"/>
                    </a:p>
                  </a:txBody>
                  <a:tcPr anchor="ctr"/>
                </a:tc>
                <a:tc>
                  <a:txBody>
                    <a:bodyPr/>
                    <a:lstStyle/>
                    <a:p>
                      <a:pPr marL="171450" indent="-171450">
                        <a:buFont typeface="Arial" panose="020B0604020202020204" pitchFamily="34" charset="0"/>
                        <a:buChar char="•"/>
                      </a:pPr>
                      <a:r>
                        <a:rPr lang="en-GB" sz="1000" noProof="0"/>
                        <a:t>Frequency of infusion-related chills/rigors during infusion or for up to 1 hour after infusion on the day of the first dose (Day 1)</a:t>
                      </a:r>
                    </a:p>
                  </a:txBody>
                  <a:tcPr anchor="ctr"/>
                </a:tc>
                <a:tc>
                  <a:txBody>
                    <a:bodyPr/>
                    <a:lstStyle/>
                    <a:p>
                      <a:pPr marL="0" indent="0">
                        <a:buFont typeface="Arial" panose="020B0604020202020204" pitchFamily="34" charset="0"/>
                        <a:buNone/>
                      </a:pPr>
                      <a:r>
                        <a:rPr lang="en-GB" sz="1000" noProof="0"/>
                        <a:t>Infusion-related chills/rigors at Day 1</a:t>
                      </a:r>
                    </a:p>
                    <a:p>
                      <a:pPr marL="171450" indent="-171450">
                        <a:buFont typeface="Arial" panose="020B0604020202020204" pitchFamily="34" charset="0"/>
                        <a:buChar char="•"/>
                      </a:pPr>
                      <a:r>
                        <a:rPr lang="en-GB" sz="1000" noProof="0"/>
                        <a:t>AmBisome 3 mg/kg/day:</a:t>
                      </a:r>
                      <a:r>
                        <a:rPr lang="en-GB" sz="1000" baseline="30000" noProof="0"/>
                        <a:t>‡</a:t>
                      </a:r>
                      <a:r>
                        <a:rPr lang="en-GB" sz="1000" noProof="0"/>
                        <a:t> 18.8%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noProof="0"/>
                        <a:t>AmBisome 5 mg/kg/day:</a:t>
                      </a:r>
                      <a:r>
                        <a:rPr lang="en-GB" sz="1000" baseline="30000" noProof="0"/>
                        <a:t>‡</a:t>
                      </a:r>
                      <a:r>
                        <a:rPr lang="en-GB" sz="1000" noProof="0"/>
                        <a:t> 23.5%</a:t>
                      </a:r>
                    </a:p>
                    <a:p>
                      <a:pPr marL="171450" indent="-171450">
                        <a:buFont typeface="Arial" panose="020B0604020202020204" pitchFamily="34" charset="0"/>
                        <a:buChar char="•"/>
                      </a:pPr>
                      <a:r>
                        <a:rPr lang="en-GB" sz="1000" noProof="0"/>
                        <a:t>ABLC: 79.5%</a:t>
                      </a:r>
                    </a:p>
                    <a:p>
                      <a:pPr marL="0" indent="0">
                        <a:buFont typeface="Arial" panose="020B0604020202020204" pitchFamily="34" charset="0"/>
                        <a:buNone/>
                      </a:pPr>
                      <a:endParaRPr lang="en-GB" sz="1000" noProof="0"/>
                    </a:p>
                    <a:p>
                      <a:pPr marL="0" indent="0">
                        <a:buFont typeface="Arial" panose="020B0604020202020204" pitchFamily="34" charset="0"/>
                        <a:buNone/>
                      </a:pPr>
                      <a:r>
                        <a:rPr lang="en-GB" sz="1000" b="1" noProof="0"/>
                        <a:t>Significantly lower rate of infusion-related chills/rigors with both AmBisome doses </a:t>
                      </a:r>
                      <a:br>
                        <a:rPr lang="en-GB" sz="1000" b="1" noProof="0"/>
                      </a:br>
                      <a:r>
                        <a:rPr lang="en-GB" sz="1000" b="1" noProof="0"/>
                        <a:t>vs ABLC</a:t>
                      </a:r>
                      <a:endParaRPr lang="en-GB" sz="1000" b="1" noProof="0" dirty="0"/>
                    </a:p>
                  </a:txBody>
                  <a:tcPr anchor="ctr"/>
                </a:tc>
                <a:tc>
                  <a:txBody>
                    <a:bodyPr/>
                    <a:lstStyle/>
                    <a:p>
                      <a:pPr marL="171450" indent="-171450">
                        <a:buFont typeface="Arial" panose="020B0604020202020204" pitchFamily="34" charset="0"/>
                        <a:buChar char="•"/>
                      </a:pPr>
                      <a:r>
                        <a:rPr lang="en-GB" sz="1000" noProof="0" dirty="0" err="1"/>
                        <a:t>AmBisome</a:t>
                      </a:r>
                      <a:r>
                        <a:rPr lang="en-GB" sz="1000" noProof="0" dirty="0"/>
                        <a:t> treatment resulted in fewer incidences of nephrotoxicity vs ABLC</a:t>
                      </a:r>
                    </a:p>
                    <a:p>
                      <a:pPr marL="171450" indent="-171450">
                        <a:buFont typeface="Arial" panose="020B0604020202020204" pitchFamily="34" charset="0"/>
                        <a:buChar char="•"/>
                      </a:pPr>
                      <a:r>
                        <a:rPr lang="en-GB" sz="1000" noProof="0" dirty="0" err="1"/>
                        <a:t>AmBisome</a:t>
                      </a:r>
                      <a:r>
                        <a:rPr lang="en-GB" sz="1000" noProof="0" dirty="0"/>
                        <a:t> led to fewer treatment discontinuations due to toxicity vs ABLC</a:t>
                      </a:r>
                    </a:p>
                    <a:p>
                      <a:pPr marL="171450" indent="-171450">
                        <a:buFont typeface="Arial" panose="020B0604020202020204" pitchFamily="34" charset="0"/>
                        <a:buChar char="•"/>
                      </a:pPr>
                      <a:r>
                        <a:rPr lang="en-GB" sz="1000" noProof="0" dirty="0" err="1"/>
                        <a:t>AmBisome</a:t>
                      </a:r>
                      <a:r>
                        <a:rPr lang="en-GB" sz="1000" noProof="0" dirty="0"/>
                        <a:t> led to fewer infusion-related reactions vs ABLC</a:t>
                      </a:r>
                    </a:p>
                    <a:p>
                      <a:pPr marL="171450" indent="-171450">
                        <a:buFont typeface="Arial" panose="020B0604020202020204" pitchFamily="34" charset="0"/>
                        <a:buChar char="•"/>
                      </a:pPr>
                      <a:r>
                        <a:rPr lang="en-GB" sz="1000" noProof="0" dirty="0" err="1"/>
                        <a:t>AmBisome</a:t>
                      </a:r>
                      <a:r>
                        <a:rPr lang="en-GB" sz="1000" noProof="0" dirty="0"/>
                        <a:t> reduced the need for medication to treat and prevent infusion-related reactions</a:t>
                      </a:r>
                    </a:p>
                  </a:txBody>
                  <a:tcPr anchor="ctr"/>
                </a:tc>
                <a:extLst>
                  <a:ext uri="{0D108BD9-81ED-4DB2-BD59-A6C34878D82A}">
                    <a16:rowId xmlns:a16="http://schemas.microsoft.com/office/drawing/2014/main" val="687704213"/>
                  </a:ext>
                </a:extLst>
              </a:tr>
            </a:tbl>
          </a:graphicData>
        </a:graphic>
      </p:graphicFrame>
      <p:sp>
        <p:nvSpPr>
          <p:cNvPr id="3" name="Text Box 78">
            <a:extLst>
              <a:ext uri="{FF2B5EF4-FFF2-40B4-BE49-F238E27FC236}">
                <a16:creationId xmlns:a16="http://schemas.microsoft.com/office/drawing/2014/main" id="{8B89F09D-F5C7-05EF-0028-A7ACAF99FFDD}"/>
              </a:ext>
            </a:extLst>
          </p:cNvPr>
          <p:cNvSpPr txBox="1">
            <a:spLocks noChangeArrowheads="1"/>
          </p:cNvSpPr>
          <p:nvPr/>
        </p:nvSpPr>
        <p:spPr bwMode="auto">
          <a:xfrm>
            <a:off x="455999" y="6408311"/>
            <a:ext cx="11017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o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IT" sz="1000" dirty="0">
                <a:latin typeface="Arial" panose="020B0604020202020204" pitchFamily="34" charset="0"/>
                <a:cs typeface="Arial" panose="020B0604020202020204" pitchFamily="34" charset="0"/>
              </a:rPr>
              <a:t>*Patients were admitted to 33 hospitals in Spain between 1 February 2006 and 31 January 2007, and treated with AmBisome; </a:t>
            </a:r>
            <a:r>
              <a:rPr lang="en-GB" altLang="en-IT" sz="1000" baseline="30000" dirty="0">
                <a:latin typeface="Arial" panose="020B0604020202020204" pitchFamily="34" charset="0"/>
                <a:cs typeface="Arial" panose="020B0604020202020204" pitchFamily="34" charset="0"/>
              </a:rPr>
              <a:t>†</a:t>
            </a:r>
            <a:r>
              <a:rPr lang="en-GB" altLang="en-IT" sz="1000" dirty="0">
                <a:latin typeface="Arial" panose="020B0604020202020204" pitchFamily="34" charset="0"/>
                <a:cs typeface="Arial" panose="020B0604020202020204" pitchFamily="34" charset="0"/>
              </a:rPr>
              <a:t>Survival for 7 days after initiation of the study drug, resolution of fever during the period of neutropenia, successful treatment of any baseline fungal infection, if present, absence of breakthrough fungal infections during administration of the study drug or within 7 days after the completion of treatment, absence of premature discontinuation of the study drug because of toxicity or lack of efficacy; </a:t>
            </a:r>
            <a:r>
              <a:rPr lang="en-GB" altLang="en-IT" sz="1000" baseline="30000" dirty="0">
                <a:latin typeface="Arial" panose="020B0604020202020204" pitchFamily="34" charset="0"/>
                <a:cs typeface="Arial" panose="020B0604020202020204" pitchFamily="34" charset="0"/>
              </a:rPr>
              <a:t>‡</a:t>
            </a:r>
            <a:r>
              <a:rPr lang="en-GB" altLang="en-IT" sz="1000" dirty="0">
                <a:latin typeface="Arial" panose="020B0604020202020204" pitchFamily="34" charset="0"/>
                <a:cs typeface="Arial" panose="020B0604020202020204" pitchFamily="34" charset="0"/>
              </a:rPr>
              <a:t>p≤0.001 for AmBisome vs ABLC (Fisher’s exact test).</a:t>
            </a:r>
          </a:p>
          <a:p>
            <a:pPr eaLnBrk="1" hangingPunct="1"/>
            <a:r>
              <a:rPr lang="en-GB" altLang="en-IT" sz="1000" dirty="0">
                <a:latin typeface="Arial" panose="020B0604020202020204" pitchFamily="34" charset="0"/>
                <a:cs typeface="Arial" panose="020B0604020202020204" pitchFamily="34" charset="0"/>
              </a:rPr>
              <a:t>ABLC, amphotericin B lipid complex; ICU, intensive care unit; RIFLE, risk, injury, failure, loss, end-stage kidney disease; SCr, serum creatinine. </a:t>
            </a:r>
          </a:p>
        </p:txBody>
      </p:sp>
      <p:grpSp>
        <p:nvGrpSpPr>
          <p:cNvPr id="7" name="Group 6">
            <a:extLst>
              <a:ext uri="{FF2B5EF4-FFF2-40B4-BE49-F238E27FC236}">
                <a16:creationId xmlns:a16="http://schemas.microsoft.com/office/drawing/2014/main" id="{26486591-20EB-A995-E046-B5B044CD936A}"/>
              </a:ext>
            </a:extLst>
          </p:cNvPr>
          <p:cNvGrpSpPr/>
          <p:nvPr/>
        </p:nvGrpSpPr>
        <p:grpSpPr>
          <a:xfrm>
            <a:off x="8179359" y="2570622"/>
            <a:ext cx="767024" cy="252569"/>
            <a:chOff x="8460713" y="2600768"/>
            <a:chExt cx="767024" cy="252569"/>
          </a:xfrm>
        </p:grpSpPr>
        <p:sp>
          <p:nvSpPr>
            <p:cNvPr id="4" name="Right Brace 3">
              <a:extLst>
                <a:ext uri="{FF2B5EF4-FFF2-40B4-BE49-F238E27FC236}">
                  <a16:creationId xmlns:a16="http://schemas.microsoft.com/office/drawing/2014/main" id="{EE53E6BF-EC5D-915F-910D-502739892880}"/>
                </a:ext>
              </a:extLst>
            </p:cNvPr>
            <p:cNvSpPr/>
            <p:nvPr/>
          </p:nvSpPr>
          <p:spPr>
            <a:xfrm>
              <a:off x="8460713" y="2600768"/>
              <a:ext cx="120579" cy="25256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5" name="TextBox 4">
              <a:extLst>
                <a:ext uri="{FF2B5EF4-FFF2-40B4-BE49-F238E27FC236}">
                  <a16:creationId xmlns:a16="http://schemas.microsoft.com/office/drawing/2014/main" id="{90E3FB32-C6F5-6065-60BD-FCD09338D97F}"/>
                </a:ext>
              </a:extLst>
            </p:cNvPr>
            <p:cNvSpPr txBox="1"/>
            <p:nvPr/>
          </p:nvSpPr>
          <p:spPr>
            <a:xfrm>
              <a:off x="8521002" y="2600768"/>
              <a:ext cx="706735" cy="246221"/>
            </a:xfrm>
            <a:prstGeom prst="rect">
              <a:avLst/>
            </a:prstGeom>
            <a:noFill/>
          </p:spPr>
          <p:txBody>
            <a:bodyPr wrap="square" rtlCol="0">
              <a:spAutoFit/>
            </a:bodyPr>
            <a:lstStyle/>
            <a:p>
              <a:r>
                <a:rPr lang="en-GB" sz="1000"/>
                <a:t>p=0.046</a:t>
              </a:r>
            </a:p>
          </p:txBody>
        </p:sp>
      </p:grpSp>
    </p:spTree>
    <p:extLst>
      <p:ext uri="{BB962C8B-B14F-4D97-AF65-F5344CB8AC3E}">
        <p14:creationId xmlns:p14="http://schemas.microsoft.com/office/powerpoint/2010/main" val="44059530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5D5-8060-EF49-212D-F03C53A54952}"/>
              </a:ext>
            </a:extLst>
          </p:cNvPr>
          <p:cNvSpPr>
            <a:spLocks noGrp="1"/>
          </p:cNvSpPr>
          <p:nvPr>
            <p:ph type="title"/>
          </p:nvPr>
        </p:nvSpPr>
        <p:spPr/>
        <p:txBody>
          <a:bodyPr/>
          <a:lstStyle/>
          <a:p>
            <a:r>
              <a:rPr lang="en-GB" dirty="0"/>
              <a:t>Liposomal amphotericin B</a:t>
            </a:r>
            <a:br>
              <a:rPr lang="en-GB" dirty="0"/>
            </a:br>
            <a:r>
              <a:rPr lang="en-GB" sz="2400" b="0" dirty="0"/>
              <a:t>Summary of key clinical studies</a:t>
            </a:r>
          </a:p>
        </p:txBody>
      </p:sp>
      <p:graphicFrame>
        <p:nvGraphicFramePr>
          <p:cNvPr id="6" name="Table 6">
            <a:extLst>
              <a:ext uri="{FF2B5EF4-FFF2-40B4-BE49-F238E27FC236}">
                <a16:creationId xmlns:a16="http://schemas.microsoft.com/office/drawing/2014/main" id="{9C9AE215-C5AD-76C6-1374-8BBCE26E6656}"/>
              </a:ext>
            </a:extLst>
          </p:cNvPr>
          <p:cNvGraphicFramePr>
            <a:graphicFrameLocks noGrp="1"/>
          </p:cNvGraphicFramePr>
          <p:nvPr>
            <p:ph sz="quarter" idx="10"/>
            <p:extLst>
              <p:ext uri="{D42A27DB-BD31-4B8C-83A1-F6EECF244321}">
                <p14:modId xmlns:p14="http://schemas.microsoft.com/office/powerpoint/2010/main" val="2510677205"/>
              </p:ext>
            </p:extLst>
          </p:nvPr>
        </p:nvGraphicFramePr>
        <p:xfrm>
          <a:off x="349250" y="1168091"/>
          <a:ext cx="11493500" cy="3596475"/>
        </p:xfrm>
        <a:graphic>
          <a:graphicData uri="http://schemas.openxmlformats.org/drawingml/2006/table">
            <a:tbl>
              <a:tblPr firstRow="1" bandRow="1">
                <a:tableStyleId>{5C22544A-7EE6-4342-B048-85BDC9FD1C3A}</a:tableStyleId>
              </a:tblPr>
              <a:tblGrid>
                <a:gridCol w="1007277">
                  <a:extLst>
                    <a:ext uri="{9D8B030D-6E8A-4147-A177-3AD203B41FA5}">
                      <a16:colId xmlns:a16="http://schemas.microsoft.com/office/drawing/2014/main" val="1383638089"/>
                    </a:ext>
                  </a:extLst>
                </a:gridCol>
                <a:gridCol w="2371411">
                  <a:extLst>
                    <a:ext uri="{9D8B030D-6E8A-4147-A177-3AD203B41FA5}">
                      <a16:colId xmlns:a16="http://schemas.microsoft.com/office/drawing/2014/main" val="581564190"/>
                    </a:ext>
                  </a:extLst>
                </a:gridCol>
                <a:gridCol w="1647930">
                  <a:extLst>
                    <a:ext uri="{9D8B030D-6E8A-4147-A177-3AD203B41FA5}">
                      <a16:colId xmlns:a16="http://schemas.microsoft.com/office/drawing/2014/main" val="1514209953"/>
                    </a:ext>
                  </a:extLst>
                </a:gridCol>
                <a:gridCol w="3285811">
                  <a:extLst>
                    <a:ext uri="{9D8B030D-6E8A-4147-A177-3AD203B41FA5}">
                      <a16:colId xmlns:a16="http://schemas.microsoft.com/office/drawing/2014/main" val="1532375935"/>
                    </a:ext>
                  </a:extLst>
                </a:gridCol>
                <a:gridCol w="3181071">
                  <a:extLst>
                    <a:ext uri="{9D8B030D-6E8A-4147-A177-3AD203B41FA5}">
                      <a16:colId xmlns:a16="http://schemas.microsoft.com/office/drawing/2014/main" val="1522613329"/>
                    </a:ext>
                  </a:extLst>
                </a:gridCol>
              </a:tblGrid>
              <a:tr h="274155">
                <a:tc>
                  <a:txBody>
                    <a:bodyPr/>
                    <a:lstStyle/>
                    <a:p>
                      <a:r>
                        <a:rPr lang="en-GB" sz="1100"/>
                        <a:t>Indication</a:t>
                      </a:r>
                      <a:endParaRPr lang="en-GB" sz="1100" dirty="0"/>
                    </a:p>
                  </a:txBody>
                  <a:tcPr anchor="ctr"/>
                </a:tc>
                <a:tc>
                  <a:txBody>
                    <a:bodyPr/>
                    <a:lstStyle/>
                    <a:p>
                      <a:r>
                        <a:rPr lang="en-GB" sz="1100"/>
                        <a:t>Study/design</a:t>
                      </a:r>
                      <a:endParaRPr lang="en-GB" sz="1100" dirty="0"/>
                    </a:p>
                  </a:txBody>
                  <a:tcPr anchor="ctr"/>
                </a:tc>
                <a:tc>
                  <a:txBody>
                    <a:bodyPr/>
                    <a:lstStyle/>
                    <a:p>
                      <a:r>
                        <a:rPr lang="en-GB" sz="1100" dirty="0"/>
                        <a:t>Efficacy endpoints</a:t>
                      </a:r>
                    </a:p>
                  </a:txBody>
                  <a:tcPr anchor="ctr"/>
                </a:tc>
                <a:tc>
                  <a:txBody>
                    <a:bodyPr/>
                    <a:lstStyle/>
                    <a:p>
                      <a:r>
                        <a:rPr lang="en-GB" sz="1100"/>
                        <a:t>Main results</a:t>
                      </a:r>
                      <a:endParaRPr lang="en-GB" sz="1100" dirty="0"/>
                    </a:p>
                  </a:txBody>
                  <a:tcPr anchor="ctr"/>
                </a:tc>
                <a:tc>
                  <a:txBody>
                    <a:bodyPr/>
                    <a:lstStyle/>
                    <a:p>
                      <a:r>
                        <a:rPr lang="en-GB" sz="1100"/>
                        <a:t>Toxicity</a:t>
                      </a:r>
                      <a:endParaRPr lang="en-GB" sz="1100" dirty="0"/>
                    </a:p>
                  </a:txBody>
                  <a:tcPr anchor="ctr"/>
                </a:tc>
                <a:extLst>
                  <a:ext uri="{0D108BD9-81ED-4DB2-BD59-A6C34878D82A}">
                    <a16:rowId xmlns:a16="http://schemas.microsoft.com/office/drawing/2014/main" val="1451931685"/>
                  </a:ext>
                </a:extLst>
              </a:tr>
              <a:tr h="300699">
                <a:tc>
                  <a:txBody>
                    <a:bodyPr/>
                    <a:lstStyle/>
                    <a:p>
                      <a:r>
                        <a:rPr lang="en-GB" sz="1000"/>
                        <a:t>Visceral leishmaniasis</a:t>
                      </a:r>
                      <a:endParaRPr lang="en-GB" sz="1000" dirty="0"/>
                    </a:p>
                  </a:txBody>
                  <a:tcPr anchor="ctr"/>
                </a:tc>
                <a:tc>
                  <a:txBody>
                    <a:bodyPr/>
                    <a:lstStyle/>
                    <a:p>
                      <a:r>
                        <a:rPr lang="en-GB" sz="1000"/>
                        <a:t>Sundar 2010: Open-label, randomised study that aimed to determine whether the efficacy of a single infusion of AmBisome was inferior to 15 alternate-day infusions of DAmB (N=395)</a:t>
                      </a:r>
                      <a:endParaRPr lang="en-GB" sz="1000" dirty="0"/>
                    </a:p>
                  </a:txBody>
                  <a:tcPr anchor="ctr"/>
                </a:tc>
                <a:tc>
                  <a:txBody>
                    <a:bodyPr/>
                    <a:lstStyle/>
                    <a:p>
                      <a:pPr marL="171450" indent="-171450">
                        <a:buFont typeface="Arial" panose="020B0604020202020204" pitchFamily="34" charset="0"/>
                        <a:buChar char="•"/>
                      </a:pPr>
                      <a:r>
                        <a:rPr lang="en-GB" sz="1000"/>
                        <a:t>Overall cure rates 6 months after treatment with AmBisome or DAmB </a:t>
                      </a:r>
                      <a:endParaRPr lang="en-GB" sz="1000" dirty="0"/>
                    </a:p>
                  </a:txBody>
                  <a:tcPr anchor="ctr"/>
                </a:tc>
                <a:tc>
                  <a:txBody>
                    <a:bodyPr/>
                    <a:lstStyle/>
                    <a:p>
                      <a:r>
                        <a:rPr lang="en-GB" sz="1000"/>
                        <a:t>Overall cure rates in the ITT population </a:t>
                      </a:r>
                    </a:p>
                    <a:p>
                      <a:pPr marL="171450" indent="-171450">
                        <a:buFont typeface="Arial" panose="020B0604020202020204" pitchFamily="34" charset="0"/>
                        <a:buChar char="•"/>
                      </a:pPr>
                      <a:r>
                        <a:rPr lang="en-GB" sz="1000"/>
                        <a:t>AmBisome: 95.7%</a:t>
                      </a:r>
                    </a:p>
                    <a:p>
                      <a:pPr marL="171450" indent="-171450">
                        <a:buFont typeface="Arial" panose="020B0604020202020204" pitchFamily="34" charset="0"/>
                        <a:buChar char="•"/>
                      </a:pPr>
                      <a:r>
                        <a:rPr lang="en-GB" sz="1000"/>
                        <a:t>DAmB: 96.3%</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A single-dose regimen of </a:t>
                      </a:r>
                      <a:r>
                        <a:rPr lang="en-GB" sz="1000" b="1"/>
                        <a:t>AmBisome</a:t>
                      </a:r>
                      <a:r>
                        <a:rPr lang="en-GB" sz="1000"/>
                        <a:t> </a:t>
                      </a:r>
                      <a:r>
                        <a:rPr lang="en-GB" sz="1000" b="1"/>
                        <a:t>demonstrated efficacy and non-inferiority </a:t>
                      </a:r>
                      <a:r>
                        <a:rPr lang="en-GB" sz="1000"/>
                        <a:t>in comparison with DAmB in the treatment of visceral leishmaniasis</a:t>
                      </a:r>
                      <a:endParaRPr lang="en-GB" sz="1000" dirty="0"/>
                    </a:p>
                  </a:txBody>
                  <a:tcPr anchor="ctr"/>
                </a:tc>
                <a:tc>
                  <a:txBody>
                    <a:bodyPr/>
                    <a:lstStyle/>
                    <a:p>
                      <a:pPr marL="285750" indent="-285750">
                        <a:buFont typeface="Arial" panose="020B0604020202020204" pitchFamily="34" charset="0"/>
                        <a:buChar char="•"/>
                      </a:pPr>
                      <a:r>
                        <a:rPr lang="en-GB" sz="1000" dirty="0"/>
                        <a:t>Single dose of AmBisome was not associated with any safety concerns in adults or children </a:t>
                      </a:r>
                    </a:p>
                    <a:p>
                      <a:pPr marL="285750" indent="-285750">
                        <a:buFont typeface="Arial" panose="020B0604020202020204" pitchFamily="34" charset="0"/>
                        <a:buChar char="•"/>
                      </a:pPr>
                      <a:r>
                        <a:rPr lang="en-GB" sz="1000" dirty="0"/>
                        <a:t>Fewer infusion-related fevers or rigors and overall AEs were associated with a single-dose regimen of AmBisome vs the </a:t>
                      </a:r>
                      <a:r>
                        <a:rPr lang="en-GB" sz="1000" dirty="0" err="1"/>
                        <a:t>DAmB</a:t>
                      </a:r>
                      <a:r>
                        <a:rPr lang="en-GB" sz="1000" dirty="0"/>
                        <a:t> group</a:t>
                      </a:r>
                    </a:p>
                  </a:txBody>
                  <a:tcPr anchor="ctr"/>
                </a:tc>
                <a:extLst>
                  <a:ext uri="{0D108BD9-81ED-4DB2-BD59-A6C34878D82A}">
                    <a16:rowId xmlns:a16="http://schemas.microsoft.com/office/drawing/2014/main" val="4193322892"/>
                  </a:ext>
                </a:extLst>
              </a:tr>
              <a:tr h="370840">
                <a:tc>
                  <a:txBody>
                    <a:bodyPr/>
                    <a:lstStyle/>
                    <a:p>
                      <a:r>
                        <a:rPr lang="en-GB" sz="1000"/>
                        <a:t>Persistent fever and neutropenia</a:t>
                      </a:r>
                      <a:endParaRPr lang="en-GB" sz="1000" dirty="0"/>
                    </a:p>
                  </a:txBody>
                  <a:tcPr anchor="ctr"/>
                </a:tc>
                <a:tc>
                  <a:txBody>
                    <a:bodyPr/>
                    <a:lstStyle/>
                    <a:p>
                      <a:r>
                        <a:rPr lang="en-GB" sz="1000"/>
                        <a:t>Walsh 2002: Open-label, prospective, randomised, comparative trial that aimed to assess the efficacy and safety of AmBisome vs voriconazole as empirical antifungal therapy in patients with persistent fever and neutropenia (N=837)</a:t>
                      </a:r>
                      <a:endParaRPr lang="en-GB" sz="1000" dirty="0"/>
                    </a:p>
                  </a:txBody>
                  <a:tcPr anchor="ctr"/>
                </a:tc>
                <a:tc>
                  <a:txBody>
                    <a:bodyPr/>
                    <a:lstStyle/>
                    <a:p>
                      <a:pPr marL="171450" indent="-171450">
                        <a:buFont typeface="Arial" panose="020B0604020202020204" pitchFamily="34" charset="0"/>
                        <a:buChar char="•"/>
                      </a:pPr>
                      <a:r>
                        <a:rPr lang="en-GB" sz="1000"/>
                        <a:t>Overall success rate (composite of five components)*</a:t>
                      </a:r>
                      <a:endParaRPr lang="en-GB" sz="1000" dirty="0"/>
                    </a:p>
                  </a:txBody>
                  <a:tcPr anchor="ctr"/>
                </a:tc>
                <a:tc>
                  <a:txBody>
                    <a:bodyPr/>
                    <a:lstStyle/>
                    <a:p>
                      <a:r>
                        <a:rPr lang="en-GB" sz="1000"/>
                        <a:t>Overall success rate </a:t>
                      </a:r>
                    </a:p>
                    <a:p>
                      <a:pPr marL="171450" indent="-171450">
                        <a:buFont typeface="Arial" panose="020B0604020202020204" pitchFamily="34" charset="0"/>
                        <a:buChar char="•"/>
                      </a:pPr>
                      <a:r>
                        <a:rPr lang="en-GB" sz="1000"/>
                        <a:t>AmBisome: 30.6%</a:t>
                      </a:r>
                    </a:p>
                    <a:p>
                      <a:pPr marL="171450" indent="-171450">
                        <a:buFont typeface="Arial" panose="020B0604020202020204" pitchFamily="34" charset="0"/>
                        <a:buChar char="•"/>
                      </a:pPr>
                      <a:r>
                        <a:rPr lang="en-GB" sz="1000"/>
                        <a:t>Voriconazole: 26.0%</a:t>
                      </a:r>
                    </a:p>
                    <a:p>
                      <a:pPr marL="0" indent="0">
                        <a:buFont typeface="Arial" panose="020B0604020202020204" pitchFamily="34" charset="0"/>
                        <a:buNone/>
                      </a:pPr>
                      <a:endParaRPr lang="en-GB" sz="1000"/>
                    </a:p>
                    <a:p>
                      <a:pPr marL="0" indent="0">
                        <a:buFont typeface="Arial" panose="020B0604020202020204" pitchFamily="34" charset="0"/>
                        <a:buNone/>
                      </a:pPr>
                      <a:r>
                        <a:rPr lang="en-GB" sz="1000" b="1"/>
                        <a:t>Voriconazole did not fulfil the protocol-defined criteria for non-inferiority to AmBisome </a:t>
                      </a:r>
                      <a:r>
                        <a:rPr lang="en-GB" sz="1000"/>
                        <a:t>with respect to overall response to empirical therapy</a:t>
                      </a:r>
                      <a:endParaRPr lang="en-GB" sz="1000" dirty="0"/>
                    </a:p>
                  </a:txBody>
                  <a:tcPr anchor="ctr"/>
                </a:tc>
                <a:tc>
                  <a:txBody>
                    <a:bodyPr/>
                    <a:lstStyle/>
                    <a:p>
                      <a:pPr marL="171450" indent="-171450">
                        <a:buFont typeface="Arial" panose="020B0604020202020204" pitchFamily="34" charset="0"/>
                        <a:buChar char="•"/>
                      </a:pPr>
                      <a:r>
                        <a:rPr lang="en-GB" sz="1000"/>
                        <a:t>There was no significant difference between AmBisome and voriconazole regarding the proportion of patients with serum creatinine level &gt;2.0 times the baseline level</a:t>
                      </a:r>
                      <a:endParaRPr lang="en-GB" sz="1000" dirty="0"/>
                    </a:p>
                  </a:txBody>
                  <a:tcPr anchor="ctr"/>
                </a:tc>
                <a:extLst>
                  <a:ext uri="{0D108BD9-81ED-4DB2-BD59-A6C34878D82A}">
                    <a16:rowId xmlns:a16="http://schemas.microsoft.com/office/drawing/2014/main" val="1604653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Persistent fever and neutropenia</a:t>
                      </a:r>
                      <a:endParaRPr lang="en-GB" sz="1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Walsh 2004: Randomised, double-blind study that aimed to assess the efficacy and safety of AmBisome vs caspofungin as empirical antifungal therapy (N=1123)</a:t>
                      </a:r>
                    </a:p>
                    <a:p>
                      <a:endParaRPr lang="en-GB" sz="1000" dirty="0"/>
                    </a:p>
                  </a:txBody>
                  <a:tcPr anchor="ctr"/>
                </a:tc>
                <a:tc>
                  <a:txBody>
                    <a:bodyPr/>
                    <a:lstStyle/>
                    <a:p>
                      <a:pPr marL="171450" indent="-171450">
                        <a:buFont typeface="Arial" panose="020B0604020202020204" pitchFamily="34" charset="0"/>
                        <a:buChar char="•"/>
                      </a:pPr>
                      <a:r>
                        <a:rPr lang="en-GB" sz="1000"/>
                        <a:t>Favourable overall response (five-component endpoint)</a:t>
                      </a:r>
                      <a:r>
                        <a:rPr lang="en-GB" sz="1000" baseline="30000"/>
                        <a:t>†</a:t>
                      </a:r>
                      <a:endParaRPr lang="en-GB" sz="1000" baseline="30000" dirty="0"/>
                    </a:p>
                  </a:txBody>
                  <a:tcPr anchor="ctr"/>
                </a:tc>
                <a:tc>
                  <a:txBody>
                    <a:bodyPr/>
                    <a:lstStyle/>
                    <a:p>
                      <a:r>
                        <a:rPr lang="en-GB" sz="1000"/>
                        <a:t>Overall response </a:t>
                      </a:r>
                    </a:p>
                    <a:p>
                      <a:pPr marL="171450" indent="-171450">
                        <a:buFont typeface="Arial" panose="020B0604020202020204" pitchFamily="34" charset="0"/>
                        <a:buChar char="•"/>
                      </a:pPr>
                      <a:r>
                        <a:rPr lang="en-GB" sz="1000"/>
                        <a:t>AmBisome: 33.7%</a:t>
                      </a:r>
                    </a:p>
                    <a:p>
                      <a:pPr marL="171450" indent="-171450">
                        <a:buFont typeface="Arial" panose="020B0604020202020204" pitchFamily="34" charset="0"/>
                        <a:buChar char="•"/>
                      </a:pPr>
                      <a:r>
                        <a:rPr lang="en-GB" sz="1000"/>
                        <a:t>Caspofungin: 33.9%</a:t>
                      </a:r>
                    </a:p>
                    <a:p>
                      <a:pPr marL="0" indent="0">
                        <a:buFont typeface="Arial" panose="020B0604020202020204" pitchFamily="34" charset="0"/>
                        <a:buNone/>
                      </a:pPr>
                      <a:endParaRPr lang="en-GB" sz="1000"/>
                    </a:p>
                    <a:p>
                      <a:pPr marL="0" indent="0">
                        <a:buFont typeface="Arial" panose="020B0604020202020204" pitchFamily="34" charset="0"/>
                        <a:buNone/>
                      </a:pPr>
                      <a:r>
                        <a:rPr lang="en-GB" sz="1000" b="1"/>
                        <a:t>Comparable overall treatment success rate </a:t>
                      </a:r>
                      <a:r>
                        <a:rPr lang="en-GB" sz="1000"/>
                        <a:t>with AmBisome vs caspofungin</a:t>
                      </a:r>
                      <a:endParaRPr lang="en-GB" sz="1000" dirty="0"/>
                    </a:p>
                  </a:txBody>
                  <a:tcPr anchor="ctr"/>
                </a:tc>
                <a:tc>
                  <a:txBody>
                    <a:bodyPr/>
                    <a:lstStyle/>
                    <a:p>
                      <a:pPr marL="171450" indent="-171450">
                        <a:buFont typeface="Arial" panose="020B0604020202020204" pitchFamily="34" charset="0"/>
                        <a:buChar char="•"/>
                      </a:pPr>
                      <a:r>
                        <a:rPr lang="en-GB" sz="1000" dirty="0"/>
                        <a:t>Significantly fewer patients experienced nephrotoxicity (p&lt;0.001), an infusion-related event (p&lt;0.001), a drug-related AE (p&lt;0.001) or treatment discontinuation due to a drug-related AE (p=0.04) with </a:t>
                      </a:r>
                      <a:r>
                        <a:rPr lang="en-GB" sz="1000" dirty="0" err="1"/>
                        <a:t>caspofungin</a:t>
                      </a:r>
                      <a:r>
                        <a:rPr lang="en-GB" sz="1000" dirty="0"/>
                        <a:t> vs </a:t>
                      </a:r>
                      <a:r>
                        <a:rPr lang="en-GB" sz="1000" dirty="0" err="1"/>
                        <a:t>AmBisome</a:t>
                      </a:r>
                      <a:endParaRPr lang="en-GB" sz="1000" dirty="0"/>
                    </a:p>
                  </a:txBody>
                  <a:tcPr anchor="ctr"/>
                </a:tc>
                <a:extLst>
                  <a:ext uri="{0D108BD9-81ED-4DB2-BD59-A6C34878D82A}">
                    <a16:rowId xmlns:a16="http://schemas.microsoft.com/office/drawing/2014/main" val="1027163351"/>
                  </a:ext>
                </a:extLst>
              </a:tr>
            </a:tbl>
          </a:graphicData>
        </a:graphic>
      </p:graphicFrame>
      <p:sp>
        <p:nvSpPr>
          <p:cNvPr id="3" name="Text Box 78">
            <a:extLst>
              <a:ext uri="{FF2B5EF4-FFF2-40B4-BE49-F238E27FC236}">
                <a16:creationId xmlns:a16="http://schemas.microsoft.com/office/drawing/2014/main" id="{8B89F09D-F5C7-05EF-0028-A7ACAF99FFDD}"/>
              </a:ext>
            </a:extLst>
          </p:cNvPr>
          <p:cNvSpPr txBox="1">
            <a:spLocks noChangeArrowheads="1"/>
          </p:cNvSpPr>
          <p:nvPr/>
        </p:nvSpPr>
        <p:spPr bwMode="auto">
          <a:xfrm>
            <a:off x="455999" y="6408311"/>
            <a:ext cx="11493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o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GB" altLang="en-IT" sz="1000" dirty="0">
                <a:latin typeface="Arial" panose="020B0604020202020204" pitchFamily="34" charset="0"/>
                <a:cs typeface="Arial" panose="020B0604020202020204" pitchFamily="34" charset="0"/>
              </a:rPr>
              <a:t>*Treatment was considered successful if all five of the following criteria were met: no breakthrough fungal infection; survival for 7 days after initiation of the study drug; absence of premature discontinuation of the study drug; resolution of fever during the period of neutropenia; successful treatment of any baseline fungal infection; </a:t>
            </a:r>
            <a:r>
              <a:rPr lang="en-GB" altLang="en-IT" sz="1000" baseline="30000" dirty="0">
                <a:latin typeface="Arial" panose="020B0604020202020204" pitchFamily="34" charset="0"/>
                <a:cs typeface="Arial" panose="020B0604020202020204" pitchFamily="34" charset="0"/>
              </a:rPr>
              <a:t>†</a:t>
            </a:r>
            <a:r>
              <a:rPr lang="en-GB" altLang="en-IT" sz="1000" dirty="0">
                <a:latin typeface="Arial" panose="020B0604020202020204" pitchFamily="34" charset="0"/>
                <a:cs typeface="Arial" panose="020B0604020202020204" pitchFamily="34" charset="0"/>
              </a:rPr>
              <a:t>Treatment was considered successful if all five of the following criteria were met: successful treatment of any baseline fungal infection; absence of breakthrough fungal infection during therapy or within 7 days after the completion of therapy; survival for 7 days after the completion of therapy; no premature discontinuation of study therapy because of drug-related toxicity or lack of efficacy; resolution of fever (temperature &lt;38°C for ≥48hours) during neutropenia.</a:t>
            </a:r>
          </a:p>
          <a:p>
            <a:pPr eaLnBrk="1" hangingPunct="1"/>
            <a:r>
              <a:rPr lang="en-GB" altLang="en-IT" sz="1000" dirty="0">
                <a:latin typeface="Arial" panose="020B0604020202020204" pitchFamily="34" charset="0"/>
                <a:cs typeface="Arial" panose="020B0604020202020204" pitchFamily="34" charset="0"/>
              </a:rPr>
              <a:t>AE, adverse event; DAmB, amphotericin B deoxycholate; ITT, intention-to-treat.</a:t>
            </a:r>
          </a:p>
        </p:txBody>
      </p:sp>
    </p:spTree>
    <p:extLst>
      <p:ext uri="{BB962C8B-B14F-4D97-AF65-F5344CB8AC3E}">
        <p14:creationId xmlns:p14="http://schemas.microsoft.com/office/powerpoint/2010/main" val="14679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5D5-8060-EF49-212D-F03C53A54952}"/>
              </a:ext>
            </a:extLst>
          </p:cNvPr>
          <p:cNvSpPr>
            <a:spLocks noGrp="1"/>
          </p:cNvSpPr>
          <p:nvPr>
            <p:ph type="title"/>
          </p:nvPr>
        </p:nvSpPr>
        <p:spPr/>
        <p:txBody>
          <a:bodyPr/>
          <a:lstStyle/>
          <a:p>
            <a:r>
              <a:rPr lang="en-GB" dirty="0"/>
              <a:t>Liposomal amphotericin B</a:t>
            </a:r>
            <a:br>
              <a:rPr lang="en-GB" dirty="0"/>
            </a:br>
            <a:r>
              <a:rPr lang="en-GB" sz="2400" b="0" dirty="0"/>
              <a:t>Summary of key randomized clinical studies</a:t>
            </a:r>
          </a:p>
        </p:txBody>
      </p:sp>
      <p:graphicFrame>
        <p:nvGraphicFramePr>
          <p:cNvPr id="6" name="Table 6">
            <a:extLst>
              <a:ext uri="{FF2B5EF4-FFF2-40B4-BE49-F238E27FC236}">
                <a16:creationId xmlns:a16="http://schemas.microsoft.com/office/drawing/2014/main" id="{9C9AE215-C5AD-76C6-1374-8BBCE26E6656}"/>
              </a:ext>
            </a:extLst>
          </p:cNvPr>
          <p:cNvGraphicFramePr>
            <a:graphicFrameLocks noGrp="1"/>
          </p:cNvGraphicFramePr>
          <p:nvPr>
            <p:ph sz="quarter" idx="10"/>
            <p:extLst>
              <p:ext uri="{D42A27DB-BD31-4B8C-83A1-F6EECF244321}">
                <p14:modId xmlns:p14="http://schemas.microsoft.com/office/powerpoint/2010/main" val="3663723557"/>
              </p:ext>
            </p:extLst>
          </p:nvPr>
        </p:nvGraphicFramePr>
        <p:xfrm>
          <a:off x="349250" y="1168091"/>
          <a:ext cx="11493500" cy="4733146"/>
        </p:xfrm>
        <a:graphic>
          <a:graphicData uri="http://schemas.openxmlformats.org/drawingml/2006/table">
            <a:tbl>
              <a:tblPr firstRow="1" bandRow="1">
                <a:tableStyleId>{5C22544A-7EE6-4342-B048-85BDC9FD1C3A}</a:tableStyleId>
              </a:tblPr>
              <a:tblGrid>
                <a:gridCol w="1070030">
                  <a:extLst>
                    <a:ext uri="{9D8B030D-6E8A-4147-A177-3AD203B41FA5}">
                      <a16:colId xmlns:a16="http://schemas.microsoft.com/office/drawing/2014/main" val="1383638089"/>
                    </a:ext>
                  </a:extLst>
                </a:gridCol>
                <a:gridCol w="2250830">
                  <a:extLst>
                    <a:ext uri="{9D8B030D-6E8A-4147-A177-3AD203B41FA5}">
                      <a16:colId xmlns:a16="http://schemas.microsoft.com/office/drawing/2014/main" val="581564190"/>
                    </a:ext>
                  </a:extLst>
                </a:gridCol>
                <a:gridCol w="2059912">
                  <a:extLst>
                    <a:ext uri="{9D8B030D-6E8A-4147-A177-3AD203B41FA5}">
                      <a16:colId xmlns:a16="http://schemas.microsoft.com/office/drawing/2014/main" val="1514209953"/>
                    </a:ext>
                  </a:extLst>
                </a:gridCol>
                <a:gridCol w="2832507">
                  <a:extLst>
                    <a:ext uri="{9D8B030D-6E8A-4147-A177-3AD203B41FA5}">
                      <a16:colId xmlns:a16="http://schemas.microsoft.com/office/drawing/2014/main" val="1532375935"/>
                    </a:ext>
                  </a:extLst>
                </a:gridCol>
                <a:gridCol w="3280221">
                  <a:extLst>
                    <a:ext uri="{9D8B030D-6E8A-4147-A177-3AD203B41FA5}">
                      <a16:colId xmlns:a16="http://schemas.microsoft.com/office/drawing/2014/main" val="1522613329"/>
                    </a:ext>
                  </a:extLst>
                </a:gridCol>
              </a:tblGrid>
              <a:tr h="292845">
                <a:tc>
                  <a:txBody>
                    <a:bodyPr/>
                    <a:lstStyle/>
                    <a:p>
                      <a:r>
                        <a:rPr lang="en-GB" sz="1100"/>
                        <a:t>Indication</a:t>
                      </a:r>
                      <a:endParaRPr lang="en-GB" sz="1100" dirty="0"/>
                    </a:p>
                  </a:txBody>
                  <a:tcPr anchor="ctr"/>
                </a:tc>
                <a:tc>
                  <a:txBody>
                    <a:bodyPr/>
                    <a:lstStyle/>
                    <a:p>
                      <a:r>
                        <a:rPr lang="en-GB" sz="1100"/>
                        <a:t>Study/design</a:t>
                      </a:r>
                      <a:endParaRPr lang="en-GB" sz="1100" dirty="0"/>
                    </a:p>
                  </a:txBody>
                  <a:tcPr anchor="ctr"/>
                </a:tc>
                <a:tc>
                  <a:txBody>
                    <a:bodyPr/>
                    <a:lstStyle/>
                    <a:p>
                      <a:r>
                        <a:rPr lang="en-GB" sz="1100" dirty="0"/>
                        <a:t>Efficacy endpoints</a:t>
                      </a:r>
                    </a:p>
                  </a:txBody>
                  <a:tcPr anchor="ctr"/>
                </a:tc>
                <a:tc>
                  <a:txBody>
                    <a:bodyPr/>
                    <a:lstStyle/>
                    <a:p>
                      <a:r>
                        <a:rPr lang="en-GB" sz="1100"/>
                        <a:t>Main results</a:t>
                      </a:r>
                      <a:endParaRPr lang="en-GB" sz="1100" dirty="0"/>
                    </a:p>
                  </a:txBody>
                  <a:tcPr anchor="ctr"/>
                </a:tc>
                <a:tc>
                  <a:txBody>
                    <a:bodyPr/>
                    <a:lstStyle/>
                    <a:p>
                      <a:r>
                        <a:rPr lang="en-GB" sz="1100"/>
                        <a:t>Toxicity</a:t>
                      </a:r>
                      <a:endParaRPr lang="en-GB" sz="1100" dirty="0"/>
                    </a:p>
                  </a:txBody>
                  <a:tcPr anchor="ctr"/>
                </a:tc>
                <a:extLst>
                  <a:ext uri="{0D108BD9-81ED-4DB2-BD59-A6C34878D82A}">
                    <a16:rowId xmlns:a16="http://schemas.microsoft.com/office/drawing/2014/main" val="1451931685"/>
                  </a:ext>
                </a:extLst>
              </a:tr>
              <a:tr h="1073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Candidaemia and invasive candidiasis</a:t>
                      </a:r>
                      <a:endParaRPr lang="en-GB" sz="1000" dirty="0"/>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Kuse 2007: Phase 3, randomised, double-blind, non-inferiority study that aimed to compare micafungin with AmBisome in the treatment of adult patients with candidaemia or invasive candidiasis (N=531)</a:t>
                      </a:r>
                      <a:endParaRPr lang="en-GB" sz="1000" dirty="0"/>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Response rate based on investigator-assessed overall treatment success (clinical and mycological response at end </a:t>
                      </a:r>
                      <a:br>
                        <a:rPr lang="en-GB" sz="1000"/>
                      </a:br>
                      <a:r>
                        <a:rPr lang="en-GB" sz="1000"/>
                        <a:t>of therapy)</a:t>
                      </a:r>
                      <a:endParaRPr lang="en-GB" sz="1000" dirty="0"/>
                    </a:p>
                  </a:txBody>
                  <a:tcPr anchor="ctr">
                    <a:solidFill>
                      <a:srgbClr val="E9EBF5"/>
                    </a:solidFill>
                  </a:tcPr>
                </a:tc>
                <a:tc>
                  <a:txBody>
                    <a:bodyPr/>
                    <a:lstStyle/>
                    <a:p>
                      <a:r>
                        <a:rPr lang="en-GB" sz="1000"/>
                        <a:t>Response rate </a:t>
                      </a:r>
                    </a:p>
                    <a:p>
                      <a:pPr marL="171450" indent="-171450">
                        <a:buFont typeface="Arial" panose="020B0604020202020204" pitchFamily="34" charset="0"/>
                        <a:buChar char="•"/>
                      </a:pPr>
                      <a:r>
                        <a:rPr lang="en-GB" sz="1000"/>
                        <a:t>AmBisome: 89.5%</a:t>
                      </a:r>
                    </a:p>
                    <a:p>
                      <a:pPr marL="171450" indent="-171450">
                        <a:buFont typeface="Arial" panose="020B0604020202020204" pitchFamily="34" charset="0"/>
                        <a:buChar char="•"/>
                      </a:pPr>
                      <a:r>
                        <a:rPr lang="en-GB" sz="1000"/>
                        <a:t>Micafungin: 89.6%</a:t>
                      </a:r>
                    </a:p>
                    <a:p>
                      <a:pPr marL="171450" indent="-171450">
                        <a:buFont typeface="Arial" panose="020B0604020202020204" pitchFamily="34" charset="0"/>
                        <a:buChar char="•"/>
                      </a:pPr>
                      <a:endParaRPr lang="en-GB" sz="1000"/>
                    </a:p>
                    <a:p>
                      <a:pPr marL="0" indent="0">
                        <a:buFont typeface="Arial" panose="020B0604020202020204" pitchFamily="34" charset="0"/>
                        <a:buNone/>
                      </a:pPr>
                      <a:r>
                        <a:rPr lang="en-GB" sz="1000" b="1"/>
                        <a:t>Comparable overall treatment success rate </a:t>
                      </a:r>
                      <a:r>
                        <a:rPr lang="en-GB" sz="1000"/>
                        <a:t>with AmBisome vs micafungin</a:t>
                      </a:r>
                      <a:endParaRPr lang="en-GB" sz="1000" dirty="0"/>
                    </a:p>
                  </a:txBody>
                  <a:tcPr anchor="ctr">
                    <a:lnR w="12700" cap="flat" cmpd="sng" algn="ctr">
                      <a:solidFill>
                        <a:schemeClr val="bg1"/>
                      </a:solidFill>
                      <a:prstDash val="solid"/>
                      <a:round/>
                      <a:headEnd type="none" w="med" len="med"/>
                      <a:tailEnd type="none" w="med" len="med"/>
                    </a:lnR>
                    <a:solidFill>
                      <a:srgbClr val="E9EBF5"/>
                    </a:solidFill>
                  </a:tcPr>
                </a:tc>
                <a:tc>
                  <a:txBody>
                    <a:bodyPr/>
                    <a:lstStyle/>
                    <a:p>
                      <a:pPr marL="171450" indent="-171450">
                        <a:buFont typeface="Arial" panose="020B0604020202020204" pitchFamily="34" charset="0"/>
                        <a:buChar char="•"/>
                      </a:pPr>
                      <a:r>
                        <a:rPr lang="en-GB" sz="1000"/>
                        <a:t>Overall numbers of AEs and serious AEs leading to treatment discontinuation were not significantly different with AmBisome vs micafungin</a:t>
                      </a:r>
                    </a:p>
                    <a:p>
                      <a:pPr marL="171450" indent="-171450">
                        <a:buFont typeface="Arial" panose="020B0604020202020204" pitchFamily="34" charset="0"/>
                        <a:buChar char="•"/>
                      </a:pPr>
                      <a:r>
                        <a:rPr lang="en-GB" sz="1000"/>
                        <a:t>Infusion-related AEs were more frequent in patients treated with AmBisome vs micafungin</a:t>
                      </a:r>
                      <a:endParaRPr lang="en-GB" sz="1000" dirty="0"/>
                    </a:p>
                  </a:txBody>
                  <a:tcPr anchor="ctr">
                    <a:lnL w="12700" cap="flat" cmpd="sng" algn="ctr">
                      <a:solidFill>
                        <a:schemeClr val="bg1"/>
                      </a:solidFill>
                      <a:prstDash val="solid"/>
                      <a:round/>
                      <a:headEnd type="none" w="med" len="med"/>
                      <a:tailEnd type="none" w="med" len="med"/>
                    </a:lnL>
                    <a:solidFill>
                      <a:srgbClr val="E9EBF5"/>
                    </a:solidFill>
                  </a:tcPr>
                </a:tc>
                <a:extLst>
                  <a:ext uri="{0D108BD9-81ED-4DB2-BD59-A6C34878D82A}">
                    <a16:rowId xmlns:a16="http://schemas.microsoft.com/office/drawing/2014/main" val="4088119663"/>
                  </a:ext>
                </a:extLst>
              </a:tr>
              <a:tr h="268735">
                <a:tc>
                  <a:txBody>
                    <a:bodyPr/>
                    <a:lstStyle/>
                    <a:p>
                      <a:r>
                        <a:rPr lang="en-GB" sz="1000" dirty="0"/>
                        <a:t>Mucormycosis</a:t>
                      </a: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t>Lanternier</a:t>
                      </a:r>
                      <a:r>
                        <a:rPr lang="en-GB" sz="1000" dirty="0"/>
                        <a:t> 2015: Prospective pilot study that aimed to evaluate the efficacy and safety of high-dose </a:t>
                      </a:r>
                      <a:br>
                        <a:rPr lang="en-GB" sz="1000" dirty="0"/>
                      </a:br>
                      <a:r>
                        <a:rPr lang="en-GB" sz="1000" dirty="0"/>
                        <a:t>(10 mg/kg/day) AmBisome monotherapy in initial mucormycosis treatment (N=34) </a:t>
                      </a:r>
                    </a:p>
                  </a:txBody>
                  <a:tcPr anchor="ctr">
                    <a:solidFill>
                      <a:srgbClr val="CFD5EA"/>
                    </a:solidFill>
                  </a:tcPr>
                </a:tc>
                <a:tc>
                  <a:txBody>
                    <a:bodyPr/>
                    <a:lstStyle/>
                    <a:p>
                      <a:r>
                        <a:rPr lang="en-GB" sz="1000" dirty="0"/>
                        <a:t>Percentage of overall favourable responses (complete or partial response) at Week 4 (or before if treatment ended earlier), according to the </a:t>
                      </a:r>
                      <a:r>
                        <a:rPr lang="en-GB" sz="1000" dirty="0" err="1"/>
                        <a:t>Herbrecht</a:t>
                      </a:r>
                      <a:r>
                        <a:rPr lang="en-GB" sz="1000" dirty="0"/>
                        <a:t> evaluation criteria*</a:t>
                      </a:r>
                    </a:p>
                  </a:txBody>
                  <a:tcPr anchor="ctr">
                    <a:solidFill>
                      <a:srgbClr val="CFD5EA"/>
                    </a:solidFill>
                  </a:tcPr>
                </a:tc>
                <a:tc>
                  <a:txBody>
                    <a:bodyPr/>
                    <a:lstStyle/>
                    <a:p>
                      <a:r>
                        <a:rPr lang="en-GB" sz="1000" dirty="0"/>
                        <a:t>Favourable responses at Week 4 or end </a:t>
                      </a:r>
                      <a:br>
                        <a:rPr lang="en-GB" sz="1000" dirty="0"/>
                      </a:br>
                      <a:r>
                        <a:rPr lang="en-GB" sz="1000" dirty="0"/>
                        <a:t>of treatment </a:t>
                      </a:r>
                    </a:p>
                    <a:p>
                      <a:pPr marL="171450" indent="-171450">
                        <a:buFont typeface="Arial" panose="020B0604020202020204" pitchFamily="34" charset="0"/>
                        <a:buChar char="•"/>
                      </a:pPr>
                      <a:r>
                        <a:rPr lang="en-GB" sz="1000" dirty="0"/>
                        <a:t>Favourable overall response: 36%</a:t>
                      </a:r>
                    </a:p>
                    <a:p>
                      <a:pPr marL="171450" indent="-171450">
                        <a:buFont typeface="Arial" panose="020B0604020202020204" pitchFamily="34" charset="0"/>
                        <a:buChar char="•"/>
                      </a:pPr>
                      <a:r>
                        <a:rPr lang="en-GB" sz="1000" dirty="0"/>
                        <a:t>Partial response: 18%</a:t>
                      </a:r>
                    </a:p>
                    <a:p>
                      <a:pPr marL="171450" indent="-171450">
                        <a:buFont typeface="Arial" panose="020B0604020202020204" pitchFamily="34" charset="0"/>
                        <a:buChar char="•"/>
                      </a:pPr>
                      <a:r>
                        <a:rPr lang="en-GB" sz="1000" dirty="0"/>
                        <a:t>Complete response: 18%</a:t>
                      </a:r>
                    </a:p>
                  </a:txBody>
                  <a:tcPr anchor="ctr">
                    <a:lnR w="12700" cap="flat" cmpd="sng" algn="ctr">
                      <a:solidFill>
                        <a:schemeClr val="bg1"/>
                      </a:solidFill>
                      <a:prstDash val="solid"/>
                      <a:round/>
                      <a:headEnd type="none" w="med" len="med"/>
                      <a:tailEnd type="none" w="med" len="med"/>
                    </a:lnR>
                    <a:solidFill>
                      <a:srgbClr val="CFD5EA"/>
                    </a:solidFill>
                  </a:tcPr>
                </a:tc>
                <a:tc>
                  <a:txBody>
                    <a:bodyPr/>
                    <a:lstStyle/>
                    <a:p>
                      <a:pPr marL="0" indent="0" algn="ctr">
                        <a:buFont typeface="Arial" panose="020B0604020202020204" pitchFamily="34" charset="0"/>
                        <a:buNone/>
                      </a:pPr>
                      <a:r>
                        <a:rPr lang="en-GB" sz="1000" noProof="0"/>
                        <a:t>AEs related to AmBisome:</a:t>
                      </a:r>
                      <a:endParaRPr lang="en-GB" sz="1000" noProof="0" dirty="0"/>
                    </a:p>
                  </a:txBody>
                  <a:tcPr anchor="ctr">
                    <a:lnL w="12700" cap="flat" cmpd="sng" algn="ctr">
                      <a:solidFill>
                        <a:schemeClr val="bg1"/>
                      </a:solidFill>
                      <a:prstDash val="solid"/>
                      <a:round/>
                      <a:headEnd type="none" w="med" len="med"/>
                      <a:tailEnd type="none" w="med" len="med"/>
                    </a:lnL>
                    <a:lnB w="12700" cmpd="sng">
                      <a:noFill/>
                    </a:lnB>
                    <a:solidFill>
                      <a:srgbClr val="CFD5EA"/>
                    </a:solidFill>
                  </a:tcPr>
                </a:tc>
                <a:extLst>
                  <a:ext uri="{0D108BD9-81ED-4DB2-BD59-A6C34878D82A}">
                    <a16:rowId xmlns:a16="http://schemas.microsoft.com/office/drawing/2014/main" val="4193322892"/>
                  </a:ext>
                </a:extLst>
              </a:tr>
              <a:tr h="585691">
                <a:tc rowSpan="4">
                  <a:txBody>
                    <a:bodyPr/>
                    <a:lstStyle/>
                    <a:p>
                      <a:r>
                        <a:rPr lang="en-GB" sz="1000"/>
                        <a:t>Invasive mould infections</a:t>
                      </a:r>
                      <a:endParaRPr lang="en-GB" sz="1000" dirty="0"/>
                    </a:p>
                  </a:txBody>
                  <a:tcPr anchor="ctr"/>
                </a:tc>
                <a:tc rowSpan="4">
                  <a:txBody>
                    <a:bodyPr/>
                    <a:lstStyle/>
                    <a:p>
                      <a:r>
                        <a:rPr lang="en-GB" sz="1000"/>
                        <a:t>Cornely 2007: Prospective, randomised, double-blind study that aimed to establish the efficacy and optimal dose of AmBisome in invasive aspergillosis and other mould infections (N=331)</a:t>
                      </a:r>
                      <a:endParaRPr lang="en-GB" sz="1000" dirty="0"/>
                    </a:p>
                  </a:txBody>
                  <a:tcPr anchor="ctr"/>
                </a:tc>
                <a:tc rowSpan="4">
                  <a:txBody>
                    <a:bodyPr/>
                    <a:lstStyle/>
                    <a:p>
                      <a:r>
                        <a:rPr lang="en-GB" sz="1000"/>
                        <a:t>Favourable (complete or partial) response at the end of study </a:t>
                      </a:r>
                      <a:br>
                        <a:rPr lang="en-GB" sz="1000"/>
                      </a:br>
                      <a:r>
                        <a:rPr lang="en-GB" sz="1000"/>
                        <a:t>drug treatment</a:t>
                      </a:r>
                      <a:endParaRPr lang="en-GB" sz="1000" dirty="0"/>
                    </a:p>
                  </a:txBody>
                  <a:tcPr anchor="ctr"/>
                </a:tc>
                <a:tc>
                  <a:txBody>
                    <a:bodyPr/>
                    <a:lstStyle/>
                    <a:p>
                      <a:r>
                        <a:rPr lang="en-GB" sz="1000"/>
                        <a:t>Favourable overall response</a:t>
                      </a:r>
                    </a:p>
                    <a:p>
                      <a:pPr marL="171450" indent="-171450">
                        <a:buFont typeface="Arial" panose="020B0604020202020204" pitchFamily="34" charset="0"/>
                        <a:buChar char="•"/>
                      </a:pPr>
                      <a:r>
                        <a:rPr lang="en-GB" sz="1000"/>
                        <a:t>AmBisome 3mg/kg: 50%</a:t>
                      </a:r>
                    </a:p>
                    <a:p>
                      <a:pPr marL="171450" indent="-171450">
                        <a:buFont typeface="Arial" panose="020B0604020202020204" pitchFamily="34" charset="0"/>
                        <a:buChar char="•"/>
                      </a:pPr>
                      <a:r>
                        <a:rPr lang="en-GB" sz="1000"/>
                        <a:t>AmBisome 10mg/kg: 46%</a:t>
                      </a:r>
                      <a:endParaRPr lang="en-GB" sz="1000" dirty="0"/>
                    </a:p>
                  </a:txBody>
                  <a:tcPr anchor="ctr">
                    <a:lnB w="12700" cmpd="sng">
                      <a:noFill/>
                    </a:lnB>
                  </a:tcPr>
                </a:tc>
                <a:tc rowSpan="4">
                  <a:txBody>
                    <a:bodyPr/>
                    <a:lstStyle/>
                    <a:p>
                      <a:pPr marL="0" indent="0">
                        <a:buFont typeface="Arial" panose="020B0604020202020204" pitchFamily="34" charset="0"/>
                        <a:buNone/>
                      </a:pPr>
                      <a:r>
                        <a:rPr lang="en-GB" sz="1000" b="1" dirty="0"/>
                        <a:t>Higher rates of nephrotoxicity and hypokalaemia were seen with high-dose AmBisome</a:t>
                      </a:r>
                      <a:r>
                        <a:rPr lang="en-GB" sz="1000" dirty="0"/>
                        <a:t> </a:t>
                      </a:r>
                      <a:br>
                        <a:rPr lang="en-GB" sz="1000" dirty="0"/>
                      </a:br>
                      <a:r>
                        <a:rPr lang="en-GB" sz="1000" dirty="0"/>
                        <a:t>(10 mg/kg/day) vs standard dose (3 mg/kg/day)</a:t>
                      </a:r>
                    </a:p>
                  </a:txBody>
                  <a:tcPr anchor="ctr">
                    <a:lnT w="12700" cmpd="sng">
                      <a:noFill/>
                    </a:lnT>
                  </a:tcPr>
                </a:tc>
                <a:extLst>
                  <a:ext uri="{0D108BD9-81ED-4DB2-BD59-A6C34878D82A}">
                    <a16:rowId xmlns:a16="http://schemas.microsoft.com/office/drawing/2014/main" val="160465314"/>
                  </a:ext>
                </a:extLst>
              </a:tr>
              <a:tr h="60362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indent="0">
                        <a:buFont typeface="Arial" panose="020B0604020202020204" pitchFamily="34" charset="0"/>
                        <a:buNone/>
                      </a:pPr>
                      <a:r>
                        <a:rPr lang="en-GB" sz="1000"/>
                        <a:t>Complete response</a:t>
                      </a:r>
                    </a:p>
                    <a:p>
                      <a:pPr marL="171450" indent="-171450">
                        <a:buFont typeface="Arial" panose="020B0604020202020204" pitchFamily="34" charset="0"/>
                        <a:buChar char="•"/>
                      </a:pPr>
                      <a:r>
                        <a:rPr lang="en-GB" sz="1000"/>
                        <a:t>AmBisome 3mg/kg: 1%</a:t>
                      </a:r>
                    </a:p>
                    <a:p>
                      <a:pPr marL="171450" indent="-171450">
                        <a:buFont typeface="Arial" panose="020B0604020202020204" pitchFamily="34" charset="0"/>
                        <a:buChar char="•"/>
                      </a:pPr>
                      <a:r>
                        <a:rPr lang="en-GB" sz="1000"/>
                        <a:t>AmBisome 10mg/kg: 2%</a:t>
                      </a:r>
                      <a:endParaRPr lang="en-GB" sz="1000" dirty="0"/>
                    </a:p>
                  </a:txBody>
                  <a:tcPr anchor="ctr">
                    <a:lnT w="12700" cmpd="sng">
                      <a:noFill/>
                    </a:lnT>
                    <a:lnB w="12700" cmpd="sng">
                      <a:noFill/>
                    </a:lnB>
                    <a:solidFill>
                      <a:srgbClr val="E9EBF5"/>
                    </a:solidFill>
                  </a:tcPr>
                </a:tc>
                <a:tc vMerge="1">
                  <a:txBody>
                    <a:bodyPr/>
                    <a:lstStyle/>
                    <a:p>
                      <a:endParaRPr lang="en-GB"/>
                    </a:p>
                  </a:txBody>
                  <a:tcPr/>
                </a:tc>
                <a:extLst>
                  <a:ext uri="{0D108BD9-81ED-4DB2-BD59-A6C34878D82A}">
                    <a16:rowId xmlns:a16="http://schemas.microsoft.com/office/drawing/2014/main" val="525827376"/>
                  </a:ext>
                </a:extLst>
              </a:tr>
              <a:tr h="58569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indent="0">
                        <a:buFont typeface="Arial" panose="020B0604020202020204" pitchFamily="34" charset="0"/>
                        <a:buNone/>
                      </a:pPr>
                      <a:r>
                        <a:rPr lang="en-GB" sz="1000"/>
                        <a:t>Partial response</a:t>
                      </a:r>
                    </a:p>
                    <a:p>
                      <a:pPr marL="171450" indent="-171450">
                        <a:buFont typeface="Arial" panose="020B0604020202020204" pitchFamily="34" charset="0"/>
                        <a:buChar char="•"/>
                      </a:pPr>
                      <a:r>
                        <a:rPr lang="en-GB" sz="1000"/>
                        <a:t>AmBisome 3mg/kg: 49%</a:t>
                      </a:r>
                    </a:p>
                    <a:p>
                      <a:pPr marL="171450" indent="-171450">
                        <a:buFont typeface="Arial" panose="020B0604020202020204" pitchFamily="34" charset="0"/>
                        <a:buChar char="•"/>
                      </a:pPr>
                      <a:r>
                        <a:rPr lang="en-GB" sz="1000"/>
                        <a:t>AmBisome 10mg/kg: 44%</a:t>
                      </a:r>
                      <a:endParaRPr lang="en-GB" sz="1000" dirty="0"/>
                    </a:p>
                  </a:txBody>
                  <a:tcPr anchor="ctr">
                    <a:lnT w="12700" cmpd="sng">
                      <a:noFill/>
                    </a:lnT>
                    <a:lnB w="12700" cmpd="sng">
                      <a:noFill/>
                    </a:lnB>
                    <a:solidFill>
                      <a:srgbClr val="E9EBF5"/>
                    </a:solidFill>
                  </a:tcPr>
                </a:tc>
                <a:tc vMerge="1">
                  <a:txBody>
                    <a:bodyPr/>
                    <a:lstStyle/>
                    <a:p>
                      <a:endParaRPr lang="en-GB"/>
                    </a:p>
                  </a:txBody>
                  <a:tcPr/>
                </a:tc>
                <a:extLst>
                  <a:ext uri="{0D108BD9-81ED-4DB2-BD59-A6C34878D82A}">
                    <a16:rowId xmlns:a16="http://schemas.microsoft.com/office/drawing/2014/main" val="3559939578"/>
                  </a:ext>
                </a:extLst>
              </a:tr>
              <a:tr h="58569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dirty="0"/>
                        <a:t>Comparable favourable overall response rates </a:t>
                      </a:r>
                      <a:r>
                        <a:rPr lang="en-GB" sz="1000" dirty="0"/>
                        <a:t>were observed between </a:t>
                      </a:r>
                      <a:br>
                        <a:rPr lang="en-GB" sz="1000" dirty="0"/>
                      </a:br>
                      <a:r>
                        <a:rPr lang="en-GB" sz="1000" dirty="0"/>
                        <a:t>treatment subgroups</a:t>
                      </a:r>
                    </a:p>
                  </a:txBody>
                  <a:tcPr anchor="ctr">
                    <a:lnT w="12700" cmpd="sng">
                      <a:noFill/>
                    </a:lnT>
                    <a:lnB w="12700" cmpd="sng">
                      <a:noFill/>
                    </a:lnB>
                    <a:solidFill>
                      <a:srgbClr val="E9EBF5"/>
                    </a:solidFill>
                  </a:tcPr>
                </a:tc>
                <a:tc vMerge="1">
                  <a:txBody>
                    <a:bodyPr/>
                    <a:lstStyle/>
                    <a:p>
                      <a:endParaRPr lang="en-GB"/>
                    </a:p>
                  </a:txBody>
                  <a:tcPr/>
                </a:tc>
                <a:extLst>
                  <a:ext uri="{0D108BD9-81ED-4DB2-BD59-A6C34878D82A}">
                    <a16:rowId xmlns:a16="http://schemas.microsoft.com/office/drawing/2014/main" val="3501729334"/>
                  </a:ext>
                </a:extLst>
              </a:tr>
            </a:tbl>
          </a:graphicData>
        </a:graphic>
      </p:graphicFrame>
      <p:sp>
        <p:nvSpPr>
          <p:cNvPr id="9" name="TextBox 8">
            <a:extLst>
              <a:ext uri="{FF2B5EF4-FFF2-40B4-BE49-F238E27FC236}">
                <a16:creationId xmlns:a16="http://schemas.microsoft.com/office/drawing/2014/main" id="{1380438E-A2E4-4761-8955-C501C47EA078}"/>
              </a:ext>
            </a:extLst>
          </p:cNvPr>
          <p:cNvSpPr txBox="1"/>
          <p:nvPr/>
        </p:nvSpPr>
        <p:spPr>
          <a:xfrm>
            <a:off x="455999" y="6408311"/>
            <a:ext cx="10840651" cy="461665"/>
          </a:xfrm>
          <a:prstGeom prst="rect">
            <a:avLst/>
          </a:prstGeom>
          <a:noFill/>
        </p:spPr>
        <p:txBody>
          <a:bodyPr wrap="square" anchor="b">
            <a:noAutofit/>
          </a:bodyPr>
          <a:lstStyle/>
          <a:p>
            <a:pPr eaLnBrk="1" hangingPunct="1"/>
            <a:r>
              <a:rPr lang="en-GB" altLang="en-IT" sz="1000" dirty="0">
                <a:latin typeface="+mj-lt"/>
                <a:cs typeface="Arial" panose="020B0604020202020204" pitchFamily="34" charset="0"/>
              </a:rPr>
              <a:t>*Complete response: resolution of all clinical signs and symptoms and &gt;90% of the lesions due to invasive aspergillosis that were visible on radiology. Partial response: clinical improvement and &gt;50% improvement in findings on radiology; </a:t>
            </a:r>
            <a:r>
              <a:rPr lang="en-GB" altLang="en-IT" sz="1000" baseline="30000" dirty="0">
                <a:latin typeface="+mj-lt"/>
                <a:cs typeface="Arial" panose="020B0604020202020204" pitchFamily="34" charset="0"/>
              </a:rPr>
              <a:t>†</a:t>
            </a:r>
            <a:r>
              <a:rPr lang="en-GB" altLang="en-IT" sz="1000" dirty="0">
                <a:latin typeface="+mj-lt"/>
                <a:cs typeface="Arial" panose="020B0604020202020204" pitchFamily="34" charset="0"/>
              </a:rPr>
              <a:t>Includes those with hypokalaemia &lt;2.5 mmol/L; </a:t>
            </a:r>
            <a:r>
              <a:rPr lang="en-GB" sz="1000" baseline="30000" dirty="0">
                <a:latin typeface="+mj-lt"/>
              </a:rPr>
              <a:t>‡</a:t>
            </a:r>
            <a:r>
              <a:rPr lang="en-GB" sz="1000" dirty="0">
                <a:latin typeface="+mj-lt"/>
              </a:rPr>
              <a:t>Defined by the investigator.</a:t>
            </a:r>
          </a:p>
          <a:p>
            <a:pPr eaLnBrk="1" hangingPunct="1"/>
            <a:r>
              <a:rPr lang="en-GB" altLang="en-IT" sz="1000" dirty="0">
                <a:latin typeface="+mj-lt"/>
                <a:cs typeface="Arial" panose="020B0604020202020204" pitchFamily="34" charset="0"/>
              </a:rPr>
              <a:t>AE, adverse event.</a:t>
            </a:r>
          </a:p>
        </p:txBody>
      </p:sp>
    </p:spTree>
    <p:extLst>
      <p:ext uri="{BB962C8B-B14F-4D97-AF65-F5344CB8AC3E}">
        <p14:creationId xmlns:p14="http://schemas.microsoft.com/office/powerpoint/2010/main" val="85396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13F3-B4B6-16C9-E890-55CB21B5362E}"/>
              </a:ext>
            </a:extLst>
          </p:cNvPr>
          <p:cNvSpPr>
            <a:spLocks noGrp="1"/>
          </p:cNvSpPr>
          <p:nvPr>
            <p:ph type="title"/>
          </p:nvPr>
        </p:nvSpPr>
        <p:spPr/>
        <p:txBody>
          <a:bodyPr>
            <a:normAutofit fontScale="90000"/>
          </a:bodyPr>
          <a:lstStyle/>
          <a:p>
            <a:r>
              <a:rPr lang="en-GB" dirty="0"/>
              <a:t>Unique adverse effects with nanoparticle formulations</a:t>
            </a:r>
            <a:br>
              <a:rPr lang="en-GB" dirty="0"/>
            </a:br>
            <a:r>
              <a:rPr lang="en-GB" sz="2000" b="0" dirty="0"/>
              <a:t>Complement activation-related pseudoallergy (CARPA)</a:t>
            </a:r>
          </a:p>
        </p:txBody>
      </p:sp>
      <p:pic>
        <p:nvPicPr>
          <p:cNvPr id="4" name="Picture 3" descr="Diagram&#10;&#10;Description automatically generated">
            <a:extLst>
              <a:ext uri="{FF2B5EF4-FFF2-40B4-BE49-F238E27FC236}">
                <a16:creationId xmlns:a16="http://schemas.microsoft.com/office/drawing/2014/main" id="{CE4554B2-AFF0-0F6B-AFB4-F79355BBD336}"/>
              </a:ext>
            </a:extLst>
          </p:cNvPr>
          <p:cNvPicPr>
            <a:picLocks noChangeAspect="1"/>
          </p:cNvPicPr>
          <p:nvPr/>
        </p:nvPicPr>
        <p:blipFill>
          <a:blip r:embed="rId3"/>
          <a:stretch>
            <a:fillRect/>
          </a:stretch>
        </p:blipFill>
        <p:spPr>
          <a:xfrm>
            <a:off x="891308" y="1984510"/>
            <a:ext cx="10409383" cy="4267200"/>
          </a:xfrm>
          <a:prstGeom prst="rect">
            <a:avLst/>
          </a:prstGeom>
        </p:spPr>
      </p:pic>
      <p:sp>
        <p:nvSpPr>
          <p:cNvPr id="6" name="TextBox 5">
            <a:extLst>
              <a:ext uri="{FF2B5EF4-FFF2-40B4-BE49-F238E27FC236}">
                <a16:creationId xmlns:a16="http://schemas.microsoft.com/office/drawing/2014/main" id="{218F0693-2181-F6D2-7FEF-C16D78135592}"/>
              </a:ext>
            </a:extLst>
          </p:cNvPr>
          <p:cNvSpPr txBox="1"/>
          <p:nvPr/>
        </p:nvSpPr>
        <p:spPr>
          <a:xfrm>
            <a:off x="3522290" y="1585764"/>
            <a:ext cx="4512774"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Risk increased if nanoparticle &gt;100 nm</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DE0B67-9F28-588D-FCCE-90E19B5EB23F}"/>
              </a:ext>
            </a:extLst>
          </p:cNvPr>
          <p:cNvSpPr txBox="1"/>
          <p:nvPr/>
        </p:nvSpPr>
        <p:spPr>
          <a:xfrm>
            <a:off x="456000" y="6408311"/>
            <a:ext cx="9836081" cy="461665"/>
          </a:xfrm>
          <a:prstGeom prst="rect">
            <a:avLst/>
          </a:prstGeom>
          <a:noFill/>
        </p:spPr>
        <p:txBody>
          <a:bodyPr wrap="square" anchor="b">
            <a:noAutofit/>
          </a:bodyPr>
          <a:lstStyle/>
          <a:p>
            <a:r>
              <a:rPr lang="en-GB" sz="1200" dirty="0">
                <a:effectLst/>
              </a:rPr>
              <a:t>ATR, anaphylatoxin receptors; EC, endothelial cells; PL, platelets; PAF, platelet-activating factor, </a:t>
            </a:r>
            <a:br>
              <a:rPr lang="en-GB" sz="1200" dirty="0"/>
            </a:br>
            <a:r>
              <a:rPr lang="en-GB" sz="1200" dirty="0">
                <a:effectLst/>
              </a:rPr>
              <a:t>SMC, smooth muscle cells; sMF, secretory macrophages; TXA2, </a:t>
            </a:r>
            <a:r>
              <a:rPr lang="en-GB" sz="1200" dirty="0"/>
              <a:t>t</a:t>
            </a:r>
            <a:r>
              <a:rPr lang="en-GB" sz="1200" dirty="0">
                <a:effectLst/>
              </a:rPr>
              <a:t>hromboxane A2; WBC, white blood cell.</a:t>
            </a:r>
          </a:p>
          <a:p>
            <a:r>
              <a:rPr lang="en-GB" sz="1200" dirty="0">
                <a:effectLst/>
              </a:rPr>
              <a:t>Szebeni J. </a:t>
            </a:r>
            <a:r>
              <a:rPr lang="en-GB" sz="1200" i="1" dirty="0">
                <a:effectLst/>
              </a:rPr>
              <a:t>Mol Immunol </a:t>
            </a:r>
            <a:r>
              <a:rPr lang="en-GB" sz="1200" dirty="0">
                <a:effectLst/>
              </a:rPr>
              <a:t>2014;61(2):163–173.</a:t>
            </a:r>
          </a:p>
        </p:txBody>
      </p:sp>
      <p:sp>
        <p:nvSpPr>
          <p:cNvPr id="5" name="TextBox 4">
            <a:extLst>
              <a:ext uri="{FF2B5EF4-FFF2-40B4-BE49-F238E27FC236}">
                <a16:creationId xmlns:a16="http://schemas.microsoft.com/office/drawing/2014/main" id="{D3BBFDB8-F197-7196-66CE-4D70C3E42C21}"/>
              </a:ext>
            </a:extLst>
          </p:cNvPr>
          <p:cNvSpPr txBox="1"/>
          <p:nvPr/>
        </p:nvSpPr>
        <p:spPr>
          <a:xfrm>
            <a:off x="-1106906" y="182880"/>
            <a:ext cx="1020279" cy="461665"/>
          </a:xfrm>
          <a:prstGeom prst="rect">
            <a:avLst/>
          </a:prstGeom>
          <a:solidFill>
            <a:schemeClr val="accent4"/>
          </a:solidFill>
        </p:spPr>
        <p:txBody>
          <a:bodyPr wrap="square" rtlCol="0">
            <a:spAutoFit/>
          </a:bodyPr>
          <a:lstStyle/>
          <a:p>
            <a:r>
              <a:rPr lang="en-GB" sz="1200" dirty="0"/>
              <a:t>Unique toxicities</a:t>
            </a:r>
          </a:p>
        </p:txBody>
      </p:sp>
    </p:spTree>
    <p:extLst>
      <p:ext uri="{BB962C8B-B14F-4D97-AF65-F5344CB8AC3E}">
        <p14:creationId xmlns:p14="http://schemas.microsoft.com/office/powerpoint/2010/main" val="1771701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0AD5-89BD-1E50-2EB3-0D321DA992E2}"/>
              </a:ext>
            </a:extLst>
          </p:cNvPr>
          <p:cNvSpPr>
            <a:spLocks noGrp="1"/>
          </p:cNvSpPr>
          <p:nvPr>
            <p:ph type="title"/>
          </p:nvPr>
        </p:nvSpPr>
        <p:spPr/>
        <p:txBody>
          <a:bodyPr/>
          <a:lstStyle/>
          <a:p>
            <a:r>
              <a:rPr lang="en-GB" dirty="0"/>
              <a:t>Not all lipid-based nanomedicines are the same</a:t>
            </a:r>
          </a:p>
        </p:txBody>
      </p:sp>
      <p:sp>
        <p:nvSpPr>
          <p:cNvPr id="3" name="TextBox 2">
            <a:extLst>
              <a:ext uri="{FF2B5EF4-FFF2-40B4-BE49-F238E27FC236}">
                <a16:creationId xmlns:a16="http://schemas.microsoft.com/office/drawing/2014/main" id="{C62E7CC6-7C4C-92A8-ACDD-C378BE6D4745}"/>
              </a:ext>
            </a:extLst>
          </p:cNvPr>
          <p:cNvSpPr txBox="1"/>
          <p:nvPr/>
        </p:nvSpPr>
        <p:spPr>
          <a:xfrm>
            <a:off x="455999" y="6408311"/>
            <a:ext cx="9836081" cy="461665"/>
          </a:xfrm>
          <a:prstGeom prst="rect">
            <a:avLst/>
          </a:prstGeom>
          <a:noFill/>
        </p:spPr>
        <p:txBody>
          <a:bodyPr wrap="square" anchor="b">
            <a:noAutofit/>
          </a:bodyPr>
          <a:lstStyle/>
          <a:p>
            <a:r>
              <a:rPr lang="en-GB" sz="1200"/>
              <a:t>BUN, blood urea nitrogen; </a:t>
            </a:r>
            <a:r>
              <a:rPr lang="en-GB" sz="1200">
                <a:effectLst/>
              </a:rPr>
              <a:t>IV, intravenous; </a:t>
            </a:r>
            <a:r>
              <a:rPr lang="en-GB" sz="1200"/>
              <a:t>NL, within normal limits; </a:t>
            </a:r>
            <a:r>
              <a:rPr lang="en-GB" sz="1200">
                <a:effectLst/>
              </a:rPr>
              <a:t>RBC, red blood cell.</a:t>
            </a:r>
            <a:br>
              <a:rPr lang="en-GB" sz="1200">
                <a:effectLst/>
              </a:rPr>
            </a:br>
            <a:r>
              <a:rPr lang="en-GB" sz="1200">
                <a:effectLst/>
              </a:rPr>
              <a:t>Adler-Moore JP et al. </a:t>
            </a:r>
            <a:r>
              <a:rPr lang="en-GB" sz="1200" i="1">
                <a:effectLst/>
              </a:rPr>
              <a:t>Med Mycol </a:t>
            </a:r>
            <a:r>
              <a:rPr lang="en-GB" sz="1200">
                <a:effectLst/>
              </a:rPr>
              <a:t>2016;54(3):223–231.</a:t>
            </a:r>
          </a:p>
        </p:txBody>
      </p:sp>
      <p:graphicFrame>
        <p:nvGraphicFramePr>
          <p:cNvPr id="7" name="Table 7">
            <a:extLst>
              <a:ext uri="{FF2B5EF4-FFF2-40B4-BE49-F238E27FC236}">
                <a16:creationId xmlns:a16="http://schemas.microsoft.com/office/drawing/2014/main" id="{7068AB59-4E5E-4CE6-84BA-1591EEC1F790}"/>
              </a:ext>
            </a:extLst>
          </p:cNvPr>
          <p:cNvGraphicFramePr>
            <a:graphicFrameLocks noGrp="1"/>
          </p:cNvGraphicFramePr>
          <p:nvPr>
            <p:extLst>
              <p:ext uri="{D42A27DB-BD31-4B8C-83A1-F6EECF244321}">
                <p14:modId xmlns:p14="http://schemas.microsoft.com/office/powerpoint/2010/main" val="4161896702"/>
              </p:ext>
            </p:extLst>
          </p:nvPr>
        </p:nvGraphicFramePr>
        <p:xfrm>
          <a:off x="456000" y="1788190"/>
          <a:ext cx="11202600" cy="4544171"/>
        </p:xfrm>
        <a:graphic>
          <a:graphicData uri="http://schemas.openxmlformats.org/drawingml/2006/table">
            <a:tbl>
              <a:tblPr firstRow="1" bandRow="1">
                <a:tableStyleId>{5C22544A-7EE6-4342-B048-85BDC9FD1C3A}</a:tableStyleId>
              </a:tblPr>
              <a:tblGrid>
                <a:gridCol w="4705280">
                  <a:extLst>
                    <a:ext uri="{9D8B030D-6E8A-4147-A177-3AD203B41FA5}">
                      <a16:colId xmlns:a16="http://schemas.microsoft.com/office/drawing/2014/main" val="3809017684"/>
                    </a:ext>
                  </a:extLst>
                </a:gridCol>
                <a:gridCol w="1624330">
                  <a:extLst>
                    <a:ext uri="{9D8B030D-6E8A-4147-A177-3AD203B41FA5}">
                      <a16:colId xmlns:a16="http://schemas.microsoft.com/office/drawing/2014/main" val="3331567485"/>
                    </a:ext>
                  </a:extLst>
                </a:gridCol>
                <a:gridCol w="1624330">
                  <a:extLst>
                    <a:ext uri="{9D8B030D-6E8A-4147-A177-3AD203B41FA5}">
                      <a16:colId xmlns:a16="http://schemas.microsoft.com/office/drawing/2014/main" val="449613938"/>
                    </a:ext>
                  </a:extLst>
                </a:gridCol>
                <a:gridCol w="1624330">
                  <a:extLst>
                    <a:ext uri="{9D8B030D-6E8A-4147-A177-3AD203B41FA5}">
                      <a16:colId xmlns:a16="http://schemas.microsoft.com/office/drawing/2014/main" val="3801837611"/>
                    </a:ext>
                  </a:extLst>
                </a:gridCol>
                <a:gridCol w="1624330">
                  <a:extLst>
                    <a:ext uri="{9D8B030D-6E8A-4147-A177-3AD203B41FA5}">
                      <a16:colId xmlns:a16="http://schemas.microsoft.com/office/drawing/2014/main" val="1060494505"/>
                    </a:ext>
                  </a:extLst>
                </a:gridCol>
              </a:tblGrid>
              <a:tr h="532018">
                <a:tc rowSpan="2">
                  <a:txBody>
                    <a:bodyPr/>
                    <a:lstStyle/>
                    <a:p>
                      <a:endParaRPr lang="en-GB" sz="1200"/>
                    </a:p>
                  </a:txBody>
                  <a:tcPr anchor="ctr"/>
                </a:tc>
                <a:tc gridSpan="2">
                  <a:txBody>
                    <a:bodyPr/>
                    <a:lstStyle/>
                    <a:p>
                      <a:pPr algn="ctr"/>
                      <a:r>
                        <a:rPr lang="en-GB" sz="1400"/>
                        <a:t>AmBisome vs Anfogen</a:t>
                      </a:r>
                      <a:endParaRPr lang="en-GB" sz="1400" dirty="0"/>
                    </a:p>
                  </a:txBody>
                  <a:tcPr anchor="ctr"/>
                </a:tc>
                <a:tc hMerge="1">
                  <a:txBody>
                    <a:bodyPr/>
                    <a:lstStyle/>
                    <a:p>
                      <a:endParaRPr lang="en-GB"/>
                    </a:p>
                  </a:txBody>
                  <a:tcPr/>
                </a:tc>
                <a:tc gridSpan="2">
                  <a:txBody>
                    <a:bodyPr/>
                    <a:lstStyle/>
                    <a:p>
                      <a:pPr algn="ctr"/>
                      <a:r>
                        <a:rPr lang="en-GB" sz="1400"/>
                        <a:t>AmBisome vs Lambin</a:t>
                      </a:r>
                      <a:endParaRPr lang="en-GB" sz="1400" dirty="0"/>
                    </a:p>
                  </a:txBody>
                  <a:tcPr anchor="ctr"/>
                </a:tc>
                <a:tc hMerge="1">
                  <a:txBody>
                    <a:bodyPr/>
                    <a:lstStyle/>
                    <a:p>
                      <a:endParaRPr lang="en-GB"/>
                    </a:p>
                  </a:txBody>
                  <a:tcPr/>
                </a:tc>
                <a:extLst>
                  <a:ext uri="{0D108BD9-81ED-4DB2-BD59-A6C34878D82A}">
                    <a16:rowId xmlns:a16="http://schemas.microsoft.com/office/drawing/2014/main" val="3145434253"/>
                  </a:ext>
                </a:extLst>
              </a:tr>
              <a:tr h="532018">
                <a:tc vMerge="1">
                  <a:txBody>
                    <a:bodyPr/>
                    <a:lstStyle/>
                    <a:p>
                      <a:endParaRPr lang="en-GB" sz="1200"/>
                    </a:p>
                  </a:txBody>
                  <a:tcPr anchor="ctr">
                    <a:solidFill>
                      <a:srgbClr val="4472C4"/>
                    </a:solidFill>
                  </a:tcPr>
                </a:tc>
                <a:tc>
                  <a:txBody>
                    <a:bodyPr/>
                    <a:lstStyle/>
                    <a:p>
                      <a:r>
                        <a:rPr lang="en-GB" sz="1200" b="1">
                          <a:solidFill>
                            <a:schemeClr val="bg1"/>
                          </a:solidFill>
                        </a:rPr>
                        <a:t>AmBisome</a:t>
                      </a:r>
                      <a:endParaRPr lang="en-GB" sz="1200" b="1" dirty="0">
                        <a:solidFill>
                          <a:schemeClr val="bg1"/>
                        </a:solidFill>
                      </a:endParaRPr>
                    </a:p>
                  </a:txBody>
                  <a:tcPr anchor="ctr">
                    <a:solidFill>
                      <a:srgbClr val="4472C4"/>
                    </a:solidFill>
                  </a:tcPr>
                </a:tc>
                <a:tc>
                  <a:txBody>
                    <a:bodyPr/>
                    <a:lstStyle/>
                    <a:p>
                      <a:r>
                        <a:rPr lang="en-GB" sz="1200" b="1">
                          <a:solidFill>
                            <a:schemeClr val="bg1"/>
                          </a:solidFill>
                        </a:rPr>
                        <a:t>Anfogen</a:t>
                      </a:r>
                      <a:endParaRPr lang="en-GB" sz="1200" b="1" dirty="0">
                        <a:solidFill>
                          <a:schemeClr val="bg1"/>
                        </a:solidFill>
                      </a:endParaRPr>
                    </a:p>
                  </a:txBody>
                  <a:tcPr anchor="ctr">
                    <a:solidFill>
                      <a:srgbClr val="4472C4"/>
                    </a:solidFill>
                  </a:tcPr>
                </a:tc>
                <a:tc>
                  <a:txBody>
                    <a:bodyPr/>
                    <a:lstStyle/>
                    <a:p>
                      <a:r>
                        <a:rPr lang="en-GB" sz="1200" b="1">
                          <a:solidFill>
                            <a:schemeClr val="bg1"/>
                          </a:solidFill>
                        </a:rPr>
                        <a:t>AmBisome</a:t>
                      </a:r>
                      <a:endParaRPr lang="en-GB" sz="1200" b="1" dirty="0">
                        <a:solidFill>
                          <a:schemeClr val="bg1"/>
                        </a:solidFill>
                      </a:endParaRPr>
                    </a:p>
                  </a:txBody>
                  <a:tcPr anchor="ctr">
                    <a:solidFill>
                      <a:srgbClr val="4472C4"/>
                    </a:solidFill>
                  </a:tcPr>
                </a:tc>
                <a:tc>
                  <a:txBody>
                    <a:bodyPr/>
                    <a:lstStyle/>
                    <a:p>
                      <a:r>
                        <a:rPr lang="en-GB" sz="1200" b="1">
                          <a:solidFill>
                            <a:schemeClr val="bg1"/>
                          </a:solidFill>
                        </a:rPr>
                        <a:t>Lambin</a:t>
                      </a:r>
                      <a:endParaRPr lang="en-GB" sz="1200" b="1" dirty="0">
                        <a:solidFill>
                          <a:schemeClr val="bg1"/>
                        </a:solidFill>
                      </a:endParaRPr>
                    </a:p>
                  </a:txBody>
                  <a:tcPr anchor="ctr">
                    <a:solidFill>
                      <a:srgbClr val="4472C4"/>
                    </a:solidFill>
                  </a:tcPr>
                </a:tc>
                <a:extLst>
                  <a:ext uri="{0D108BD9-81ED-4DB2-BD59-A6C34878D82A}">
                    <a16:rowId xmlns:a16="http://schemas.microsoft.com/office/drawing/2014/main" val="2075684379"/>
                  </a:ext>
                </a:extLst>
              </a:tr>
              <a:tr h="532018">
                <a:tc>
                  <a:txBody>
                    <a:bodyPr/>
                    <a:lstStyle/>
                    <a:p>
                      <a:r>
                        <a:rPr lang="en-GB" sz="1200"/>
                        <a:t>Median diameter of liposomes (nm)</a:t>
                      </a:r>
                    </a:p>
                  </a:txBody>
                  <a:tcPr anchor="ctr"/>
                </a:tc>
                <a:tc>
                  <a:txBody>
                    <a:bodyPr/>
                    <a:lstStyle/>
                    <a:p>
                      <a:r>
                        <a:rPr lang="en-GB" sz="1200"/>
                        <a:t>77.8</a:t>
                      </a:r>
                    </a:p>
                  </a:txBody>
                  <a:tcPr anchor="ctr"/>
                </a:tc>
                <a:tc>
                  <a:txBody>
                    <a:bodyPr/>
                    <a:lstStyle/>
                    <a:p>
                      <a:r>
                        <a:rPr lang="en-GB" sz="1200"/>
                        <a:t>111.5</a:t>
                      </a:r>
                    </a:p>
                  </a:txBody>
                  <a:tcPr anchor="ctr"/>
                </a:tc>
                <a:tc>
                  <a:txBody>
                    <a:bodyPr/>
                    <a:lstStyle/>
                    <a:p>
                      <a:r>
                        <a:rPr lang="en-GB" sz="1200"/>
                        <a:t>77.8</a:t>
                      </a:r>
                    </a:p>
                  </a:txBody>
                  <a:tcPr anchor="ctr"/>
                </a:tc>
                <a:tc>
                  <a:txBody>
                    <a:bodyPr/>
                    <a:lstStyle/>
                    <a:p>
                      <a:r>
                        <a:rPr lang="en-GB" sz="1200"/>
                        <a:t>122.2</a:t>
                      </a:r>
                    </a:p>
                  </a:txBody>
                  <a:tcPr anchor="ctr"/>
                </a:tc>
                <a:extLst>
                  <a:ext uri="{0D108BD9-81ED-4DB2-BD59-A6C34878D82A}">
                    <a16:rowId xmlns:a16="http://schemas.microsoft.com/office/drawing/2014/main" val="1407530702"/>
                  </a:ext>
                </a:extLst>
              </a:tr>
              <a:tr h="532018">
                <a:tc>
                  <a:txBody>
                    <a:bodyPr/>
                    <a:lstStyle/>
                    <a:p>
                      <a:r>
                        <a:rPr lang="en-GB" sz="1200"/>
                        <a:t>RBC toxicity (K</a:t>
                      </a:r>
                      <a:r>
                        <a:rPr lang="en-GB" sz="1200" baseline="-25000"/>
                        <a:t>50</a:t>
                      </a:r>
                      <a:r>
                        <a:rPr lang="en-GB" sz="1200"/>
                        <a:t> µg/ml)</a:t>
                      </a:r>
                    </a:p>
                  </a:txBody>
                  <a:tcPr anchor="ctr"/>
                </a:tc>
                <a:tc>
                  <a:txBody>
                    <a:bodyPr/>
                    <a:lstStyle/>
                    <a:p>
                      <a:r>
                        <a:rPr lang="en-GB" sz="1200"/>
                        <a:t>20</a:t>
                      </a:r>
                    </a:p>
                  </a:txBody>
                  <a:tcPr anchor="ctr"/>
                </a:tc>
                <a:tc>
                  <a:txBody>
                    <a:bodyPr/>
                    <a:lstStyle/>
                    <a:p>
                      <a:r>
                        <a:rPr lang="en-GB" sz="1200"/>
                        <a:t>0.9</a:t>
                      </a:r>
                    </a:p>
                  </a:txBody>
                  <a:tcPr anchor="ctr"/>
                </a:tc>
                <a:tc>
                  <a:txBody>
                    <a:bodyPr/>
                    <a:lstStyle/>
                    <a:p>
                      <a:r>
                        <a:rPr lang="en-GB" sz="1200"/>
                        <a:t>7.4</a:t>
                      </a:r>
                    </a:p>
                  </a:txBody>
                  <a:tcPr anchor="ctr"/>
                </a:tc>
                <a:tc>
                  <a:txBody>
                    <a:bodyPr/>
                    <a:lstStyle/>
                    <a:p>
                      <a:r>
                        <a:rPr lang="en-GB" sz="1200"/>
                        <a:t>1.4</a:t>
                      </a:r>
                    </a:p>
                  </a:txBody>
                  <a:tcPr anchor="ctr"/>
                </a:tc>
                <a:extLst>
                  <a:ext uri="{0D108BD9-81ED-4DB2-BD59-A6C34878D82A}">
                    <a16:rowId xmlns:a16="http://schemas.microsoft.com/office/drawing/2014/main" val="3349669354"/>
                  </a:ext>
                </a:extLst>
              </a:tr>
              <a:tr h="572257">
                <a:tc>
                  <a:txBody>
                    <a:bodyPr/>
                    <a:lstStyle/>
                    <a:p>
                      <a:r>
                        <a:rPr lang="en-GB" sz="1200"/>
                        <a:t>Maximum tolerated single IV dose (mg/kg)</a:t>
                      </a:r>
                    </a:p>
                  </a:txBody>
                  <a:tcPr anchor="ctr"/>
                </a:tc>
                <a:tc>
                  <a:txBody>
                    <a:bodyPr/>
                    <a:lstStyle/>
                    <a:p>
                      <a:r>
                        <a:rPr lang="en-GB" sz="1200"/>
                        <a:t>&gt;100</a:t>
                      </a:r>
                    </a:p>
                  </a:txBody>
                  <a:tcPr anchor="ctr"/>
                </a:tc>
                <a:tc>
                  <a:txBody>
                    <a:bodyPr/>
                    <a:lstStyle/>
                    <a:p>
                      <a:r>
                        <a:rPr lang="en-GB" sz="1200"/>
                        <a:t>10</a:t>
                      </a:r>
                    </a:p>
                  </a:txBody>
                  <a:tcPr anchor="ctr"/>
                </a:tc>
                <a:tc>
                  <a:txBody>
                    <a:bodyPr/>
                    <a:lstStyle/>
                    <a:p>
                      <a:r>
                        <a:rPr lang="en-GB" sz="1200"/>
                        <a:t>&gt;50 </a:t>
                      </a:r>
                    </a:p>
                  </a:txBody>
                  <a:tcPr anchor="ctr"/>
                </a:tc>
                <a:tc>
                  <a:txBody>
                    <a:bodyPr/>
                    <a:lstStyle/>
                    <a:p>
                      <a:r>
                        <a:rPr lang="en-GB" sz="1200"/>
                        <a:t>20</a:t>
                      </a:r>
                    </a:p>
                  </a:txBody>
                  <a:tcPr anchor="ctr"/>
                </a:tc>
                <a:extLst>
                  <a:ext uri="{0D108BD9-81ED-4DB2-BD59-A6C34878D82A}">
                    <a16:rowId xmlns:a16="http://schemas.microsoft.com/office/drawing/2014/main" val="683896344"/>
                  </a:ext>
                </a:extLst>
              </a:tr>
              <a:tr h="532018">
                <a:tc>
                  <a:txBody>
                    <a:bodyPr/>
                    <a:lstStyle/>
                    <a:p>
                      <a:r>
                        <a:rPr lang="en-GB" sz="1200"/>
                        <a:t>BUN at 7.5 mg/kg</a:t>
                      </a:r>
                    </a:p>
                  </a:txBody>
                  <a:tcPr anchor="ctr"/>
                </a:tc>
                <a:tc>
                  <a:txBody>
                    <a:bodyPr/>
                    <a:lstStyle/>
                    <a:p>
                      <a:r>
                        <a:rPr lang="en-GB" sz="1200"/>
                        <a:t>12 (normal)</a:t>
                      </a:r>
                    </a:p>
                  </a:txBody>
                  <a:tcPr anchor="ctr"/>
                </a:tc>
                <a:tc>
                  <a:txBody>
                    <a:bodyPr/>
                    <a:lstStyle/>
                    <a:p>
                      <a:r>
                        <a:rPr lang="en-GB" sz="1200"/>
                        <a:t>78</a:t>
                      </a:r>
                    </a:p>
                  </a:txBody>
                  <a:tcPr anchor="ctr"/>
                </a:tc>
                <a:tc>
                  <a:txBody>
                    <a:bodyPr/>
                    <a:lstStyle/>
                    <a:p>
                      <a:r>
                        <a:rPr lang="en-GB" sz="1200"/>
                        <a:t>NL</a:t>
                      </a:r>
                    </a:p>
                  </a:txBody>
                  <a:tcPr anchor="ctr"/>
                </a:tc>
                <a:tc>
                  <a:txBody>
                    <a:bodyPr/>
                    <a:lstStyle/>
                    <a:p>
                      <a:r>
                        <a:rPr lang="en-GB" sz="1200"/>
                        <a:t>NL</a:t>
                      </a:r>
                    </a:p>
                  </a:txBody>
                  <a:tcPr anchor="ctr"/>
                </a:tc>
                <a:extLst>
                  <a:ext uri="{0D108BD9-81ED-4DB2-BD59-A6C34878D82A}">
                    <a16:rowId xmlns:a16="http://schemas.microsoft.com/office/drawing/2014/main" val="1086953601"/>
                  </a:ext>
                </a:extLst>
              </a:tr>
              <a:tr h="655912">
                <a:tc>
                  <a:txBody>
                    <a:bodyPr/>
                    <a:lstStyle/>
                    <a:p>
                      <a:r>
                        <a:rPr lang="en-GB" sz="1200"/>
                        <a:t>Renal tubular necrosis with daily 5 mg/kg dosing in uninfected mice</a:t>
                      </a:r>
                    </a:p>
                  </a:txBody>
                  <a:tcPr anchor="ctr"/>
                </a:tc>
                <a:tc>
                  <a:txBody>
                    <a:bodyPr/>
                    <a:lstStyle/>
                    <a:p>
                      <a:r>
                        <a:rPr lang="en-GB" sz="1200"/>
                        <a:t>Normal renal tubules</a:t>
                      </a:r>
                    </a:p>
                  </a:txBody>
                  <a:tcPr anchor="ctr"/>
                </a:tc>
                <a:tc>
                  <a:txBody>
                    <a:bodyPr/>
                    <a:lstStyle/>
                    <a:p>
                      <a:r>
                        <a:rPr lang="en-GB" sz="1200"/>
                        <a:t>Renal tubular dilation</a:t>
                      </a:r>
                    </a:p>
                  </a:txBody>
                  <a:tcPr anchor="ctr"/>
                </a:tc>
                <a:tc>
                  <a:txBody>
                    <a:bodyPr/>
                    <a:lstStyle/>
                    <a:p>
                      <a:r>
                        <a:rPr lang="en-GB" sz="1200"/>
                        <a:t>Normal renal tubules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Renal tubular dilation</a:t>
                      </a:r>
                      <a:endParaRPr lang="en-GB" sz="1200" dirty="0"/>
                    </a:p>
                  </a:txBody>
                  <a:tcPr anchor="ctr"/>
                </a:tc>
                <a:extLst>
                  <a:ext uri="{0D108BD9-81ED-4DB2-BD59-A6C34878D82A}">
                    <a16:rowId xmlns:a16="http://schemas.microsoft.com/office/drawing/2014/main" val="3691535157"/>
                  </a:ext>
                </a:extLst>
              </a:tr>
              <a:tr h="655912">
                <a:tc>
                  <a:txBody>
                    <a:bodyPr/>
                    <a:lstStyle/>
                    <a:p>
                      <a:r>
                        <a:rPr lang="en-GB" sz="1200"/>
                        <a:t>Survival following </a:t>
                      </a:r>
                      <a:r>
                        <a:rPr lang="en-GB" sz="1200" i="1"/>
                        <a:t>A. fumigatus </a:t>
                      </a:r>
                      <a:r>
                        <a:rPr lang="en-GB" sz="1200"/>
                        <a:t>challenge and drug treatment</a:t>
                      </a:r>
                    </a:p>
                  </a:txBody>
                  <a:tcPr anchor="ctr"/>
                </a:tc>
                <a:tc>
                  <a:txBody>
                    <a:bodyPr/>
                    <a:lstStyle/>
                    <a:p>
                      <a:r>
                        <a:rPr lang="en-GB" sz="1200"/>
                        <a:t>7.5 mg/kg,4X: 100%</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7.5 mg/kg,4X: 70%</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10 mg/kg, 6X: 60%</a:t>
                      </a:r>
                      <a:endParaRPr lang="en-GB"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10 mg/kg, 6X: 30%</a:t>
                      </a:r>
                      <a:endParaRPr lang="en-GB" sz="1200" dirty="0"/>
                    </a:p>
                  </a:txBody>
                  <a:tcPr anchor="ctr"/>
                </a:tc>
                <a:extLst>
                  <a:ext uri="{0D108BD9-81ED-4DB2-BD59-A6C34878D82A}">
                    <a16:rowId xmlns:a16="http://schemas.microsoft.com/office/drawing/2014/main" val="2486869811"/>
                  </a:ext>
                </a:extLst>
              </a:tr>
            </a:tbl>
          </a:graphicData>
        </a:graphic>
      </p:graphicFrame>
      <p:sp>
        <p:nvSpPr>
          <p:cNvPr id="8" name="TextBox 7">
            <a:extLst>
              <a:ext uri="{FF2B5EF4-FFF2-40B4-BE49-F238E27FC236}">
                <a16:creationId xmlns:a16="http://schemas.microsoft.com/office/drawing/2014/main" id="{A8C399C0-C37E-43BD-B771-BF40A7CC21C5}"/>
              </a:ext>
            </a:extLst>
          </p:cNvPr>
          <p:cNvSpPr txBox="1"/>
          <p:nvPr/>
        </p:nvSpPr>
        <p:spPr>
          <a:xfrm>
            <a:off x="2497086" y="1414422"/>
            <a:ext cx="7955191" cy="338554"/>
          </a:xfrm>
          <a:prstGeom prst="rect">
            <a:avLst/>
          </a:prstGeom>
          <a:noFill/>
        </p:spPr>
        <p:txBody>
          <a:bodyPr wrap="none" rtlCol="0">
            <a:spAutoFit/>
          </a:bodyPr>
          <a:lstStyle/>
          <a:p>
            <a:r>
              <a:rPr lang="en-GB" sz="1600" b="1" dirty="0"/>
              <a:t>Results of preclinical studies comparing AmBisome with Anfogen</a:t>
            </a:r>
            <a:r>
              <a:rPr lang="en-GB" sz="1600" b="1" baseline="30000" dirty="0"/>
              <a:t>®</a:t>
            </a:r>
            <a:r>
              <a:rPr lang="en-GB" sz="1600" b="1" dirty="0"/>
              <a:t> or Lambin</a:t>
            </a:r>
            <a:r>
              <a:rPr lang="en-GB" sz="1600" b="1" baseline="30000" dirty="0"/>
              <a:t>®</a:t>
            </a:r>
            <a:endParaRPr lang="en-GB" sz="1600" b="1" dirty="0"/>
          </a:p>
        </p:txBody>
      </p:sp>
      <p:sp>
        <p:nvSpPr>
          <p:cNvPr id="4" name="TextBox 3">
            <a:extLst>
              <a:ext uri="{FF2B5EF4-FFF2-40B4-BE49-F238E27FC236}">
                <a16:creationId xmlns:a16="http://schemas.microsoft.com/office/drawing/2014/main" id="{F624B8F8-8F50-2444-8C6C-E63C518839CC}"/>
              </a:ext>
            </a:extLst>
          </p:cNvPr>
          <p:cNvSpPr txBox="1"/>
          <p:nvPr/>
        </p:nvSpPr>
        <p:spPr>
          <a:xfrm>
            <a:off x="-1106906" y="182880"/>
            <a:ext cx="1020279" cy="1015663"/>
          </a:xfrm>
          <a:prstGeom prst="rect">
            <a:avLst/>
          </a:prstGeom>
          <a:solidFill>
            <a:schemeClr val="accent4"/>
          </a:solidFill>
        </p:spPr>
        <p:txBody>
          <a:bodyPr wrap="square" rtlCol="0">
            <a:spAutoFit/>
          </a:bodyPr>
          <a:lstStyle/>
          <a:p>
            <a:r>
              <a:rPr lang="en-GB" sz="1200" dirty="0"/>
              <a:t>All lipid-based nanomedicines are not the same</a:t>
            </a:r>
          </a:p>
        </p:txBody>
      </p:sp>
    </p:spTree>
    <p:extLst>
      <p:ext uri="{BB962C8B-B14F-4D97-AF65-F5344CB8AC3E}">
        <p14:creationId xmlns:p14="http://schemas.microsoft.com/office/powerpoint/2010/main" val="407478087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6B4B8-CCF9-DE29-4CAF-5E5A964A18DD}"/>
              </a:ext>
            </a:extLst>
          </p:cNvPr>
          <p:cNvSpPr>
            <a:spLocks noGrp="1"/>
          </p:cNvSpPr>
          <p:nvPr>
            <p:ph type="title"/>
          </p:nvPr>
        </p:nvSpPr>
        <p:spPr>
          <a:xfrm>
            <a:off x="456000" y="83881"/>
            <a:ext cx="11736000" cy="1188000"/>
          </a:xfrm>
        </p:spPr>
        <p:txBody>
          <a:bodyPr>
            <a:normAutofit/>
          </a:bodyPr>
          <a:lstStyle/>
          <a:p>
            <a:r>
              <a:rPr lang="en-GB" dirty="0"/>
              <a:t>Shifting the balance between off-target and on-target drug localisation</a:t>
            </a:r>
            <a:endParaRPr lang="en-GB" sz="2200" b="0" dirty="0"/>
          </a:p>
        </p:txBody>
      </p:sp>
      <p:sp>
        <p:nvSpPr>
          <p:cNvPr id="11" name="Content Placeholder 10">
            <a:extLst>
              <a:ext uri="{FF2B5EF4-FFF2-40B4-BE49-F238E27FC236}">
                <a16:creationId xmlns:a16="http://schemas.microsoft.com/office/drawing/2014/main" id="{EBAA3059-6072-A4A0-F454-A6EDE74B14BF}"/>
              </a:ext>
            </a:extLst>
          </p:cNvPr>
          <p:cNvSpPr>
            <a:spLocks noGrp="1"/>
          </p:cNvSpPr>
          <p:nvPr>
            <p:ph sz="quarter" idx="10"/>
          </p:nvPr>
        </p:nvSpPr>
        <p:spPr>
          <a:xfrm>
            <a:off x="349527" y="1499221"/>
            <a:ext cx="11492946" cy="3859558"/>
          </a:xfrm>
        </p:spPr>
        <p:txBody>
          <a:bodyPr>
            <a:normAutofit/>
          </a:bodyPr>
          <a:lstStyle/>
          <a:p>
            <a:pPr marL="457200" indent="-457200">
              <a:buFont typeface="Arial" panose="020B0604020202020204" pitchFamily="34" charset="0"/>
              <a:buChar char="•"/>
            </a:pPr>
            <a:r>
              <a:rPr lang="en-GB" sz="2400" b="1" dirty="0"/>
              <a:t>Liposomal amphotericin B: </a:t>
            </a:r>
            <a:r>
              <a:rPr lang="en-GB" sz="2400" dirty="0"/>
              <a:t>Reduced accumulation in kidney tubules → reduced dose-limiting nephrotoxicity</a:t>
            </a:r>
          </a:p>
          <a:p>
            <a:pPr marL="457200" indent="-457200">
              <a:buFont typeface="Arial" panose="020B0604020202020204" pitchFamily="34" charset="0"/>
              <a:buChar char="•"/>
            </a:pPr>
            <a:r>
              <a:rPr lang="en-GB" sz="2400" b="1" dirty="0"/>
              <a:t>PEGylated liposomal doxorubicin: </a:t>
            </a:r>
            <a:r>
              <a:rPr lang="en-GB" sz="2400" dirty="0"/>
              <a:t>Reduced drug accumulation in heart → reduced dose-limiting cardiomyopathy →  easier to use in combination regimens → less hair loss</a:t>
            </a:r>
          </a:p>
          <a:p>
            <a:pPr marL="457200" indent="-457200">
              <a:buFont typeface="Arial" panose="020B0604020202020204" pitchFamily="34" charset="0"/>
              <a:buChar char="•"/>
            </a:pPr>
            <a:r>
              <a:rPr lang="en-GB" sz="2400" b="1" dirty="0"/>
              <a:t>Albumin–paclitaxel: </a:t>
            </a:r>
            <a:r>
              <a:rPr lang="en-GB" sz="2400" dirty="0"/>
              <a:t>Shorter infusion time, less need for corticosteroid and/or antihistaminic co-medications → improved ability to increase drug doses → more favourable performance with combination regimens</a:t>
            </a:r>
          </a:p>
        </p:txBody>
      </p:sp>
      <p:sp>
        <p:nvSpPr>
          <p:cNvPr id="3" name="TextBox 2">
            <a:extLst>
              <a:ext uri="{FF2B5EF4-FFF2-40B4-BE49-F238E27FC236}">
                <a16:creationId xmlns:a16="http://schemas.microsoft.com/office/drawing/2014/main" id="{9A47A278-9FC4-A9A7-66B9-38C4EEE82F26}"/>
              </a:ext>
            </a:extLst>
          </p:cNvPr>
          <p:cNvSpPr txBox="1"/>
          <p:nvPr/>
        </p:nvSpPr>
        <p:spPr>
          <a:xfrm>
            <a:off x="-1106906" y="182880"/>
            <a:ext cx="1020279" cy="276999"/>
          </a:xfrm>
          <a:prstGeom prst="rect">
            <a:avLst/>
          </a:prstGeom>
          <a:solidFill>
            <a:schemeClr val="accent4"/>
          </a:solidFill>
        </p:spPr>
        <p:txBody>
          <a:bodyPr wrap="square" rtlCol="0">
            <a:spAutoFit/>
          </a:bodyPr>
          <a:lstStyle/>
          <a:p>
            <a:r>
              <a:rPr lang="en-GB" sz="1200" dirty="0"/>
              <a:t>Shifting</a:t>
            </a:r>
          </a:p>
        </p:txBody>
      </p:sp>
      <p:sp>
        <p:nvSpPr>
          <p:cNvPr id="5" name="TextBox 4">
            <a:extLst>
              <a:ext uri="{FF2B5EF4-FFF2-40B4-BE49-F238E27FC236}">
                <a16:creationId xmlns:a16="http://schemas.microsoft.com/office/drawing/2014/main" id="{9C5BEBCD-C66B-16E4-ECF4-7B59DBA0BC68}"/>
              </a:ext>
            </a:extLst>
          </p:cNvPr>
          <p:cNvSpPr txBox="1"/>
          <p:nvPr/>
        </p:nvSpPr>
        <p:spPr>
          <a:xfrm>
            <a:off x="908137" y="5998691"/>
            <a:ext cx="6776580" cy="369332"/>
          </a:xfrm>
          <a:prstGeom prst="rect">
            <a:avLst/>
          </a:prstGeom>
          <a:noFill/>
        </p:spPr>
        <p:txBody>
          <a:bodyPr wrap="square">
            <a:spAutoFit/>
          </a:bodyPr>
          <a:lstStyle/>
          <a:p>
            <a:pPr>
              <a:spcBef>
                <a:spcPts val="0"/>
              </a:spcBef>
              <a:spcAft>
                <a:spcPts val="0"/>
              </a:spcAft>
            </a:pPr>
            <a:r>
              <a:rPr lang="en-GB" dirty="0">
                <a:effectLst/>
              </a:rPr>
              <a:t>Lammers T et al. Nat Rev Mater. 2016 Sep 7;1(9):1–2.</a:t>
            </a:r>
          </a:p>
        </p:txBody>
      </p:sp>
    </p:spTree>
    <p:extLst>
      <p:ext uri="{BB962C8B-B14F-4D97-AF65-F5344CB8AC3E}">
        <p14:creationId xmlns:p14="http://schemas.microsoft.com/office/powerpoint/2010/main" val="424708376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F1DC-9937-DC45-4C49-CC04FC0F06CA}"/>
              </a:ext>
            </a:extLst>
          </p:cNvPr>
          <p:cNvSpPr>
            <a:spLocks noGrp="1"/>
          </p:cNvSpPr>
          <p:nvPr>
            <p:ph type="title"/>
          </p:nvPr>
        </p:nvSpPr>
        <p:spPr/>
        <p:txBody>
          <a:bodyPr/>
          <a:lstStyle/>
          <a:p>
            <a:r>
              <a:rPr lang="en-GB" dirty="0"/>
              <a:t>What is nanotechnology or nanomedicine?</a:t>
            </a:r>
          </a:p>
        </p:txBody>
      </p:sp>
      <p:sp>
        <p:nvSpPr>
          <p:cNvPr id="5" name="TextBox 4">
            <a:extLst>
              <a:ext uri="{FF2B5EF4-FFF2-40B4-BE49-F238E27FC236}">
                <a16:creationId xmlns:a16="http://schemas.microsoft.com/office/drawing/2014/main" id="{5B50714B-279A-19A0-EB11-5AC5E114EFAA}"/>
              </a:ext>
            </a:extLst>
          </p:cNvPr>
          <p:cNvSpPr txBox="1"/>
          <p:nvPr/>
        </p:nvSpPr>
        <p:spPr>
          <a:xfrm>
            <a:off x="455999" y="6408311"/>
            <a:ext cx="9836081" cy="461665"/>
          </a:xfrm>
          <a:prstGeom prst="rect">
            <a:avLst/>
          </a:prstGeom>
          <a:noFill/>
        </p:spPr>
        <p:txBody>
          <a:bodyPr wrap="square" anchor="b">
            <a:spAutoFit/>
          </a:bodyPr>
          <a:lstStyle/>
          <a:p>
            <a:pPr>
              <a:spcBef>
                <a:spcPts val="0"/>
              </a:spcBef>
              <a:spcAft>
                <a:spcPts val="0"/>
              </a:spcAft>
            </a:pPr>
            <a:r>
              <a:rPr lang="en-GB" sz="1200">
                <a:effectLst/>
              </a:rPr>
              <a:t>1. </a:t>
            </a:r>
            <a:r>
              <a:rPr lang="en-GB" sz="1200" dirty="0">
                <a:effectLst/>
              </a:rPr>
              <a:t>Satalkar</a:t>
            </a:r>
            <a:r>
              <a:rPr lang="en-GB" sz="1200">
                <a:effectLst/>
              </a:rPr>
              <a:t> P. </a:t>
            </a:r>
            <a:r>
              <a:rPr lang="en-GB" sz="1200" i="1">
                <a:effectLst/>
              </a:rPr>
              <a:t>Sci </a:t>
            </a:r>
            <a:r>
              <a:rPr lang="en-GB" sz="1200" i="1" dirty="0">
                <a:effectLst/>
              </a:rPr>
              <a:t>Eng</a:t>
            </a:r>
            <a:r>
              <a:rPr lang="en-GB" sz="1200" i="1">
                <a:effectLst/>
              </a:rPr>
              <a:t> Ethics</a:t>
            </a:r>
            <a:r>
              <a:rPr lang="en-GB" sz="1200">
                <a:effectLst/>
              </a:rPr>
              <a:t> 2016 Oct;22(5):</a:t>
            </a:r>
            <a:r>
              <a:rPr lang="en-GB" sz="1200" dirty="0">
                <a:effectLst/>
              </a:rPr>
              <a:t>1255–1276</a:t>
            </a:r>
            <a:r>
              <a:rPr lang="en-GB" sz="1200">
                <a:effectLst/>
              </a:rPr>
              <a:t>; 2. Mitchell MJ et al. </a:t>
            </a:r>
            <a:r>
              <a:rPr lang="en-GB" sz="1200" i="1">
                <a:effectLst/>
              </a:rPr>
              <a:t>Nature Reviews Drug Discovery</a:t>
            </a:r>
            <a:r>
              <a:rPr lang="en-GB" sz="1200">
                <a:effectLst/>
              </a:rPr>
              <a:t> 2020;20(2):</a:t>
            </a:r>
            <a:r>
              <a:rPr lang="en-GB" sz="1200" dirty="0">
                <a:effectLst/>
              </a:rPr>
              <a:t>101–124</a:t>
            </a:r>
            <a:r>
              <a:rPr lang="en-GB" sz="1200">
                <a:effectLst/>
              </a:rPr>
              <a:t>; </a:t>
            </a:r>
            <a:br>
              <a:rPr lang="en-GB" sz="1200">
                <a:effectLst/>
              </a:rPr>
            </a:br>
            <a:r>
              <a:rPr lang="en-GB" sz="1200">
                <a:effectLst/>
              </a:rPr>
              <a:t>3. </a:t>
            </a:r>
            <a:r>
              <a:rPr lang="en-GB" sz="1200" dirty="0">
                <a:effectLst/>
              </a:rPr>
              <a:t>Fornaguera </a:t>
            </a:r>
            <a:r>
              <a:rPr lang="en-GB" sz="1200" dirty="0"/>
              <a:t>C and</a:t>
            </a:r>
            <a:r>
              <a:rPr lang="en-GB" sz="1200" dirty="0">
                <a:effectLst/>
              </a:rPr>
              <a:t> García-Celma MJ. </a:t>
            </a:r>
            <a:r>
              <a:rPr lang="en-GB" sz="1200" i="1" dirty="0">
                <a:effectLst/>
              </a:rPr>
              <a:t>J Pers Med</a:t>
            </a:r>
            <a:r>
              <a:rPr lang="en-GB" sz="1200" dirty="0">
                <a:effectLst/>
              </a:rPr>
              <a:t> 2017;7(4):12.</a:t>
            </a:r>
            <a:endParaRPr lang="en-GB" sz="1200">
              <a:effectLst/>
            </a:endParaRPr>
          </a:p>
        </p:txBody>
      </p:sp>
      <p:sp>
        <p:nvSpPr>
          <p:cNvPr id="7" name="TextBox 6">
            <a:extLst>
              <a:ext uri="{FF2B5EF4-FFF2-40B4-BE49-F238E27FC236}">
                <a16:creationId xmlns:a16="http://schemas.microsoft.com/office/drawing/2014/main" id="{C0178E95-001E-AA9F-F35D-D7F6C06F55BF}"/>
              </a:ext>
            </a:extLst>
          </p:cNvPr>
          <p:cNvSpPr txBox="1"/>
          <p:nvPr/>
        </p:nvSpPr>
        <p:spPr>
          <a:xfrm>
            <a:off x="455999" y="2047366"/>
            <a:ext cx="6506264" cy="4062651"/>
          </a:xfrm>
          <a:prstGeom prst="rect">
            <a:avLst/>
          </a:prstGeom>
          <a:solidFill>
            <a:schemeClr val="accent3">
              <a:lumMod val="20000"/>
              <a:lumOff val="80000"/>
            </a:schemeClr>
          </a:solidFill>
        </p:spPr>
        <p:txBody>
          <a:bodyPr wrap="square" rtlCol="0">
            <a:spAutoFit/>
          </a:bodyPr>
          <a:lstStyle/>
          <a:p>
            <a:r>
              <a:rPr lang="en-GB" sz="2000" b="1" i="0" dirty="0">
                <a:solidFill>
                  <a:srgbClr val="333333"/>
                </a:solidFill>
                <a:effectLst/>
                <a:latin typeface="Arial" panose="020B0604020202020204" pitchFamily="34" charset="0"/>
                <a:cs typeface="Arial" panose="020B0604020202020204" pitchFamily="34" charset="0"/>
              </a:rPr>
              <a:t>2004 European Science Foundation definition of nanomedicine:</a:t>
            </a:r>
            <a:r>
              <a:rPr lang="en-GB" sz="2000" b="1" i="0" baseline="30000" dirty="0">
                <a:solidFill>
                  <a:srgbClr val="333333"/>
                </a:solidFill>
                <a:effectLst/>
                <a:latin typeface="Arial" panose="020B0604020202020204" pitchFamily="34" charset="0"/>
                <a:cs typeface="Arial" panose="020B0604020202020204" pitchFamily="34" charset="0"/>
              </a:rPr>
              <a:t>1</a:t>
            </a:r>
          </a:p>
          <a:p>
            <a:endParaRPr lang="en-GB" b="1" i="0" dirty="0">
              <a:solidFill>
                <a:srgbClr val="333333"/>
              </a:solidFill>
              <a:effectLst/>
              <a:latin typeface="Arial" panose="020B0604020202020204" pitchFamily="34" charset="0"/>
              <a:cs typeface="Arial" panose="020B0604020202020204" pitchFamily="34" charset="0"/>
            </a:endParaRPr>
          </a:p>
          <a:p>
            <a:r>
              <a:rPr lang="en-GB" dirty="0">
                <a:solidFill>
                  <a:srgbClr val="333333"/>
                </a:solidFill>
                <a:latin typeface="Arial" panose="020B0604020202020204" pitchFamily="34" charset="0"/>
                <a:cs typeface="Arial" panose="020B0604020202020204" pitchFamily="34" charset="0"/>
              </a:rPr>
              <a:t>‘</a:t>
            </a:r>
            <a:r>
              <a:rPr lang="en-GB" b="0" i="0" dirty="0">
                <a:solidFill>
                  <a:srgbClr val="333333"/>
                </a:solidFill>
                <a:effectLst/>
                <a:latin typeface="Arial" panose="020B0604020202020204" pitchFamily="34" charset="0"/>
                <a:cs typeface="Arial" panose="020B0604020202020204" pitchFamily="34" charset="0"/>
              </a:rPr>
              <a:t>The science and technology of diagnosing, treating</a:t>
            </a:r>
            <a:r>
              <a:rPr lang="en-GB" dirty="0">
                <a:solidFill>
                  <a:srgbClr val="333333"/>
                </a:solidFill>
                <a:latin typeface="Arial" panose="020B0604020202020204" pitchFamily="34" charset="0"/>
                <a:cs typeface="Arial" panose="020B0604020202020204" pitchFamily="34" charset="0"/>
              </a:rPr>
              <a:t> </a:t>
            </a:r>
            <a:r>
              <a:rPr lang="en-GB" b="0" i="0" dirty="0">
                <a:solidFill>
                  <a:srgbClr val="333333"/>
                </a:solidFill>
                <a:effectLst/>
                <a:latin typeface="Arial" panose="020B0604020202020204" pitchFamily="34" charset="0"/>
                <a:cs typeface="Arial" panose="020B0604020202020204" pitchFamily="34" charset="0"/>
              </a:rPr>
              <a:t>and preventing disease and traumatic injury, of relieving pain, and of preserving and improving human health, using molecular tools and molecular knowledge of the human body’</a:t>
            </a:r>
          </a:p>
          <a:p>
            <a:endParaRPr lang="en-GB"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A</a:t>
            </a:r>
            <a:r>
              <a:rPr lang="en-GB" b="0" i="0" dirty="0">
                <a:solidFill>
                  <a:srgbClr val="333333"/>
                </a:solidFill>
                <a:effectLst/>
                <a:latin typeface="Arial" panose="020B0604020202020204" pitchFamily="34" charset="0"/>
                <a:cs typeface="Arial" panose="020B0604020202020204" pitchFamily="34" charset="0"/>
              </a:rPr>
              <a:t>nalytical tools</a:t>
            </a:r>
            <a:r>
              <a:rPr lang="en-GB" b="0" i="0" baseline="30000" dirty="0">
                <a:solidFill>
                  <a:srgbClr val="333333"/>
                </a:solidFill>
                <a:effectLst/>
                <a:latin typeface="Arial" panose="020B0604020202020204" pitchFamily="34" charset="0"/>
                <a:cs typeface="Arial" panose="020B0604020202020204" pitchFamily="34" charset="0"/>
              </a:rPr>
              <a:t>2</a:t>
            </a:r>
            <a:endParaRPr lang="en-GB" baseline="30000"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N</a:t>
            </a:r>
            <a:r>
              <a:rPr lang="en-GB" b="0" i="0" dirty="0">
                <a:solidFill>
                  <a:srgbClr val="333333"/>
                </a:solidFill>
                <a:effectLst/>
                <a:latin typeface="Arial" panose="020B0604020202020204" pitchFamily="34" charset="0"/>
                <a:cs typeface="Arial" panose="020B0604020202020204" pitchFamily="34" charset="0"/>
              </a:rPr>
              <a:t>anoimaging</a:t>
            </a:r>
            <a:r>
              <a:rPr lang="en-GB" b="0" i="0" baseline="30000" dirty="0">
                <a:solidFill>
                  <a:srgbClr val="333333"/>
                </a:solidFill>
                <a:effectLst/>
                <a:latin typeface="Arial" panose="020B0604020202020204" pitchFamily="34" charset="0"/>
                <a:cs typeface="Arial" panose="020B0604020202020204" pitchFamily="34" charset="0"/>
              </a:rPr>
              <a:t>2</a:t>
            </a:r>
            <a:endParaRPr lang="en-GB" baseline="30000"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N</a:t>
            </a:r>
            <a:r>
              <a:rPr lang="en-GB" b="0" i="0" dirty="0">
                <a:solidFill>
                  <a:srgbClr val="333333"/>
                </a:solidFill>
                <a:effectLst/>
                <a:latin typeface="Arial" panose="020B0604020202020204" pitchFamily="34" charset="0"/>
                <a:cs typeface="Arial" panose="020B0604020202020204" pitchFamily="34" charset="0"/>
              </a:rPr>
              <a:t>anomaterials and nanodevices</a:t>
            </a:r>
            <a:r>
              <a:rPr lang="en-GB" b="0" i="0" baseline="30000" dirty="0">
                <a:solidFill>
                  <a:srgbClr val="333333"/>
                </a:solidFill>
                <a:effectLst/>
                <a:latin typeface="Arial" panose="020B0604020202020204" pitchFamily="34" charset="0"/>
                <a:cs typeface="Arial" panose="020B0604020202020204" pitchFamily="34" charset="0"/>
              </a:rPr>
              <a:t>2</a:t>
            </a:r>
            <a:endParaRPr lang="en-GB" baseline="30000"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N</a:t>
            </a:r>
            <a:r>
              <a:rPr lang="en-GB" b="0" i="0" dirty="0">
                <a:solidFill>
                  <a:srgbClr val="333333"/>
                </a:solidFill>
                <a:effectLst/>
                <a:latin typeface="Arial" panose="020B0604020202020204" pitchFamily="34" charset="0"/>
                <a:cs typeface="Arial" panose="020B0604020202020204" pitchFamily="34" charset="0"/>
              </a:rPr>
              <a:t>ovel therapeutics and drug-delivery systems</a:t>
            </a:r>
            <a:r>
              <a:rPr lang="en-GB" b="0" i="0" baseline="30000" dirty="0">
                <a:solidFill>
                  <a:srgbClr val="333333"/>
                </a:solidFill>
                <a:effectLst/>
                <a:latin typeface="Arial" panose="020B0604020202020204" pitchFamily="34" charset="0"/>
                <a:cs typeface="Arial" panose="020B0604020202020204" pitchFamily="34" charset="0"/>
              </a:rPr>
              <a:t>2</a:t>
            </a:r>
            <a:endParaRPr lang="en-GB" baseline="30000"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C</a:t>
            </a:r>
            <a:r>
              <a:rPr lang="en-GB" b="0" i="0" dirty="0">
                <a:solidFill>
                  <a:srgbClr val="333333"/>
                </a:solidFill>
                <a:effectLst/>
                <a:latin typeface="Arial" panose="020B0604020202020204" pitchFamily="34" charset="0"/>
                <a:cs typeface="Arial" panose="020B0604020202020204" pitchFamily="34" charset="0"/>
              </a:rPr>
              <a:t>linical, regulatory and toxicological issues</a:t>
            </a:r>
            <a:r>
              <a:rPr lang="en-GB" b="0" i="0" baseline="30000" dirty="0">
                <a:solidFill>
                  <a:srgbClr val="333333"/>
                </a:solidFill>
                <a:effectLst/>
                <a:latin typeface="Arial" panose="020B0604020202020204" pitchFamily="34" charset="0"/>
                <a:cs typeface="Arial" panose="020B0604020202020204" pitchFamily="34" charset="0"/>
              </a:rPr>
              <a:t>2</a:t>
            </a:r>
            <a:endParaRPr lang="en-GB" baseline="30000" dirty="0">
              <a:solidFill>
                <a:srgbClr val="333333"/>
              </a:solidFill>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77A5154-058C-7C28-46D6-113CF195F0D7}"/>
              </a:ext>
            </a:extLst>
          </p:cNvPr>
          <p:cNvSpPr txBox="1"/>
          <p:nvPr/>
        </p:nvSpPr>
        <p:spPr>
          <a:xfrm>
            <a:off x="349527" y="1499221"/>
            <a:ext cx="7092006" cy="400110"/>
          </a:xfrm>
          <a:prstGeom prst="rect">
            <a:avLst/>
          </a:prstGeom>
          <a:noFill/>
        </p:spPr>
        <p:txBody>
          <a:bodyPr wrap="none" rtlCol="0">
            <a:spAutoFit/>
          </a:bodyPr>
          <a:lstStyle/>
          <a:p>
            <a:r>
              <a:rPr lang="en-GB" sz="2000" b="1" dirty="0"/>
              <a:t>Nanotechnology: Manipulation of matter on a nano scale</a:t>
            </a:r>
          </a:p>
        </p:txBody>
      </p:sp>
      <p:sp>
        <p:nvSpPr>
          <p:cNvPr id="9" name="Rectangle 2">
            <a:extLst>
              <a:ext uri="{FF2B5EF4-FFF2-40B4-BE49-F238E27FC236}">
                <a16:creationId xmlns:a16="http://schemas.microsoft.com/office/drawing/2014/main" id="{69C51B1E-CB74-282C-44D3-60B9418B12EF}"/>
              </a:ext>
            </a:extLst>
          </p:cNvPr>
          <p:cNvSpPr>
            <a:spLocks noChangeArrowheads="1"/>
          </p:cNvSpPr>
          <p:nvPr/>
        </p:nvSpPr>
        <p:spPr bwMode="auto">
          <a:xfrm flipV="1">
            <a:off x="9574932" y="1271881"/>
            <a:ext cx="88430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descr="Diagram, logo, company name&#10;&#10;Description automatically generated">
            <a:extLst>
              <a:ext uri="{FF2B5EF4-FFF2-40B4-BE49-F238E27FC236}">
                <a16:creationId xmlns:a16="http://schemas.microsoft.com/office/drawing/2014/main" id="{77189E09-C1C9-0B7F-F9BB-0F2E81CDF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462" y="1766617"/>
            <a:ext cx="3022600" cy="4343400"/>
          </a:xfrm>
          <a:prstGeom prst="rect">
            <a:avLst/>
          </a:prstGeom>
        </p:spPr>
      </p:pic>
      <p:sp>
        <p:nvSpPr>
          <p:cNvPr id="3" name="TextBox 2">
            <a:extLst>
              <a:ext uri="{FF2B5EF4-FFF2-40B4-BE49-F238E27FC236}">
                <a16:creationId xmlns:a16="http://schemas.microsoft.com/office/drawing/2014/main" id="{92C464F8-890E-6585-F608-0EFC750F3A55}"/>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What is nanotechnology or nanomedicine</a:t>
            </a:r>
          </a:p>
        </p:txBody>
      </p:sp>
      <p:sp>
        <p:nvSpPr>
          <p:cNvPr id="4" name="TextBox 3">
            <a:extLst>
              <a:ext uri="{FF2B5EF4-FFF2-40B4-BE49-F238E27FC236}">
                <a16:creationId xmlns:a16="http://schemas.microsoft.com/office/drawing/2014/main" id="{BF88E66F-1F94-0791-03FF-C58722FA30DD}"/>
              </a:ext>
            </a:extLst>
          </p:cNvPr>
          <p:cNvSpPr txBox="1"/>
          <p:nvPr/>
        </p:nvSpPr>
        <p:spPr>
          <a:xfrm>
            <a:off x="8720490" y="6075806"/>
            <a:ext cx="3628968" cy="246221"/>
          </a:xfrm>
          <a:prstGeom prst="rect">
            <a:avLst/>
          </a:prstGeom>
          <a:noFill/>
        </p:spPr>
        <p:txBody>
          <a:bodyPr wrap="square" rtlCol="0">
            <a:spAutoFit/>
          </a:bodyPr>
          <a:lstStyle/>
          <a:p>
            <a:r>
              <a:rPr lang="en-GB" sz="1000" dirty="0">
                <a:latin typeface="+mj-lt"/>
                <a:cs typeface="Helvetica" panose="020B0604020202020204" pitchFamily="34" charset="0"/>
              </a:rPr>
              <a:t>Figure adapted from Fornaguera and García-Celma 2017</a:t>
            </a:r>
            <a:r>
              <a:rPr lang="en-GB" sz="1000" baseline="30000" dirty="0">
                <a:latin typeface="+mj-lt"/>
                <a:cs typeface="Helvetica" panose="020B0604020202020204" pitchFamily="34" charset="0"/>
              </a:rPr>
              <a:t>3</a:t>
            </a:r>
          </a:p>
        </p:txBody>
      </p:sp>
    </p:spTree>
    <p:extLst>
      <p:ext uri="{BB962C8B-B14F-4D97-AF65-F5344CB8AC3E}">
        <p14:creationId xmlns:p14="http://schemas.microsoft.com/office/powerpoint/2010/main" val="2623232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4038-6D38-1777-7781-52FD56F34F8E}"/>
              </a:ext>
            </a:extLst>
          </p:cNvPr>
          <p:cNvSpPr>
            <a:spLocks noGrp="1"/>
          </p:cNvSpPr>
          <p:nvPr>
            <p:ph type="title"/>
          </p:nvPr>
        </p:nvSpPr>
        <p:spPr>
          <a:xfrm>
            <a:off x="456000" y="83881"/>
            <a:ext cx="11736000" cy="1188000"/>
          </a:xfrm>
        </p:spPr>
        <p:txBody>
          <a:bodyPr>
            <a:normAutofit/>
          </a:bodyPr>
          <a:lstStyle/>
          <a:p>
            <a:r>
              <a:rPr lang="en-GB" dirty="0"/>
              <a:t>Conclusions:</a:t>
            </a:r>
            <a:br>
              <a:rPr lang="en-GB" dirty="0"/>
            </a:br>
            <a:r>
              <a:rPr lang="en-GB" sz="2700" dirty="0"/>
              <a:t>The future of nanomedicine formulations for invasive fungal diseases</a:t>
            </a:r>
          </a:p>
        </p:txBody>
      </p:sp>
      <p:pic>
        <p:nvPicPr>
          <p:cNvPr id="4" name="Picture 3">
            <a:extLst>
              <a:ext uri="{FF2B5EF4-FFF2-40B4-BE49-F238E27FC236}">
                <a16:creationId xmlns:a16="http://schemas.microsoft.com/office/drawing/2014/main" id="{D8FFDFE1-8E87-36D5-FDC0-F01745062B61}"/>
              </a:ext>
            </a:extLst>
          </p:cNvPr>
          <p:cNvPicPr>
            <a:picLocks noChangeAspect="1"/>
          </p:cNvPicPr>
          <p:nvPr/>
        </p:nvPicPr>
        <p:blipFill>
          <a:blip r:embed="rId3">
            <a:alphaModFix amt="50000"/>
          </a:blip>
          <a:stretch>
            <a:fillRect/>
          </a:stretch>
        </p:blipFill>
        <p:spPr>
          <a:xfrm>
            <a:off x="5593458" y="1235171"/>
            <a:ext cx="5467574" cy="5217383"/>
          </a:xfrm>
          <a:prstGeom prst="rect">
            <a:avLst/>
          </a:prstGeom>
        </p:spPr>
      </p:pic>
      <p:sp>
        <p:nvSpPr>
          <p:cNvPr id="3" name="Content Placeholder 2">
            <a:extLst>
              <a:ext uri="{FF2B5EF4-FFF2-40B4-BE49-F238E27FC236}">
                <a16:creationId xmlns:a16="http://schemas.microsoft.com/office/drawing/2014/main" id="{D42C073B-AE27-21A7-CCD9-BDA3A9EADB17}"/>
              </a:ext>
            </a:extLst>
          </p:cNvPr>
          <p:cNvSpPr>
            <a:spLocks noGrp="1"/>
          </p:cNvSpPr>
          <p:nvPr>
            <p:ph sz="quarter" idx="10"/>
          </p:nvPr>
        </p:nvSpPr>
        <p:spPr>
          <a:xfrm>
            <a:off x="349527" y="1499221"/>
            <a:ext cx="11492946" cy="3859558"/>
          </a:xfrm>
        </p:spPr>
        <p:txBody>
          <a:bodyPr>
            <a:normAutofit fontScale="85000" lnSpcReduction="20000"/>
          </a:bodyPr>
          <a:lstStyle/>
          <a:p>
            <a:pPr marL="457200" indent="-457200">
              <a:lnSpc>
                <a:spcPct val="110000"/>
              </a:lnSpc>
              <a:buFont typeface="Arial" panose="020B0604020202020204" pitchFamily="34" charset="0"/>
              <a:buChar char="•"/>
            </a:pPr>
            <a:r>
              <a:rPr lang="en-GB" b="1" dirty="0"/>
              <a:t>Precedent for clinical benefit</a:t>
            </a:r>
            <a:r>
              <a:rPr lang="en-GB" dirty="0"/>
              <a:t>: Addressing bioavailability problems and pharmacodynamic modulation to reduce off-target toxicities </a:t>
            </a:r>
          </a:p>
          <a:p>
            <a:pPr marL="457200" indent="-457200">
              <a:lnSpc>
                <a:spcPct val="110000"/>
              </a:lnSpc>
              <a:buFont typeface="Arial" panose="020B0604020202020204" pitchFamily="34" charset="0"/>
              <a:buChar char="•"/>
            </a:pPr>
            <a:r>
              <a:rPr lang="en-GB" b="1" dirty="0"/>
              <a:t>Unknown clinical benefit: </a:t>
            </a:r>
            <a:r>
              <a:rPr lang="en-GB" dirty="0"/>
              <a:t>Improved targeting of infected tissue, improved drug delivery at the site of infection → improved efficacy?</a:t>
            </a:r>
            <a:endParaRPr lang="en-GB" b="1" dirty="0"/>
          </a:p>
          <a:p>
            <a:pPr marL="1143000" lvl="1" indent="-457200">
              <a:lnSpc>
                <a:spcPct val="110000"/>
              </a:lnSpc>
            </a:pPr>
            <a:r>
              <a:rPr lang="en-GB" dirty="0"/>
              <a:t>Can this be advanced without biomarkers, improved diagnostic imaging?</a:t>
            </a:r>
          </a:p>
          <a:p>
            <a:pPr marL="1143000" lvl="1" indent="-457200">
              <a:lnSpc>
                <a:spcPct val="110000"/>
              </a:lnSpc>
            </a:pPr>
            <a:r>
              <a:rPr lang="en-GB" dirty="0"/>
              <a:t>Nanomedicine efficacy is often tested in broad populations, in which the vast heterogeneity of biological barriers in patients could mask the potential success in smaller subgroups</a:t>
            </a:r>
          </a:p>
          <a:p>
            <a:pPr marL="457200" indent="-457200">
              <a:lnSpc>
                <a:spcPct val="110000"/>
              </a:lnSpc>
              <a:buFont typeface="Arial" panose="020B0604020202020204" pitchFamily="34" charset="0"/>
              <a:buChar char="•"/>
            </a:pPr>
            <a:r>
              <a:rPr lang="en-GB" b="1" dirty="0"/>
              <a:t>Nanomedicines have enormous potential for improving precision medicine and have improved the effectiveness of existing antifungal therapies</a:t>
            </a:r>
          </a:p>
          <a:p>
            <a:pPr marL="457200" indent="-457200"/>
            <a:endParaRPr lang="en-GB" dirty="0"/>
          </a:p>
          <a:p>
            <a:endParaRPr lang="en-GB" dirty="0"/>
          </a:p>
        </p:txBody>
      </p:sp>
    </p:spTree>
    <p:extLst>
      <p:ext uri="{BB962C8B-B14F-4D97-AF65-F5344CB8AC3E}">
        <p14:creationId xmlns:p14="http://schemas.microsoft.com/office/powerpoint/2010/main" val="127538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EA7-F42B-62E5-3792-569B14973598}"/>
              </a:ext>
            </a:extLst>
          </p:cNvPr>
          <p:cNvSpPr>
            <a:spLocks noGrp="1"/>
          </p:cNvSpPr>
          <p:nvPr>
            <p:ph type="title"/>
          </p:nvPr>
        </p:nvSpPr>
        <p:spPr/>
        <p:txBody>
          <a:bodyPr/>
          <a:lstStyle/>
          <a:p>
            <a:r>
              <a:rPr lang="en-GB" dirty="0"/>
              <a:t>Nanoparticle functions</a:t>
            </a:r>
          </a:p>
        </p:txBody>
      </p:sp>
      <p:graphicFrame>
        <p:nvGraphicFramePr>
          <p:cNvPr id="4" name="Table 4">
            <a:extLst>
              <a:ext uri="{FF2B5EF4-FFF2-40B4-BE49-F238E27FC236}">
                <a16:creationId xmlns:a16="http://schemas.microsoft.com/office/drawing/2014/main" id="{05A7D005-2C79-1B42-319B-88C691D2D8EC}"/>
              </a:ext>
            </a:extLst>
          </p:cNvPr>
          <p:cNvGraphicFramePr>
            <a:graphicFrameLocks noGrp="1"/>
          </p:cNvGraphicFramePr>
          <p:nvPr>
            <p:ph sz="quarter" idx="10"/>
            <p:extLst>
              <p:ext uri="{D42A27DB-BD31-4B8C-83A1-F6EECF244321}">
                <p14:modId xmlns:p14="http://schemas.microsoft.com/office/powerpoint/2010/main" val="2686088033"/>
              </p:ext>
            </p:extLst>
          </p:nvPr>
        </p:nvGraphicFramePr>
        <p:xfrm>
          <a:off x="596440" y="1406683"/>
          <a:ext cx="10999120" cy="4693920"/>
        </p:xfrm>
        <a:graphic>
          <a:graphicData uri="http://schemas.openxmlformats.org/drawingml/2006/table">
            <a:tbl>
              <a:tblPr firstRow="1" bandRow="1">
                <a:tableStyleId>{B301B821-A1FF-4177-AEE7-76D212191A09}</a:tableStyleId>
              </a:tblPr>
              <a:tblGrid>
                <a:gridCol w="2749780">
                  <a:extLst>
                    <a:ext uri="{9D8B030D-6E8A-4147-A177-3AD203B41FA5}">
                      <a16:colId xmlns:a16="http://schemas.microsoft.com/office/drawing/2014/main" val="3475124528"/>
                    </a:ext>
                  </a:extLst>
                </a:gridCol>
                <a:gridCol w="2749780">
                  <a:extLst>
                    <a:ext uri="{9D8B030D-6E8A-4147-A177-3AD203B41FA5}">
                      <a16:colId xmlns:a16="http://schemas.microsoft.com/office/drawing/2014/main" val="849236693"/>
                    </a:ext>
                  </a:extLst>
                </a:gridCol>
                <a:gridCol w="2749780">
                  <a:extLst>
                    <a:ext uri="{9D8B030D-6E8A-4147-A177-3AD203B41FA5}">
                      <a16:colId xmlns:a16="http://schemas.microsoft.com/office/drawing/2014/main" val="1537274021"/>
                    </a:ext>
                  </a:extLst>
                </a:gridCol>
                <a:gridCol w="2749780">
                  <a:extLst>
                    <a:ext uri="{9D8B030D-6E8A-4147-A177-3AD203B41FA5}">
                      <a16:colId xmlns:a16="http://schemas.microsoft.com/office/drawing/2014/main" val="168944396"/>
                    </a:ext>
                  </a:extLst>
                </a:gridCol>
              </a:tblGrid>
              <a:tr h="271198">
                <a:tc>
                  <a:txBody>
                    <a:bodyPr/>
                    <a:lstStyle/>
                    <a:p>
                      <a:r>
                        <a:rPr lang="en-GB" sz="1400" b="1"/>
                        <a:t>Nanoparticle function*</a:t>
                      </a:r>
                      <a:endParaRPr lang="en-GB" sz="1400" b="1" dirty="0"/>
                    </a:p>
                  </a:txBody>
                  <a:tcPr anchor="ctr"/>
                </a:tc>
                <a:tc>
                  <a:txBody>
                    <a:bodyPr/>
                    <a:lstStyle/>
                    <a:p>
                      <a:r>
                        <a:rPr lang="en-GB" sz="1400" b="1"/>
                        <a:t>Subfunctions</a:t>
                      </a:r>
                      <a:endParaRPr lang="en-GB" sz="1400" b="1" dirty="0"/>
                    </a:p>
                  </a:txBody>
                  <a:tcPr anchor="ctr"/>
                </a:tc>
                <a:tc>
                  <a:txBody>
                    <a:bodyPr/>
                    <a:lstStyle/>
                    <a:p>
                      <a:r>
                        <a:rPr lang="en-GB" sz="1400" b="1"/>
                        <a:t>Type of nanoparticles</a:t>
                      </a:r>
                      <a:endParaRPr lang="en-GB" sz="1400" b="1" dirty="0"/>
                    </a:p>
                  </a:txBody>
                  <a:tcPr anchor="ctr"/>
                </a:tc>
                <a:tc>
                  <a:txBody>
                    <a:bodyPr/>
                    <a:lstStyle/>
                    <a:p>
                      <a:r>
                        <a:rPr lang="en-GB" sz="1400" b="1"/>
                        <a:t>Medical applications</a:t>
                      </a:r>
                      <a:endParaRPr lang="en-GB" sz="1400" b="1" dirty="0"/>
                    </a:p>
                  </a:txBody>
                  <a:tcPr anchor="ctr"/>
                </a:tc>
                <a:extLst>
                  <a:ext uri="{0D108BD9-81ED-4DB2-BD59-A6C34878D82A}">
                    <a16:rowId xmlns:a16="http://schemas.microsoft.com/office/drawing/2014/main" val="3097041936"/>
                  </a:ext>
                </a:extLst>
              </a:tr>
              <a:tr h="962828">
                <a:tc>
                  <a:txBody>
                    <a:bodyPr/>
                    <a:lstStyle/>
                    <a:p>
                      <a:r>
                        <a:rPr lang="en-GB" sz="1200"/>
                        <a:t>Drug delivery</a:t>
                      </a:r>
                      <a:endParaRPr lang="en-GB" sz="1200" dirty="0"/>
                    </a:p>
                  </a:txBody>
                  <a:tcPr anchor="ctr"/>
                </a:tc>
                <a:tc>
                  <a:txBody>
                    <a:bodyPr/>
                    <a:lstStyle/>
                    <a:p>
                      <a:r>
                        <a:rPr lang="en-GB" sz="1200"/>
                        <a:t>Delayed release</a:t>
                      </a:r>
                    </a:p>
                    <a:p>
                      <a:r>
                        <a:rPr lang="en-GB" sz="1200"/>
                        <a:t>Drug solubilisation</a:t>
                      </a:r>
                      <a:endParaRPr lang="en-GB" sz="1200" dirty="0"/>
                    </a:p>
                  </a:txBody>
                  <a:tcPr anchor="ctr"/>
                </a:tc>
                <a:tc>
                  <a:txBody>
                    <a:bodyPr/>
                    <a:lstStyle/>
                    <a:p>
                      <a:r>
                        <a:rPr lang="en-GB" sz="1200"/>
                        <a:t>Porous silica</a:t>
                      </a:r>
                    </a:p>
                    <a:p>
                      <a:r>
                        <a:rPr lang="en-GB" sz="1200"/>
                        <a:t>Porous silicon</a:t>
                      </a:r>
                    </a:p>
                    <a:p>
                      <a:r>
                        <a:rPr lang="en-GB" sz="1200"/>
                        <a:t>Liposomes</a:t>
                      </a:r>
                    </a:p>
                    <a:p>
                      <a:r>
                        <a:rPr lang="en-GB" sz="1200"/>
                        <a:t>Micelles</a:t>
                      </a:r>
                    </a:p>
                    <a:p>
                      <a:r>
                        <a:rPr lang="en-GB" sz="1200"/>
                        <a:t>Polymer-based NPs</a:t>
                      </a:r>
                      <a:endParaRPr lang="en-GB" sz="1200" dirty="0"/>
                    </a:p>
                  </a:txBody>
                  <a:tcPr anchor="ctr"/>
                </a:tc>
                <a:tc>
                  <a:txBody>
                    <a:bodyPr/>
                    <a:lstStyle/>
                    <a:p>
                      <a:r>
                        <a:rPr lang="en-GB" sz="1200"/>
                        <a:t>Deliver drug to diseased tissue</a:t>
                      </a:r>
                      <a:endParaRPr lang="en-GB" sz="1200" dirty="0"/>
                    </a:p>
                  </a:txBody>
                  <a:tcPr anchor="ctr"/>
                </a:tc>
                <a:extLst>
                  <a:ext uri="{0D108BD9-81ED-4DB2-BD59-A6C34878D82A}">
                    <a16:rowId xmlns:a16="http://schemas.microsoft.com/office/drawing/2014/main" val="1124103969"/>
                  </a:ext>
                </a:extLst>
              </a:tr>
              <a:tr h="962828">
                <a:tc>
                  <a:txBody>
                    <a:bodyPr/>
                    <a:lstStyle/>
                    <a:p>
                      <a:r>
                        <a:rPr lang="en-GB" sz="1200"/>
                        <a:t>Specific targeting</a:t>
                      </a:r>
                      <a:endParaRPr lang="en-GB" sz="1200" dirty="0"/>
                    </a:p>
                  </a:txBody>
                  <a:tcPr anchor="ctr"/>
                </a:tc>
                <a:tc>
                  <a:txBody>
                    <a:bodyPr/>
                    <a:lstStyle/>
                    <a:p>
                      <a:r>
                        <a:rPr lang="en-GB" sz="1200"/>
                        <a:t>Immunotargeting</a:t>
                      </a:r>
                    </a:p>
                    <a:p>
                      <a:r>
                        <a:rPr lang="en-GB" sz="1200"/>
                        <a:t>Receptor mediated</a:t>
                      </a:r>
                    </a:p>
                    <a:p>
                      <a:r>
                        <a:rPr lang="en-GB" sz="1200"/>
                        <a:t>Passive targeting</a:t>
                      </a:r>
                      <a:endParaRPr lang="en-GB" sz="1200" dirty="0"/>
                    </a:p>
                  </a:txBody>
                  <a:tcPr anchor="ctr"/>
                </a:tc>
                <a:tc>
                  <a:txBody>
                    <a:bodyPr/>
                    <a:lstStyle/>
                    <a:p>
                      <a:r>
                        <a:rPr lang="en-GB" sz="1200"/>
                        <a:t>Porous silica</a:t>
                      </a:r>
                    </a:p>
                    <a:p>
                      <a:r>
                        <a:rPr lang="en-GB" sz="1200"/>
                        <a:t>Porous silicon</a:t>
                      </a:r>
                    </a:p>
                    <a:p>
                      <a:r>
                        <a:rPr lang="en-GB" sz="1200"/>
                        <a:t>Liposomes</a:t>
                      </a:r>
                    </a:p>
                    <a:p>
                      <a:r>
                        <a:rPr lang="en-GB" sz="1200"/>
                        <a:t>Micelles</a:t>
                      </a:r>
                    </a:p>
                    <a:p>
                      <a:r>
                        <a:rPr lang="en-GB" sz="1200"/>
                        <a:t>Polymer-based NPs</a:t>
                      </a:r>
                      <a:endParaRPr lang="en-GB" sz="1200" dirty="0"/>
                    </a:p>
                  </a:txBody>
                  <a:tcPr anchor="ctr"/>
                </a:tc>
                <a:tc>
                  <a:txBody>
                    <a:bodyPr/>
                    <a:lstStyle/>
                    <a:p>
                      <a:r>
                        <a:rPr lang="en-GB" sz="1200"/>
                        <a:t>Translocate drug within the body to a specific site or pathogen</a:t>
                      </a:r>
                      <a:endParaRPr lang="en-GB" sz="1200" dirty="0"/>
                    </a:p>
                  </a:txBody>
                  <a:tcPr anchor="ctr"/>
                </a:tc>
                <a:extLst>
                  <a:ext uri="{0D108BD9-81ED-4DB2-BD59-A6C34878D82A}">
                    <a16:rowId xmlns:a16="http://schemas.microsoft.com/office/drawing/2014/main" val="536282966"/>
                  </a:ext>
                </a:extLst>
              </a:tr>
              <a:tr h="785465">
                <a:tc>
                  <a:txBody>
                    <a:bodyPr/>
                    <a:lstStyle/>
                    <a:p>
                      <a:r>
                        <a:rPr lang="en-GB" sz="1200"/>
                        <a:t>Triggered release</a:t>
                      </a:r>
                      <a:endParaRPr lang="en-GB" sz="1200" dirty="0"/>
                    </a:p>
                  </a:txBody>
                  <a:tcPr anchor="ctr"/>
                </a:tc>
                <a:tc>
                  <a:txBody>
                    <a:bodyPr/>
                    <a:lstStyle/>
                    <a:p>
                      <a:r>
                        <a:rPr lang="en-GB" sz="1200"/>
                        <a:t>pH response</a:t>
                      </a:r>
                    </a:p>
                    <a:p>
                      <a:r>
                        <a:rPr lang="en-GB" sz="1200"/>
                        <a:t>Thermoresponsive</a:t>
                      </a:r>
                    </a:p>
                    <a:p>
                      <a:r>
                        <a:rPr lang="en-GB" sz="1200"/>
                        <a:t>Electroresponsive</a:t>
                      </a:r>
                    </a:p>
                    <a:p>
                      <a:r>
                        <a:rPr lang="en-GB" sz="1200"/>
                        <a:t>Ultrasound-induced release</a:t>
                      </a:r>
                      <a:endParaRPr lang="en-GB" sz="1200" dirty="0"/>
                    </a:p>
                  </a:txBody>
                  <a:tcPr anchor="ctr"/>
                </a:tc>
                <a:tc>
                  <a:txBody>
                    <a:bodyPr/>
                    <a:lstStyle/>
                    <a:p>
                      <a:r>
                        <a:rPr lang="en-GB" sz="1200"/>
                        <a:t>Liposomes</a:t>
                      </a:r>
                    </a:p>
                    <a:p>
                      <a:r>
                        <a:rPr lang="en-GB" sz="1200"/>
                        <a:t>Polymer-based NPs</a:t>
                      </a:r>
                    </a:p>
                    <a:p>
                      <a:r>
                        <a:rPr lang="en-GB" sz="1200"/>
                        <a:t>Hydrogels</a:t>
                      </a:r>
                      <a:endParaRPr lang="en-GB" sz="1200" dirty="0"/>
                    </a:p>
                  </a:txBody>
                  <a:tcPr anchor="ctr"/>
                </a:tc>
                <a:tc>
                  <a:txBody>
                    <a:bodyPr/>
                    <a:lstStyle/>
                    <a:p>
                      <a:r>
                        <a:rPr lang="en-GB" sz="1200"/>
                        <a:t>Control the release of a drug or action of a nanoparticle in a spatiotemporal manner</a:t>
                      </a:r>
                      <a:endParaRPr lang="en-GB" sz="1200" dirty="0"/>
                    </a:p>
                  </a:txBody>
                  <a:tcPr anchor="ctr"/>
                </a:tc>
                <a:extLst>
                  <a:ext uri="{0D108BD9-81ED-4DB2-BD59-A6C34878D82A}">
                    <a16:rowId xmlns:a16="http://schemas.microsoft.com/office/drawing/2014/main" val="1850499719"/>
                  </a:ext>
                </a:extLst>
              </a:tr>
              <a:tr h="438797">
                <a:tc>
                  <a:txBody>
                    <a:bodyPr/>
                    <a:lstStyle/>
                    <a:p>
                      <a:r>
                        <a:rPr lang="en-GB" sz="1200"/>
                        <a:t>Thermal ablation</a:t>
                      </a:r>
                      <a:endParaRPr lang="en-GB" sz="1200" dirty="0"/>
                    </a:p>
                  </a:txBody>
                  <a:tcPr anchor="ctr"/>
                </a:tc>
                <a:tc>
                  <a:txBody>
                    <a:bodyPr/>
                    <a:lstStyle/>
                    <a:p>
                      <a:r>
                        <a:rPr lang="en-GB" sz="1200"/>
                        <a:t>Photothermal ablation</a:t>
                      </a:r>
                      <a:endParaRPr lang="en-GB" sz="1200" dirty="0"/>
                    </a:p>
                  </a:txBody>
                  <a:tcPr anchor="ctr"/>
                </a:tc>
                <a:tc>
                  <a:txBody>
                    <a:bodyPr/>
                    <a:lstStyle/>
                    <a:p>
                      <a:r>
                        <a:rPr lang="en-GB" sz="1200"/>
                        <a:t>Gold nanoshells</a:t>
                      </a:r>
                    </a:p>
                    <a:p>
                      <a:r>
                        <a:rPr lang="en-GB" sz="1200"/>
                        <a:t>Super-paramagnetic iron oxide NPs</a:t>
                      </a:r>
                      <a:endParaRPr lang="en-GB" sz="1200" dirty="0"/>
                    </a:p>
                  </a:txBody>
                  <a:tcPr anchor="ctr"/>
                </a:tc>
                <a:tc>
                  <a:txBody>
                    <a:bodyPr/>
                    <a:lstStyle/>
                    <a:p>
                      <a:r>
                        <a:rPr lang="en-GB" sz="1200"/>
                        <a:t>Heat up tissues or cells near NP sites</a:t>
                      </a:r>
                      <a:endParaRPr lang="en-GB" sz="1200" dirty="0"/>
                    </a:p>
                  </a:txBody>
                  <a:tcPr anchor="ctr"/>
                </a:tc>
                <a:extLst>
                  <a:ext uri="{0D108BD9-81ED-4DB2-BD59-A6C34878D82A}">
                    <a16:rowId xmlns:a16="http://schemas.microsoft.com/office/drawing/2014/main" val="160550180"/>
                  </a:ext>
                </a:extLst>
              </a:tr>
              <a:tr h="608102">
                <a:tc>
                  <a:txBody>
                    <a:bodyPr/>
                    <a:lstStyle/>
                    <a:p>
                      <a:r>
                        <a:rPr lang="en-GB" sz="1200" dirty="0"/>
                        <a:t>Contrast agents</a:t>
                      </a:r>
                    </a:p>
                  </a:txBody>
                  <a:tcPr anchor="ctr"/>
                </a:tc>
                <a:tc>
                  <a:txBody>
                    <a:bodyPr/>
                    <a:lstStyle/>
                    <a:p>
                      <a:r>
                        <a:rPr lang="en-GB" sz="1200" dirty="0"/>
                        <a:t>MRI agents</a:t>
                      </a:r>
                    </a:p>
                    <a:p>
                      <a:r>
                        <a:rPr lang="en-GB" sz="1200" dirty="0"/>
                        <a:t>X-ray enhancers</a:t>
                      </a:r>
                    </a:p>
                    <a:p>
                      <a:r>
                        <a:rPr lang="en-GB" sz="1200" dirty="0"/>
                        <a:t>Ultrasound</a:t>
                      </a:r>
                    </a:p>
                  </a:txBody>
                  <a:tcPr anchor="ctr"/>
                </a:tc>
                <a:tc>
                  <a:txBody>
                    <a:bodyPr/>
                    <a:lstStyle/>
                    <a:p>
                      <a:r>
                        <a:rPr lang="en-GB" sz="1200"/>
                        <a:t>Gadolinium NPs</a:t>
                      </a:r>
                    </a:p>
                    <a:p>
                      <a:r>
                        <a:rPr lang="en-GB" sz="1200"/>
                        <a:t>Superparamagnetic iron oxide NPs</a:t>
                      </a:r>
                      <a:endParaRPr lang="en-GB" sz="1200" dirty="0"/>
                    </a:p>
                  </a:txBody>
                  <a:tcPr anchor="ctr"/>
                </a:tc>
                <a:tc>
                  <a:txBody>
                    <a:bodyPr/>
                    <a:lstStyle/>
                    <a:p>
                      <a:r>
                        <a:rPr lang="en-GB" sz="1200"/>
                        <a:t>Enhance radiologic studies</a:t>
                      </a:r>
                      <a:endParaRPr lang="en-GB" sz="1200" dirty="0"/>
                    </a:p>
                  </a:txBody>
                  <a:tcPr anchor="ctr"/>
                </a:tc>
                <a:extLst>
                  <a:ext uri="{0D108BD9-81ED-4DB2-BD59-A6C34878D82A}">
                    <a16:rowId xmlns:a16="http://schemas.microsoft.com/office/drawing/2014/main" val="1138007434"/>
                  </a:ext>
                </a:extLst>
              </a:tr>
              <a:tr h="430739">
                <a:tc>
                  <a:txBody>
                    <a:bodyPr/>
                    <a:lstStyle/>
                    <a:p>
                      <a:r>
                        <a:rPr lang="en-GB" sz="1200"/>
                        <a:t>Magnetism</a:t>
                      </a:r>
                      <a:endParaRPr lang="en-GB" sz="1200" dirty="0"/>
                    </a:p>
                  </a:txBody>
                  <a:tcPr anchor="ctr"/>
                </a:tc>
                <a:tc>
                  <a:txBody>
                    <a:bodyPr/>
                    <a:lstStyle/>
                    <a:p>
                      <a:r>
                        <a:rPr lang="en-GB" sz="1200" dirty="0"/>
                        <a:t>Localised heating</a:t>
                      </a:r>
                    </a:p>
                    <a:p>
                      <a:r>
                        <a:rPr lang="en-GB" sz="1200" dirty="0"/>
                        <a:t>Particle accumulation</a:t>
                      </a:r>
                    </a:p>
                  </a:txBody>
                  <a:tcPr anchor="ctr"/>
                </a:tc>
                <a:tc>
                  <a:txBody>
                    <a:bodyPr/>
                    <a:lstStyle/>
                    <a:p>
                      <a:r>
                        <a:rPr lang="en-GB" sz="1200"/>
                        <a:t>Super-paramagnetic iron oxide NPs</a:t>
                      </a:r>
                      <a:endParaRPr lang="en-GB" sz="1200" dirty="0"/>
                    </a:p>
                  </a:txBody>
                  <a:tcPr anchor="ctr"/>
                </a:tc>
                <a:tc>
                  <a:txBody>
                    <a:bodyPr/>
                    <a:lstStyle/>
                    <a:p>
                      <a:r>
                        <a:rPr lang="en-GB" sz="1200" dirty="0"/>
                        <a:t>Control particles via magnetic fields outside the body</a:t>
                      </a:r>
                    </a:p>
                  </a:txBody>
                  <a:tcPr anchor="ctr"/>
                </a:tc>
                <a:extLst>
                  <a:ext uri="{0D108BD9-81ED-4DB2-BD59-A6C34878D82A}">
                    <a16:rowId xmlns:a16="http://schemas.microsoft.com/office/drawing/2014/main" val="1048420626"/>
                  </a:ext>
                </a:extLst>
              </a:tr>
            </a:tbl>
          </a:graphicData>
        </a:graphic>
      </p:graphicFrame>
      <p:sp>
        <p:nvSpPr>
          <p:cNvPr id="5" name="TextBox 4">
            <a:extLst>
              <a:ext uri="{FF2B5EF4-FFF2-40B4-BE49-F238E27FC236}">
                <a16:creationId xmlns:a16="http://schemas.microsoft.com/office/drawing/2014/main" id="{A506F404-D24D-40E4-ACA2-7D3FEA7CF17A}"/>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*General nanoparticle types are categorised by function and subfunction to describe their application towards areas of applied nanomedicine.</a:t>
            </a:r>
          </a:p>
          <a:p>
            <a:pPr>
              <a:spcBef>
                <a:spcPts val="0"/>
              </a:spcBef>
              <a:spcAft>
                <a:spcPts val="0"/>
              </a:spcAft>
            </a:pPr>
            <a:r>
              <a:rPr lang="en-GB" sz="1200" dirty="0">
                <a:effectLst/>
              </a:rPr>
              <a:t>MRI, magnetic resonance imaging; NP, nanoparticle.</a:t>
            </a:r>
            <a:br>
              <a:rPr lang="en-GB" sz="1200" dirty="0">
                <a:effectLst/>
              </a:rPr>
            </a:br>
            <a:r>
              <a:rPr lang="en-GB" sz="1200" dirty="0">
                <a:effectLst/>
              </a:rPr>
              <a:t>Martinez JO et al. </a:t>
            </a:r>
            <a:r>
              <a:rPr lang="en-GB" sz="1200" i="1" dirty="0">
                <a:effectLst/>
              </a:rPr>
              <a:t>Chin </a:t>
            </a:r>
            <a:r>
              <a:rPr lang="en-GB" sz="1200" i="1" dirty="0"/>
              <a:t>S</a:t>
            </a:r>
            <a:r>
              <a:rPr lang="en-GB" sz="1200" i="1" dirty="0">
                <a:effectLst/>
              </a:rPr>
              <a:t>ci </a:t>
            </a:r>
            <a:r>
              <a:rPr lang="en-GB" sz="1200" i="1" dirty="0"/>
              <a:t>B</a:t>
            </a:r>
            <a:r>
              <a:rPr lang="en-GB" sz="1200" i="1" dirty="0">
                <a:effectLst/>
              </a:rPr>
              <a:t>ull </a:t>
            </a:r>
            <a:r>
              <a:rPr lang="en-GB" sz="1200" dirty="0">
                <a:effectLst/>
              </a:rPr>
              <a:t>2012;57(31):3961–3971.</a:t>
            </a:r>
          </a:p>
        </p:txBody>
      </p:sp>
      <p:sp>
        <p:nvSpPr>
          <p:cNvPr id="3" name="TextBox 2">
            <a:extLst>
              <a:ext uri="{FF2B5EF4-FFF2-40B4-BE49-F238E27FC236}">
                <a16:creationId xmlns:a16="http://schemas.microsoft.com/office/drawing/2014/main" id="{4C0A3435-0008-20D0-0D14-DE7190E65FED}"/>
              </a:ext>
            </a:extLst>
          </p:cNvPr>
          <p:cNvSpPr txBox="1"/>
          <p:nvPr/>
        </p:nvSpPr>
        <p:spPr>
          <a:xfrm>
            <a:off x="-1520792" y="182880"/>
            <a:ext cx="1434165" cy="461665"/>
          </a:xfrm>
          <a:prstGeom prst="rect">
            <a:avLst/>
          </a:prstGeom>
          <a:solidFill>
            <a:schemeClr val="accent4"/>
          </a:solidFill>
        </p:spPr>
        <p:txBody>
          <a:bodyPr wrap="square" rtlCol="0">
            <a:spAutoFit/>
          </a:bodyPr>
          <a:lstStyle/>
          <a:p>
            <a:r>
              <a:rPr lang="en-GB" sz="1200" dirty="0"/>
              <a:t>Nanoparticle functions</a:t>
            </a:r>
          </a:p>
        </p:txBody>
      </p:sp>
    </p:spTree>
    <p:extLst>
      <p:ext uri="{BB962C8B-B14F-4D97-AF65-F5344CB8AC3E}">
        <p14:creationId xmlns:p14="http://schemas.microsoft.com/office/powerpoint/2010/main" val="310119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D96281F0-1ADD-E71B-50BE-CF74DB5898F4}"/>
              </a:ext>
            </a:extLst>
          </p:cNvPr>
          <p:cNvPicPr>
            <a:picLocks noChangeAspect="1"/>
          </p:cNvPicPr>
          <p:nvPr/>
        </p:nvPicPr>
        <p:blipFill rotWithShape="1">
          <a:blip r:embed="rId3">
            <a:extLst>
              <a:ext uri="{28A0092B-C50C-407E-A947-70E740481C1C}">
                <a14:useLocalDpi xmlns:a14="http://schemas.microsoft.com/office/drawing/2010/main" val="0"/>
              </a:ext>
            </a:extLst>
          </a:blip>
          <a:srcRect r="39943"/>
          <a:stretch/>
        </p:blipFill>
        <p:spPr>
          <a:xfrm>
            <a:off x="7151436" y="4076915"/>
            <a:ext cx="2232974" cy="1487236"/>
          </a:xfrm>
          <a:prstGeom prst="rect">
            <a:avLst/>
          </a:prstGeom>
        </p:spPr>
      </p:pic>
      <p:pic>
        <p:nvPicPr>
          <p:cNvPr id="6" name="Content Placeholder 5">
            <a:extLst>
              <a:ext uri="{FF2B5EF4-FFF2-40B4-BE49-F238E27FC236}">
                <a16:creationId xmlns:a16="http://schemas.microsoft.com/office/drawing/2014/main" id="{57C90DC9-4CFE-E2E6-CA75-891BF04A5E23}"/>
              </a:ext>
            </a:extLst>
          </p:cNvPr>
          <p:cNvPicPr>
            <a:picLocks noGrp="1" noChangeAspect="1"/>
          </p:cNvPicPr>
          <p:nvPr>
            <p:ph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181" y="3099588"/>
            <a:ext cx="1943100" cy="2641600"/>
          </a:xfrm>
        </p:spPr>
      </p:pic>
      <p:sp>
        <p:nvSpPr>
          <p:cNvPr id="4" name="Title 1">
            <a:extLst>
              <a:ext uri="{FF2B5EF4-FFF2-40B4-BE49-F238E27FC236}">
                <a16:creationId xmlns:a16="http://schemas.microsoft.com/office/drawing/2014/main" id="{59B4A236-06A3-BA43-7809-25D191758094}"/>
              </a:ext>
            </a:extLst>
          </p:cNvPr>
          <p:cNvSpPr>
            <a:spLocks noGrp="1"/>
          </p:cNvSpPr>
          <p:nvPr>
            <p:ph type="title"/>
          </p:nvPr>
        </p:nvSpPr>
        <p:spPr>
          <a:xfrm>
            <a:off x="456000" y="83881"/>
            <a:ext cx="11736000" cy="1188000"/>
          </a:xfrm>
        </p:spPr>
        <p:txBody>
          <a:bodyPr>
            <a:normAutofit fontScale="90000"/>
          </a:bodyPr>
          <a:lstStyle/>
          <a:p>
            <a:r>
              <a:rPr lang="en-GB" dirty="0"/>
              <a:t>Nanomedicines</a:t>
            </a:r>
            <a:br>
              <a:rPr lang="en-GB" dirty="0"/>
            </a:br>
            <a:r>
              <a:rPr lang="en-GB" sz="2700" b="0" dirty="0"/>
              <a:t>Enormous promise for precision therapy in oncology and infectious diseases</a:t>
            </a:r>
            <a:endParaRPr lang="en-GB" sz="2400" dirty="0"/>
          </a:p>
        </p:txBody>
      </p:sp>
      <p:sp>
        <p:nvSpPr>
          <p:cNvPr id="7" name="TextBox 6">
            <a:extLst>
              <a:ext uri="{FF2B5EF4-FFF2-40B4-BE49-F238E27FC236}">
                <a16:creationId xmlns:a16="http://schemas.microsoft.com/office/drawing/2014/main" id="{2EFD3A30-DB8B-9331-FF43-2D40C6AC9A79}"/>
              </a:ext>
            </a:extLst>
          </p:cNvPr>
          <p:cNvSpPr txBox="1"/>
          <p:nvPr/>
        </p:nvSpPr>
        <p:spPr>
          <a:xfrm>
            <a:off x="2976291" y="5482494"/>
            <a:ext cx="2492990" cy="646331"/>
          </a:xfrm>
          <a:prstGeom prst="rect">
            <a:avLst/>
          </a:prstGeom>
          <a:noFill/>
        </p:spPr>
        <p:txBody>
          <a:bodyPr wrap="none" rtlCol="0">
            <a:spAutoFit/>
          </a:bodyPr>
          <a:lstStyle/>
          <a:p>
            <a:pPr algn="ctr"/>
            <a:r>
              <a:rPr lang="en-GB" b="1" dirty="0"/>
              <a:t>Patient stratification</a:t>
            </a:r>
          </a:p>
          <a:p>
            <a:pPr algn="ctr"/>
            <a:r>
              <a:rPr lang="en-GB" b="1" dirty="0"/>
              <a:t>(disease biomarkers)</a:t>
            </a:r>
          </a:p>
        </p:txBody>
      </p:sp>
      <p:sp>
        <p:nvSpPr>
          <p:cNvPr id="9" name="TextBox 8">
            <a:extLst>
              <a:ext uri="{FF2B5EF4-FFF2-40B4-BE49-F238E27FC236}">
                <a16:creationId xmlns:a16="http://schemas.microsoft.com/office/drawing/2014/main" id="{F4E384FD-29BE-9E26-8AFA-F62C14A7AA9A}"/>
              </a:ext>
            </a:extLst>
          </p:cNvPr>
          <p:cNvSpPr txBox="1"/>
          <p:nvPr/>
        </p:nvSpPr>
        <p:spPr>
          <a:xfrm>
            <a:off x="7307380" y="5476248"/>
            <a:ext cx="1633782" cy="646331"/>
          </a:xfrm>
          <a:prstGeom prst="rect">
            <a:avLst/>
          </a:prstGeom>
          <a:noFill/>
        </p:spPr>
        <p:txBody>
          <a:bodyPr wrap="none" rtlCol="0">
            <a:spAutoFit/>
          </a:bodyPr>
          <a:lstStyle/>
          <a:p>
            <a:pPr algn="ctr"/>
            <a:r>
              <a:rPr lang="en-GB" b="1" dirty="0"/>
              <a:t>Targeted </a:t>
            </a:r>
          </a:p>
          <a:p>
            <a:pPr algn="ctr"/>
            <a:r>
              <a:rPr lang="en-GB" b="1" dirty="0"/>
              <a:t>drug delivery</a:t>
            </a:r>
          </a:p>
        </p:txBody>
      </p:sp>
      <p:pic>
        <p:nvPicPr>
          <p:cNvPr id="15" name="Picture 14" descr="A picture containing text&#10;&#10;Description automatically generated">
            <a:extLst>
              <a:ext uri="{FF2B5EF4-FFF2-40B4-BE49-F238E27FC236}">
                <a16:creationId xmlns:a16="http://schemas.microsoft.com/office/drawing/2014/main" id="{BC84F32A-6ECD-B433-74EB-FA44CADF7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627" y="1395145"/>
            <a:ext cx="4146884" cy="1658754"/>
          </a:xfrm>
          <a:prstGeom prst="rect">
            <a:avLst/>
          </a:prstGeom>
        </p:spPr>
      </p:pic>
      <p:sp>
        <p:nvSpPr>
          <p:cNvPr id="16" name="Triangle 15">
            <a:extLst>
              <a:ext uri="{FF2B5EF4-FFF2-40B4-BE49-F238E27FC236}">
                <a16:creationId xmlns:a16="http://schemas.microsoft.com/office/drawing/2014/main" id="{8A17F7B1-8ECE-EBB3-3EE6-AF0077019884}"/>
              </a:ext>
            </a:extLst>
          </p:cNvPr>
          <p:cNvSpPr/>
          <p:nvPr/>
        </p:nvSpPr>
        <p:spPr>
          <a:xfrm>
            <a:off x="4772676" y="3387690"/>
            <a:ext cx="2636547" cy="202408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A9BFF107-FC80-A60A-26D0-1467DB8C9D01}"/>
              </a:ext>
            </a:extLst>
          </p:cNvPr>
          <p:cNvSpPr txBox="1"/>
          <p:nvPr/>
        </p:nvSpPr>
        <p:spPr>
          <a:xfrm>
            <a:off x="5362465" y="2782669"/>
            <a:ext cx="1467068" cy="646331"/>
          </a:xfrm>
          <a:prstGeom prst="rect">
            <a:avLst/>
          </a:prstGeom>
          <a:noFill/>
        </p:spPr>
        <p:txBody>
          <a:bodyPr wrap="none" rtlCol="0">
            <a:spAutoFit/>
          </a:bodyPr>
          <a:lstStyle/>
          <a:p>
            <a:pPr algn="ctr"/>
            <a:r>
              <a:rPr lang="en-GB" b="1" dirty="0"/>
              <a:t>Precision </a:t>
            </a:r>
          </a:p>
          <a:p>
            <a:pPr algn="ctr"/>
            <a:r>
              <a:rPr lang="en-GB" b="1" dirty="0"/>
              <a:t>diagnostics</a:t>
            </a:r>
          </a:p>
        </p:txBody>
      </p:sp>
      <p:sp>
        <p:nvSpPr>
          <p:cNvPr id="21" name="TextBox 20">
            <a:extLst>
              <a:ext uri="{FF2B5EF4-FFF2-40B4-BE49-F238E27FC236}">
                <a16:creationId xmlns:a16="http://schemas.microsoft.com/office/drawing/2014/main" id="{32916CB2-3AE1-4478-B5E9-1E190961DC48}"/>
              </a:ext>
            </a:extLst>
          </p:cNvPr>
          <p:cNvSpPr txBox="1"/>
          <p:nvPr/>
        </p:nvSpPr>
        <p:spPr>
          <a:xfrm>
            <a:off x="455999" y="6408311"/>
            <a:ext cx="9836081" cy="461665"/>
          </a:xfrm>
          <a:prstGeom prst="rect">
            <a:avLst/>
          </a:prstGeom>
          <a:noFill/>
        </p:spPr>
        <p:txBody>
          <a:bodyPr wrap="square" anchor="b">
            <a:noAutofit/>
          </a:bodyPr>
          <a:lstStyle/>
          <a:p>
            <a:r>
              <a:rPr lang="en-GB" sz="1200">
                <a:effectLst/>
              </a:rPr>
              <a:t>Figure created by R. Lewis using </a:t>
            </a:r>
            <a:r>
              <a:rPr lang="en-GB" sz="1200" dirty="0">
                <a:effectLst/>
              </a:rPr>
              <a:t>Bioicons</a:t>
            </a:r>
            <a:r>
              <a:rPr lang="en-GB" sz="1200">
                <a:effectLst/>
              </a:rPr>
              <a:t> and Mind the Graph</a:t>
            </a:r>
            <a:r>
              <a:rPr lang="en-GB" sz="1200" dirty="0">
                <a:effectLst/>
              </a:rPr>
              <a:t>.</a:t>
            </a:r>
            <a:br>
              <a:rPr lang="en-GB" sz="1200" dirty="0">
                <a:effectLst/>
              </a:rPr>
            </a:br>
            <a:r>
              <a:rPr lang="en-GB" sz="1200" dirty="0">
                <a:effectLst/>
              </a:rPr>
              <a:t>Mitchell MJ et al. </a:t>
            </a:r>
            <a:r>
              <a:rPr lang="en-GB" sz="1200" i="1" dirty="0">
                <a:effectLst/>
              </a:rPr>
              <a:t>Nat Rev Drug Discov</a:t>
            </a:r>
            <a:r>
              <a:rPr lang="en-GB" sz="1200" dirty="0">
                <a:effectLst/>
              </a:rPr>
              <a:t> 2020;20(2):101–124</a:t>
            </a:r>
            <a:r>
              <a:rPr lang="en-GB" sz="1200">
                <a:effectLst/>
              </a:rPr>
              <a:t>.</a:t>
            </a:r>
            <a:endParaRPr lang="en-GB" sz="1200" dirty="0">
              <a:effectLst/>
            </a:endParaRPr>
          </a:p>
        </p:txBody>
      </p:sp>
      <p:sp>
        <p:nvSpPr>
          <p:cNvPr id="2" name="TextBox 1">
            <a:extLst>
              <a:ext uri="{FF2B5EF4-FFF2-40B4-BE49-F238E27FC236}">
                <a16:creationId xmlns:a16="http://schemas.microsoft.com/office/drawing/2014/main" id="{069B40F8-7E76-EADC-C7A0-97DF4F6972F5}"/>
              </a:ext>
            </a:extLst>
          </p:cNvPr>
          <p:cNvSpPr txBox="1"/>
          <p:nvPr/>
        </p:nvSpPr>
        <p:spPr>
          <a:xfrm>
            <a:off x="-1520792" y="182880"/>
            <a:ext cx="1434165" cy="276999"/>
          </a:xfrm>
          <a:prstGeom prst="rect">
            <a:avLst/>
          </a:prstGeom>
          <a:solidFill>
            <a:schemeClr val="accent4"/>
          </a:solidFill>
        </p:spPr>
        <p:txBody>
          <a:bodyPr wrap="square" rtlCol="0">
            <a:spAutoFit/>
          </a:bodyPr>
          <a:lstStyle/>
          <a:p>
            <a:r>
              <a:rPr lang="en-GB" sz="1200" dirty="0"/>
              <a:t>Nanomedicines</a:t>
            </a:r>
          </a:p>
        </p:txBody>
      </p:sp>
    </p:spTree>
    <p:extLst>
      <p:ext uri="{BB962C8B-B14F-4D97-AF65-F5344CB8AC3E}">
        <p14:creationId xmlns:p14="http://schemas.microsoft.com/office/powerpoint/2010/main" val="219004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6A7D-D015-7262-D17D-BC52D85C9A4E}"/>
              </a:ext>
            </a:extLst>
          </p:cNvPr>
          <p:cNvSpPr>
            <a:spLocks noGrp="1"/>
          </p:cNvSpPr>
          <p:nvPr>
            <p:ph type="title"/>
          </p:nvPr>
        </p:nvSpPr>
        <p:spPr>
          <a:xfrm>
            <a:off x="456000" y="83881"/>
            <a:ext cx="11736000" cy="1188000"/>
          </a:xfrm>
        </p:spPr>
        <p:txBody>
          <a:bodyPr>
            <a:normAutofit/>
          </a:bodyPr>
          <a:lstStyle/>
          <a:p>
            <a:r>
              <a:rPr lang="en-GB" sz="3200" dirty="0"/>
              <a:t>Nanoscale delivery approaches for </a:t>
            </a:r>
            <a:br>
              <a:rPr lang="en-GB" sz="3200" dirty="0"/>
            </a:br>
            <a:r>
              <a:rPr lang="en-GB" sz="3200" dirty="0"/>
              <a:t>small-molecule cargos</a:t>
            </a:r>
            <a:r>
              <a:rPr lang="en-GB" sz="3200" baseline="30000" dirty="0"/>
              <a:t>1,2</a:t>
            </a:r>
          </a:p>
        </p:txBody>
      </p:sp>
      <p:pic>
        <p:nvPicPr>
          <p:cNvPr id="5" name="Picture 4" descr="Diagram&#10;&#10;Description automatically generated">
            <a:extLst>
              <a:ext uri="{FF2B5EF4-FFF2-40B4-BE49-F238E27FC236}">
                <a16:creationId xmlns:a16="http://schemas.microsoft.com/office/drawing/2014/main" id="{1B300E1F-79B8-4DF8-B186-DA6C40B57E81}"/>
              </a:ext>
            </a:extLst>
          </p:cNvPr>
          <p:cNvPicPr>
            <a:picLocks noChangeAspect="1"/>
          </p:cNvPicPr>
          <p:nvPr/>
        </p:nvPicPr>
        <p:blipFill rotWithShape="1">
          <a:blip r:embed="rId3">
            <a:extLst>
              <a:ext uri="{28A0092B-C50C-407E-A947-70E740481C1C}">
                <a14:useLocalDpi xmlns:a14="http://schemas.microsoft.com/office/drawing/2010/main" val="0"/>
              </a:ext>
            </a:extLst>
          </a:blip>
          <a:srcRect t="18640"/>
          <a:stretch/>
        </p:blipFill>
        <p:spPr>
          <a:xfrm>
            <a:off x="989153" y="1240735"/>
            <a:ext cx="9256060" cy="5271537"/>
          </a:xfrm>
          <a:prstGeom prst="rect">
            <a:avLst/>
          </a:prstGeom>
        </p:spPr>
      </p:pic>
      <p:sp>
        <p:nvSpPr>
          <p:cNvPr id="6" name="TextBox 5">
            <a:extLst>
              <a:ext uri="{FF2B5EF4-FFF2-40B4-BE49-F238E27FC236}">
                <a16:creationId xmlns:a16="http://schemas.microsoft.com/office/drawing/2014/main" id="{5AD2913E-0F6E-6F62-C1FA-E695CF47A924}"/>
              </a:ext>
            </a:extLst>
          </p:cNvPr>
          <p:cNvSpPr txBox="1"/>
          <p:nvPr/>
        </p:nvSpPr>
        <p:spPr>
          <a:xfrm>
            <a:off x="456000" y="6408311"/>
            <a:ext cx="9836080" cy="461665"/>
          </a:xfrm>
          <a:prstGeom prst="rect">
            <a:avLst/>
          </a:prstGeom>
          <a:noFill/>
        </p:spPr>
        <p:txBody>
          <a:bodyPr wrap="square" anchor="b">
            <a:noAutofit/>
          </a:bodyPr>
          <a:lstStyle/>
          <a:p>
            <a:pPr>
              <a:spcBef>
                <a:spcPts val="0"/>
              </a:spcBef>
              <a:spcAft>
                <a:spcPts val="0"/>
              </a:spcAft>
            </a:pPr>
            <a:r>
              <a:rPr lang="en-GB" sz="1200">
                <a:effectLst/>
              </a:rPr>
              <a:t>1. Mitchell MJ et al. </a:t>
            </a:r>
            <a:r>
              <a:rPr lang="en-GB" sz="1200" i="1">
                <a:effectLst/>
              </a:rPr>
              <a:t>Nat Rev Drug </a:t>
            </a:r>
            <a:r>
              <a:rPr lang="en-GB" sz="1200" i="1" dirty="0">
                <a:effectLst/>
              </a:rPr>
              <a:t>Discov</a:t>
            </a:r>
            <a:r>
              <a:rPr lang="en-GB" sz="1200" i="1">
                <a:effectLst/>
              </a:rPr>
              <a:t> </a:t>
            </a:r>
            <a:r>
              <a:rPr lang="en-GB" sz="1200">
                <a:effectLst/>
              </a:rPr>
              <a:t>2021;20(2):101–124</a:t>
            </a:r>
            <a:r>
              <a:rPr lang="en-GB" sz="1200"/>
              <a:t>; 2. </a:t>
            </a:r>
            <a:r>
              <a:rPr lang="en-GB" sz="1200" dirty="0"/>
              <a:t>BioRender</a:t>
            </a:r>
            <a:r>
              <a:rPr lang="en-GB" sz="1200"/>
              <a:t>. Nanoscale Delivery Approaches for Small-Molecule Cargoes. </a:t>
            </a:r>
            <a:br>
              <a:rPr lang="en-GB" sz="1200"/>
            </a:br>
            <a:r>
              <a:rPr lang="en-GB" sz="1200"/>
              <a:t>Available at: https://app.biorender.com/biorender-templates/figures/all/t-626efb0f996a18cc8f8ce031-nanoscale-delivery-approaches-for-small-molecule-cargoes (accessed March 2023). </a:t>
            </a:r>
            <a:endParaRPr lang="en-GB" sz="1200">
              <a:effectLst/>
            </a:endParaRPr>
          </a:p>
        </p:txBody>
      </p:sp>
      <p:sp>
        <p:nvSpPr>
          <p:cNvPr id="3" name="TextBox 2">
            <a:extLst>
              <a:ext uri="{FF2B5EF4-FFF2-40B4-BE49-F238E27FC236}">
                <a16:creationId xmlns:a16="http://schemas.microsoft.com/office/drawing/2014/main" id="{1CFB333E-D8E1-5489-0022-D0EF9B234E91}"/>
              </a:ext>
            </a:extLst>
          </p:cNvPr>
          <p:cNvSpPr txBox="1"/>
          <p:nvPr/>
        </p:nvSpPr>
        <p:spPr>
          <a:xfrm>
            <a:off x="-1062182" y="182880"/>
            <a:ext cx="975555" cy="461665"/>
          </a:xfrm>
          <a:prstGeom prst="rect">
            <a:avLst/>
          </a:prstGeom>
          <a:solidFill>
            <a:schemeClr val="accent4"/>
          </a:solidFill>
        </p:spPr>
        <p:txBody>
          <a:bodyPr wrap="square" rtlCol="0">
            <a:spAutoFit/>
          </a:bodyPr>
          <a:lstStyle/>
          <a:p>
            <a:r>
              <a:rPr lang="en-GB" sz="1200" dirty="0"/>
              <a:t>Nanoscale delivery</a:t>
            </a:r>
          </a:p>
        </p:txBody>
      </p:sp>
    </p:spTree>
    <p:extLst>
      <p:ext uri="{BB962C8B-B14F-4D97-AF65-F5344CB8AC3E}">
        <p14:creationId xmlns:p14="http://schemas.microsoft.com/office/powerpoint/2010/main" val="220529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3F13-45F6-A63C-7A2F-6DB2DBD70AC2}"/>
              </a:ext>
            </a:extLst>
          </p:cNvPr>
          <p:cNvSpPr>
            <a:spLocks noGrp="1"/>
          </p:cNvSpPr>
          <p:nvPr>
            <p:ph type="title"/>
          </p:nvPr>
        </p:nvSpPr>
        <p:spPr>
          <a:xfrm>
            <a:off x="456000" y="163429"/>
            <a:ext cx="11736000" cy="1188000"/>
          </a:xfrm>
        </p:spPr>
        <p:txBody>
          <a:bodyPr>
            <a:normAutofit/>
          </a:bodyPr>
          <a:lstStyle/>
          <a:p>
            <a:r>
              <a:rPr lang="en-GB" dirty="0"/>
              <a:t>Advanced-generation nanocarriers</a:t>
            </a:r>
            <a:br>
              <a:rPr lang="en-GB" dirty="0"/>
            </a:br>
            <a:r>
              <a:rPr lang="en-GB" sz="2200" b="0" dirty="0"/>
              <a:t>What could this look like for antifungals?</a:t>
            </a:r>
            <a:endParaRPr lang="en-GB" dirty="0"/>
          </a:p>
        </p:txBody>
      </p:sp>
      <p:pic>
        <p:nvPicPr>
          <p:cNvPr id="4" name="Picture 3" descr="A picture containing text&#10;&#10;Description automatically generated">
            <a:extLst>
              <a:ext uri="{FF2B5EF4-FFF2-40B4-BE49-F238E27FC236}">
                <a16:creationId xmlns:a16="http://schemas.microsoft.com/office/drawing/2014/main" id="{2DFA6664-8E13-52FE-637E-1050A31D67D8}"/>
              </a:ext>
            </a:extLst>
          </p:cNvPr>
          <p:cNvPicPr>
            <a:picLocks noChangeAspect="1"/>
          </p:cNvPicPr>
          <p:nvPr/>
        </p:nvPicPr>
        <p:blipFill rotWithShape="1">
          <a:blip r:embed="rId4">
            <a:extLst>
              <a:ext uri="{28A0092B-C50C-407E-A947-70E740481C1C}">
                <a14:useLocalDpi xmlns:a14="http://schemas.microsoft.com/office/drawing/2010/main" val="0"/>
              </a:ext>
            </a:extLst>
          </a:blip>
          <a:srcRect r="39943"/>
          <a:stretch/>
        </p:blipFill>
        <p:spPr>
          <a:xfrm>
            <a:off x="8429188" y="2208450"/>
            <a:ext cx="3176787" cy="211584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80E58E8-A976-926D-CF1F-2F1162F94F7C}"/>
              </a:ext>
            </a:extLst>
          </p:cNvPr>
          <p:cNvPicPr>
            <a:picLocks noChangeAspect="1"/>
          </p:cNvPicPr>
          <p:nvPr/>
        </p:nvPicPr>
        <p:blipFill rotWithShape="1">
          <a:blip r:embed="rId5">
            <a:extLst>
              <a:ext uri="{28A0092B-C50C-407E-A947-70E740481C1C}">
                <a14:useLocalDpi xmlns:a14="http://schemas.microsoft.com/office/drawing/2010/main" val="0"/>
              </a:ext>
            </a:extLst>
          </a:blip>
          <a:srcRect r="69930" b="60049"/>
          <a:stretch/>
        </p:blipFill>
        <p:spPr>
          <a:xfrm>
            <a:off x="366908" y="1561924"/>
            <a:ext cx="3205122" cy="319367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617BE63-EE28-B029-2E94-E151A25A0596}"/>
              </a:ext>
            </a:extLst>
          </p:cNvPr>
          <p:cNvPicPr>
            <a:picLocks noChangeAspect="1"/>
          </p:cNvPicPr>
          <p:nvPr/>
        </p:nvPicPr>
        <p:blipFill rotWithShape="1">
          <a:blip r:embed="rId5">
            <a:extLst>
              <a:ext uri="{28A0092B-C50C-407E-A947-70E740481C1C}">
                <a14:useLocalDpi xmlns:a14="http://schemas.microsoft.com/office/drawing/2010/main" val="0"/>
              </a:ext>
            </a:extLst>
          </a:blip>
          <a:srcRect l="38135" r="34804" b="60049"/>
          <a:stretch/>
        </p:blipFill>
        <p:spPr>
          <a:xfrm>
            <a:off x="4518196" y="1377258"/>
            <a:ext cx="3051141" cy="3378341"/>
          </a:xfrm>
          <a:prstGeom prst="rect">
            <a:avLst/>
          </a:prstGeom>
        </p:spPr>
      </p:pic>
      <p:sp>
        <p:nvSpPr>
          <p:cNvPr id="12" name="TextBox 11">
            <a:extLst>
              <a:ext uri="{FF2B5EF4-FFF2-40B4-BE49-F238E27FC236}">
                <a16:creationId xmlns:a16="http://schemas.microsoft.com/office/drawing/2014/main" id="{8FFFA184-60CB-384C-000B-289CE85B9971}"/>
              </a:ext>
            </a:extLst>
          </p:cNvPr>
          <p:cNvSpPr txBox="1"/>
          <p:nvPr/>
        </p:nvSpPr>
        <p:spPr>
          <a:xfrm>
            <a:off x="1476367" y="4630995"/>
            <a:ext cx="1300356" cy="369332"/>
          </a:xfrm>
          <a:prstGeom prst="rect">
            <a:avLst/>
          </a:prstGeom>
          <a:noFill/>
        </p:spPr>
        <p:txBody>
          <a:bodyPr wrap="none" rtlCol="0">
            <a:spAutoFit/>
          </a:bodyPr>
          <a:lstStyle/>
          <a:p>
            <a:r>
              <a:rPr lang="en-GB" dirty="0"/>
              <a:t>Liposomes</a:t>
            </a:r>
          </a:p>
        </p:txBody>
      </p:sp>
      <p:sp>
        <p:nvSpPr>
          <p:cNvPr id="13" name="TextBox 12">
            <a:extLst>
              <a:ext uri="{FF2B5EF4-FFF2-40B4-BE49-F238E27FC236}">
                <a16:creationId xmlns:a16="http://schemas.microsoft.com/office/drawing/2014/main" id="{ED9AF89C-2EA1-1308-F535-5BFA501E46F4}"/>
              </a:ext>
            </a:extLst>
          </p:cNvPr>
          <p:cNvSpPr txBox="1"/>
          <p:nvPr/>
        </p:nvSpPr>
        <p:spPr>
          <a:xfrm>
            <a:off x="1315851" y="1183803"/>
            <a:ext cx="1928733" cy="369332"/>
          </a:xfrm>
          <a:prstGeom prst="rect">
            <a:avLst/>
          </a:prstGeom>
          <a:noFill/>
        </p:spPr>
        <p:txBody>
          <a:bodyPr wrap="none" rtlCol="0">
            <a:spAutoFit/>
          </a:bodyPr>
          <a:lstStyle/>
          <a:p>
            <a:r>
              <a:rPr lang="en-GB" b="1" dirty="0">
                <a:solidFill>
                  <a:srgbClr val="C00000"/>
                </a:solidFill>
              </a:rPr>
              <a:t>First generation</a:t>
            </a:r>
          </a:p>
        </p:txBody>
      </p:sp>
      <p:sp>
        <p:nvSpPr>
          <p:cNvPr id="14" name="TextBox 13">
            <a:extLst>
              <a:ext uri="{FF2B5EF4-FFF2-40B4-BE49-F238E27FC236}">
                <a16:creationId xmlns:a16="http://schemas.microsoft.com/office/drawing/2014/main" id="{52447A34-3F34-ED4D-7289-E3937B3780ED}"/>
              </a:ext>
            </a:extLst>
          </p:cNvPr>
          <p:cNvSpPr txBox="1"/>
          <p:nvPr/>
        </p:nvSpPr>
        <p:spPr>
          <a:xfrm>
            <a:off x="4981485" y="1183803"/>
            <a:ext cx="2262158" cy="369332"/>
          </a:xfrm>
          <a:prstGeom prst="rect">
            <a:avLst/>
          </a:prstGeom>
          <a:noFill/>
        </p:spPr>
        <p:txBody>
          <a:bodyPr wrap="none" rtlCol="0">
            <a:spAutoFit/>
          </a:bodyPr>
          <a:lstStyle/>
          <a:p>
            <a:r>
              <a:rPr lang="en-GB" b="1" dirty="0">
                <a:solidFill>
                  <a:srgbClr val="C00000"/>
                </a:solidFill>
              </a:rPr>
              <a:t>Second generation</a:t>
            </a:r>
          </a:p>
        </p:txBody>
      </p:sp>
      <p:sp>
        <p:nvSpPr>
          <p:cNvPr id="15" name="TextBox 14">
            <a:extLst>
              <a:ext uri="{FF2B5EF4-FFF2-40B4-BE49-F238E27FC236}">
                <a16:creationId xmlns:a16="http://schemas.microsoft.com/office/drawing/2014/main" id="{3B664E46-52C3-DDF6-81D4-4372F8916B62}"/>
              </a:ext>
            </a:extLst>
          </p:cNvPr>
          <p:cNvSpPr txBox="1"/>
          <p:nvPr/>
        </p:nvSpPr>
        <p:spPr>
          <a:xfrm>
            <a:off x="4981485" y="4526925"/>
            <a:ext cx="2672526" cy="1477328"/>
          </a:xfrm>
          <a:prstGeom prst="rect">
            <a:avLst/>
          </a:prstGeom>
          <a:noFill/>
        </p:spPr>
        <p:txBody>
          <a:bodyPr wrap="none" rtlCol="0">
            <a:spAutoFit/>
          </a:bodyPr>
          <a:lstStyle/>
          <a:p>
            <a:r>
              <a:rPr lang="en-GB" dirty="0"/>
              <a:t>‘Stealth’ liposomes</a:t>
            </a:r>
          </a:p>
          <a:p>
            <a:r>
              <a:rPr lang="en-GB" dirty="0"/>
              <a:t>that avoid MPS </a:t>
            </a:r>
          </a:p>
          <a:p>
            <a:r>
              <a:rPr lang="en-GB" dirty="0"/>
              <a:t>sequestering, and target</a:t>
            </a:r>
          </a:p>
          <a:p>
            <a:r>
              <a:rPr lang="en-GB" dirty="0"/>
              <a:t>fungal antigens for </a:t>
            </a:r>
          </a:p>
          <a:p>
            <a:r>
              <a:rPr lang="en-GB" dirty="0"/>
              <a:t>drug release</a:t>
            </a:r>
          </a:p>
        </p:txBody>
      </p:sp>
      <p:sp>
        <p:nvSpPr>
          <p:cNvPr id="16" name="TextBox 15">
            <a:extLst>
              <a:ext uri="{FF2B5EF4-FFF2-40B4-BE49-F238E27FC236}">
                <a16:creationId xmlns:a16="http://schemas.microsoft.com/office/drawing/2014/main" id="{32B83432-A8F7-137E-656D-59F5C155204D}"/>
              </a:ext>
            </a:extLst>
          </p:cNvPr>
          <p:cNvSpPr txBox="1"/>
          <p:nvPr/>
        </p:nvSpPr>
        <p:spPr>
          <a:xfrm>
            <a:off x="8429188" y="4388426"/>
            <a:ext cx="3365024" cy="2031325"/>
          </a:xfrm>
          <a:prstGeom prst="rect">
            <a:avLst/>
          </a:prstGeom>
          <a:noFill/>
        </p:spPr>
        <p:txBody>
          <a:bodyPr wrap="none" rtlCol="0">
            <a:spAutoFit/>
          </a:bodyPr>
          <a:lstStyle/>
          <a:p>
            <a:r>
              <a:rPr lang="en-GB" dirty="0"/>
              <a:t>‘Stealth’ liposomes</a:t>
            </a:r>
          </a:p>
          <a:p>
            <a:r>
              <a:rPr lang="en-GB" dirty="0"/>
              <a:t>that avoid MPS </a:t>
            </a:r>
          </a:p>
          <a:p>
            <a:r>
              <a:rPr lang="en-GB" dirty="0"/>
              <a:t>sequestering, and target</a:t>
            </a:r>
          </a:p>
          <a:p>
            <a:r>
              <a:rPr lang="en-GB" dirty="0"/>
              <a:t>damaged, inflamed or necrotic</a:t>
            </a:r>
            <a:br>
              <a:rPr lang="en-GB" dirty="0"/>
            </a:br>
            <a:r>
              <a:rPr lang="en-GB" dirty="0"/>
              <a:t>tissue to assemble and release</a:t>
            </a:r>
          </a:p>
          <a:p>
            <a:r>
              <a:rPr lang="en-GB" dirty="0"/>
              <a:t>targeted (combination) </a:t>
            </a:r>
          </a:p>
          <a:p>
            <a:r>
              <a:rPr lang="en-GB" dirty="0"/>
              <a:t>antifungal payload</a:t>
            </a:r>
          </a:p>
        </p:txBody>
      </p:sp>
      <p:sp>
        <p:nvSpPr>
          <p:cNvPr id="17" name="TextBox 16">
            <a:extLst>
              <a:ext uri="{FF2B5EF4-FFF2-40B4-BE49-F238E27FC236}">
                <a16:creationId xmlns:a16="http://schemas.microsoft.com/office/drawing/2014/main" id="{FF08AE8B-4A1F-CF9A-AC45-4C6DA70C31EE}"/>
              </a:ext>
            </a:extLst>
          </p:cNvPr>
          <p:cNvSpPr txBox="1"/>
          <p:nvPr/>
        </p:nvSpPr>
        <p:spPr>
          <a:xfrm>
            <a:off x="8668883" y="1176547"/>
            <a:ext cx="2005677" cy="369332"/>
          </a:xfrm>
          <a:prstGeom prst="rect">
            <a:avLst/>
          </a:prstGeom>
          <a:noFill/>
        </p:spPr>
        <p:txBody>
          <a:bodyPr wrap="none" rtlCol="0">
            <a:spAutoFit/>
          </a:bodyPr>
          <a:lstStyle/>
          <a:p>
            <a:r>
              <a:rPr lang="en-GB" b="1" dirty="0">
                <a:solidFill>
                  <a:srgbClr val="C00000"/>
                </a:solidFill>
              </a:rPr>
              <a:t>Third generation</a:t>
            </a:r>
          </a:p>
        </p:txBody>
      </p:sp>
      <p:sp>
        <p:nvSpPr>
          <p:cNvPr id="19" name="TextBox 18">
            <a:extLst>
              <a:ext uri="{FF2B5EF4-FFF2-40B4-BE49-F238E27FC236}">
                <a16:creationId xmlns:a16="http://schemas.microsoft.com/office/drawing/2014/main" id="{F10B95F2-6478-0EC1-62F3-18025EB968D2}"/>
              </a:ext>
            </a:extLst>
          </p:cNvPr>
          <p:cNvSpPr txBox="1"/>
          <p:nvPr/>
        </p:nvSpPr>
        <p:spPr>
          <a:xfrm>
            <a:off x="1816203" y="1739403"/>
            <a:ext cx="723275" cy="369332"/>
          </a:xfrm>
          <a:prstGeom prst="rect">
            <a:avLst/>
          </a:prstGeom>
          <a:noFill/>
        </p:spPr>
        <p:txBody>
          <a:bodyPr wrap="none" rtlCol="0">
            <a:spAutoFit/>
          </a:bodyPr>
          <a:lstStyle/>
          <a:p>
            <a:r>
              <a:rPr lang="en-GB" b="1" dirty="0"/>
              <a:t>Drug</a:t>
            </a:r>
          </a:p>
        </p:txBody>
      </p:sp>
      <p:sp>
        <p:nvSpPr>
          <p:cNvPr id="3" name="TextBox 2">
            <a:extLst>
              <a:ext uri="{FF2B5EF4-FFF2-40B4-BE49-F238E27FC236}">
                <a16:creationId xmlns:a16="http://schemas.microsoft.com/office/drawing/2014/main" id="{3C458445-299D-D2F5-DE70-92E8FDCCE8BE}"/>
              </a:ext>
            </a:extLst>
          </p:cNvPr>
          <p:cNvSpPr txBox="1"/>
          <p:nvPr/>
        </p:nvSpPr>
        <p:spPr>
          <a:xfrm>
            <a:off x="456000" y="6408311"/>
            <a:ext cx="9836080" cy="461665"/>
          </a:xfrm>
          <a:prstGeom prst="rect">
            <a:avLst/>
          </a:prstGeom>
          <a:noFill/>
        </p:spPr>
        <p:txBody>
          <a:bodyPr wrap="square" anchor="b">
            <a:noAutofit/>
          </a:bodyPr>
          <a:lstStyle/>
          <a:p>
            <a:pPr>
              <a:spcBef>
                <a:spcPts val="0"/>
              </a:spcBef>
              <a:spcAft>
                <a:spcPts val="0"/>
              </a:spcAft>
            </a:pPr>
            <a:r>
              <a:rPr lang="en-GB" sz="1200" dirty="0">
                <a:effectLst/>
              </a:rPr>
              <a:t>MPS, mononuclear phagocyte system.</a:t>
            </a:r>
          </a:p>
          <a:p>
            <a:pPr>
              <a:spcBef>
                <a:spcPts val="0"/>
              </a:spcBef>
              <a:spcAft>
                <a:spcPts val="0"/>
              </a:spcAft>
            </a:pPr>
            <a:r>
              <a:rPr lang="en-GB" sz="1200" dirty="0">
                <a:effectLst/>
              </a:rPr>
              <a:t>Figure adapted from Martinez JO et al. </a:t>
            </a:r>
            <a:r>
              <a:rPr lang="en-GB" sz="1200" i="1" dirty="0">
                <a:effectLst/>
              </a:rPr>
              <a:t>Chin </a:t>
            </a:r>
            <a:r>
              <a:rPr lang="en-GB" sz="1200" i="1" dirty="0"/>
              <a:t>S</a:t>
            </a:r>
            <a:r>
              <a:rPr lang="en-GB" sz="1200" i="1" dirty="0">
                <a:effectLst/>
              </a:rPr>
              <a:t>ci </a:t>
            </a:r>
            <a:r>
              <a:rPr lang="en-GB" sz="1200" i="1" dirty="0"/>
              <a:t>B</a:t>
            </a:r>
            <a:r>
              <a:rPr lang="en-GB" sz="1200" i="1" dirty="0">
                <a:effectLst/>
              </a:rPr>
              <a:t>ull </a:t>
            </a:r>
            <a:r>
              <a:rPr lang="en-GB" sz="1200" dirty="0">
                <a:effectLst/>
              </a:rPr>
              <a:t>2012;57(31):3961</a:t>
            </a:r>
          </a:p>
          <a:p>
            <a:pPr>
              <a:spcBef>
                <a:spcPts val="0"/>
              </a:spcBef>
              <a:spcAft>
                <a:spcPts val="0"/>
              </a:spcAft>
            </a:pPr>
            <a:r>
              <a:rPr lang="en-GB" sz="1200" dirty="0">
                <a:effectLst/>
              </a:rPr>
              <a:t>–3971.</a:t>
            </a:r>
          </a:p>
          <a:p>
            <a:pPr>
              <a:spcBef>
                <a:spcPts val="0"/>
              </a:spcBef>
              <a:spcAft>
                <a:spcPts val="0"/>
              </a:spcAft>
            </a:pPr>
            <a:r>
              <a:rPr lang="en-GB" sz="1200" dirty="0"/>
              <a:t>Walker L, </a:t>
            </a:r>
            <a:r>
              <a:rPr lang="en-GB" sz="1200" dirty="0" err="1"/>
              <a:t>Sood</a:t>
            </a:r>
            <a:r>
              <a:rPr lang="en-GB" sz="1200" dirty="0"/>
              <a:t> P, </a:t>
            </a:r>
            <a:r>
              <a:rPr lang="en-GB" sz="1200" dirty="0" err="1"/>
              <a:t>Lenardon</a:t>
            </a:r>
            <a:r>
              <a:rPr lang="en-GB" sz="1200" dirty="0"/>
              <a:t> MD, et al. </a:t>
            </a:r>
            <a:r>
              <a:rPr lang="en-GB" sz="1200" dirty="0" err="1"/>
              <a:t>MBio</a:t>
            </a:r>
            <a:r>
              <a:rPr lang="en-GB" sz="1200" dirty="0"/>
              <a:t> </a:t>
            </a:r>
            <a:r>
              <a:rPr lang="en-GB" sz="1200" b="1" dirty="0"/>
              <a:t>2018</a:t>
            </a:r>
            <a:r>
              <a:rPr lang="en-GB" sz="1200" dirty="0"/>
              <a:t>; 9..</a:t>
            </a:r>
            <a:endParaRPr lang="en-GB" sz="1200" dirty="0">
              <a:effectLst/>
            </a:endParaRPr>
          </a:p>
          <a:p>
            <a:pPr>
              <a:spcBef>
                <a:spcPts val="0"/>
              </a:spcBef>
              <a:spcAft>
                <a:spcPts val="0"/>
              </a:spcAft>
            </a:pPr>
            <a:endParaRPr lang="en-GB" sz="1200" dirty="0">
              <a:effectLst/>
            </a:endParaRPr>
          </a:p>
        </p:txBody>
      </p:sp>
      <p:sp>
        <p:nvSpPr>
          <p:cNvPr id="5" name="TextBox 4">
            <a:extLst>
              <a:ext uri="{FF2B5EF4-FFF2-40B4-BE49-F238E27FC236}">
                <a16:creationId xmlns:a16="http://schemas.microsoft.com/office/drawing/2014/main" id="{A4770979-405E-62F9-6596-B410869A631B}"/>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Advanced generation nanocarriers</a:t>
            </a:r>
          </a:p>
        </p:txBody>
      </p:sp>
    </p:spTree>
    <p:extLst>
      <p:ext uri="{BB962C8B-B14F-4D97-AF65-F5344CB8AC3E}">
        <p14:creationId xmlns:p14="http://schemas.microsoft.com/office/powerpoint/2010/main" val="369553700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48F8-BC40-AE48-FA07-9EDBD9F0BC64}"/>
              </a:ext>
            </a:extLst>
          </p:cNvPr>
          <p:cNvSpPr>
            <a:spLocks noGrp="1"/>
          </p:cNvSpPr>
          <p:nvPr>
            <p:ph type="title"/>
          </p:nvPr>
        </p:nvSpPr>
        <p:spPr/>
        <p:txBody>
          <a:bodyPr/>
          <a:lstStyle/>
          <a:p>
            <a:r>
              <a:rPr lang="en-GB" dirty="0"/>
              <a:t>Engineering precision nanomedicines</a:t>
            </a:r>
          </a:p>
        </p:txBody>
      </p:sp>
      <p:pic>
        <p:nvPicPr>
          <p:cNvPr id="6" name="Picture 5" descr="Diagram&#10;&#10;Description automatically generated">
            <a:extLst>
              <a:ext uri="{FF2B5EF4-FFF2-40B4-BE49-F238E27FC236}">
                <a16:creationId xmlns:a16="http://schemas.microsoft.com/office/drawing/2014/main" id="{C7202900-D16D-3E91-DB3B-73B80E09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490" y="1271881"/>
            <a:ext cx="5676538" cy="5493984"/>
          </a:xfrm>
          <a:prstGeom prst="rect">
            <a:avLst/>
          </a:prstGeom>
        </p:spPr>
      </p:pic>
      <p:sp>
        <p:nvSpPr>
          <p:cNvPr id="3" name="TextBox 2">
            <a:extLst>
              <a:ext uri="{FF2B5EF4-FFF2-40B4-BE49-F238E27FC236}">
                <a16:creationId xmlns:a16="http://schemas.microsoft.com/office/drawing/2014/main" id="{CFF9251B-8561-3774-1E77-046E30C4A918}"/>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a:effectLst/>
              </a:rPr>
              <a:t>Mitchell MJ et al. </a:t>
            </a:r>
            <a:r>
              <a:rPr lang="en-GB" sz="1200" i="1">
                <a:effectLst/>
              </a:rPr>
              <a:t>Nat Rev Drug </a:t>
            </a:r>
            <a:r>
              <a:rPr lang="en-GB" sz="1200" i="1" dirty="0">
                <a:effectLst/>
              </a:rPr>
              <a:t>Discov</a:t>
            </a:r>
            <a:r>
              <a:rPr lang="en-GB" sz="1200" i="1">
                <a:effectLst/>
              </a:rPr>
              <a:t> </a:t>
            </a:r>
            <a:r>
              <a:rPr lang="en-GB" sz="1200">
                <a:effectLst/>
              </a:rPr>
              <a:t>2021;20(2):101–124.</a:t>
            </a:r>
          </a:p>
        </p:txBody>
      </p:sp>
      <p:sp>
        <p:nvSpPr>
          <p:cNvPr id="4" name="TextBox 3">
            <a:extLst>
              <a:ext uri="{FF2B5EF4-FFF2-40B4-BE49-F238E27FC236}">
                <a16:creationId xmlns:a16="http://schemas.microsoft.com/office/drawing/2014/main" id="{F7A2ED1C-002C-DF06-3385-2CD8898E6E0E}"/>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Engineering precision nanomedicines</a:t>
            </a:r>
          </a:p>
        </p:txBody>
      </p:sp>
    </p:spTree>
    <p:extLst>
      <p:ext uri="{BB962C8B-B14F-4D97-AF65-F5344CB8AC3E}">
        <p14:creationId xmlns:p14="http://schemas.microsoft.com/office/powerpoint/2010/main" val="137972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con&#10;&#10;Description automatically generated">
            <a:extLst>
              <a:ext uri="{FF2B5EF4-FFF2-40B4-BE49-F238E27FC236}">
                <a16:creationId xmlns:a16="http://schemas.microsoft.com/office/drawing/2014/main" id="{DDC85F5A-3A07-5C60-E0A8-A650DD7F9B91}"/>
              </a:ext>
            </a:extLst>
          </p:cNvPr>
          <p:cNvPicPr>
            <a:picLocks noChangeAspect="1"/>
          </p:cNvPicPr>
          <p:nvPr/>
        </p:nvPicPr>
        <p:blipFill rotWithShape="1">
          <a:blip r:embed="rId4">
            <a:extLst>
              <a:ext uri="{28A0092B-C50C-407E-A947-70E740481C1C}">
                <a14:useLocalDpi xmlns:a14="http://schemas.microsoft.com/office/drawing/2010/main" val="0"/>
              </a:ext>
            </a:extLst>
          </a:blip>
          <a:srcRect l="34561" r="40371"/>
          <a:stretch/>
        </p:blipFill>
        <p:spPr>
          <a:xfrm>
            <a:off x="5217245" y="2514600"/>
            <a:ext cx="1146116" cy="1828800"/>
          </a:xfrm>
          <a:prstGeom prst="rect">
            <a:avLst/>
          </a:prstGeom>
        </p:spPr>
      </p:pic>
      <p:sp>
        <p:nvSpPr>
          <p:cNvPr id="2" name="Title 1">
            <a:extLst>
              <a:ext uri="{FF2B5EF4-FFF2-40B4-BE49-F238E27FC236}">
                <a16:creationId xmlns:a16="http://schemas.microsoft.com/office/drawing/2014/main" id="{41B31858-4CE0-19B8-C922-BE0B6FE0AB39}"/>
              </a:ext>
            </a:extLst>
          </p:cNvPr>
          <p:cNvSpPr>
            <a:spLocks noGrp="1"/>
          </p:cNvSpPr>
          <p:nvPr>
            <p:ph type="title"/>
          </p:nvPr>
        </p:nvSpPr>
        <p:spPr>
          <a:xfrm>
            <a:off x="456000" y="-14705"/>
            <a:ext cx="11736000" cy="1188000"/>
          </a:xfrm>
        </p:spPr>
        <p:txBody>
          <a:bodyPr anchor="b">
            <a:normAutofit fontScale="90000"/>
          </a:bodyPr>
          <a:lstStyle/>
          <a:p>
            <a:r>
              <a:rPr lang="en-GB" sz="3200" dirty="0"/>
              <a:t>Nanomedicines can be designed to overcome biological barriers</a:t>
            </a:r>
            <a:br>
              <a:rPr lang="en-GB" sz="3200" dirty="0"/>
            </a:br>
            <a:r>
              <a:rPr lang="en-GB" sz="2200" b="0" dirty="0"/>
              <a:t>Overcoming pharmacokinetic/pharmacodynamic weaknesses of current agents</a:t>
            </a:r>
          </a:p>
        </p:txBody>
      </p:sp>
      <p:pic>
        <p:nvPicPr>
          <p:cNvPr id="6" name="Picture 5" descr="Diagram&#10;&#10;Description automatically generated">
            <a:extLst>
              <a:ext uri="{FF2B5EF4-FFF2-40B4-BE49-F238E27FC236}">
                <a16:creationId xmlns:a16="http://schemas.microsoft.com/office/drawing/2014/main" id="{DBBE34F5-C184-B90A-4C02-8667B67D3CB3}"/>
              </a:ext>
            </a:extLst>
          </p:cNvPr>
          <p:cNvPicPr>
            <a:picLocks noChangeAspect="1"/>
          </p:cNvPicPr>
          <p:nvPr/>
        </p:nvPicPr>
        <p:blipFill rotWithShape="1">
          <a:blip r:embed="rId5">
            <a:extLst>
              <a:ext uri="{28A0092B-C50C-407E-A947-70E740481C1C}">
                <a14:useLocalDpi xmlns:a14="http://schemas.microsoft.com/office/drawing/2010/main" val="0"/>
              </a:ext>
            </a:extLst>
          </a:blip>
          <a:srcRect r="14921"/>
          <a:stretch/>
        </p:blipFill>
        <p:spPr>
          <a:xfrm>
            <a:off x="862264" y="2190550"/>
            <a:ext cx="4527883" cy="2128788"/>
          </a:xfrm>
          <a:prstGeom prst="rect">
            <a:avLst/>
          </a:prstGeom>
        </p:spPr>
      </p:pic>
      <p:sp>
        <p:nvSpPr>
          <p:cNvPr id="7" name="TextBox 6">
            <a:extLst>
              <a:ext uri="{FF2B5EF4-FFF2-40B4-BE49-F238E27FC236}">
                <a16:creationId xmlns:a16="http://schemas.microsoft.com/office/drawing/2014/main" id="{BD6AA070-28F9-A4FF-7387-EEB174B1D486}"/>
              </a:ext>
            </a:extLst>
          </p:cNvPr>
          <p:cNvSpPr txBox="1"/>
          <p:nvPr/>
        </p:nvSpPr>
        <p:spPr>
          <a:xfrm>
            <a:off x="573281" y="4497032"/>
            <a:ext cx="3057247" cy="646331"/>
          </a:xfrm>
          <a:prstGeom prst="rect">
            <a:avLst/>
          </a:prstGeom>
          <a:noFill/>
        </p:spPr>
        <p:txBody>
          <a:bodyPr wrap="none" rtlCol="0">
            <a:spAutoFit/>
          </a:bodyPr>
          <a:lstStyle/>
          <a:p>
            <a:r>
              <a:rPr lang="en-GB" dirty="0"/>
              <a:t>Anatomically restricted sites</a:t>
            </a:r>
          </a:p>
          <a:p>
            <a:r>
              <a:rPr lang="en-GB" dirty="0"/>
              <a:t>(e.g. blood–brain barrier)</a:t>
            </a:r>
          </a:p>
        </p:txBody>
      </p:sp>
      <p:sp>
        <p:nvSpPr>
          <p:cNvPr id="8" name="TextBox 7">
            <a:extLst>
              <a:ext uri="{FF2B5EF4-FFF2-40B4-BE49-F238E27FC236}">
                <a16:creationId xmlns:a16="http://schemas.microsoft.com/office/drawing/2014/main" id="{793F64A3-2145-A7D1-496D-93C1BE95CE93}"/>
              </a:ext>
            </a:extLst>
          </p:cNvPr>
          <p:cNvSpPr txBox="1"/>
          <p:nvPr/>
        </p:nvSpPr>
        <p:spPr>
          <a:xfrm>
            <a:off x="3821963" y="4506285"/>
            <a:ext cx="2172390" cy="646331"/>
          </a:xfrm>
          <a:prstGeom prst="rect">
            <a:avLst/>
          </a:prstGeom>
          <a:noFill/>
        </p:spPr>
        <p:txBody>
          <a:bodyPr wrap="none" rtlCol="0">
            <a:spAutoFit/>
          </a:bodyPr>
          <a:lstStyle/>
          <a:p>
            <a:r>
              <a:rPr lang="en-GB" dirty="0"/>
              <a:t>Uptake in immune/</a:t>
            </a:r>
          </a:p>
          <a:p>
            <a:r>
              <a:rPr lang="en-GB" dirty="0"/>
              <a:t>epithelial cells</a:t>
            </a:r>
          </a:p>
        </p:txBody>
      </p:sp>
      <p:pic>
        <p:nvPicPr>
          <p:cNvPr id="10" name="Picture 9" descr="Graphical user interface, text, application&#10;&#10;Description automatically generated">
            <a:extLst>
              <a:ext uri="{FF2B5EF4-FFF2-40B4-BE49-F238E27FC236}">
                <a16:creationId xmlns:a16="http://schemas.microsoft.com/office/drawing/2014/main" id="{B019EDCB-00EB-8656-7492-C43CA423159F}"/>
              </a:ext>
            </a:extLst>
          </p:cNvPr>
          <p:cNvPicPr>
            <a:picLocks noChangeAspect="1"/>
          </p:cNvPicPr>
          <p:nvPr/>
        </p:nvPicPr>
        <p:blipFill rotWithShape="1">
          <a:blip r:embed="rId6">
            <a:extLst>
              <a:ext uri="{28A0092B-C50C-407E-A947-70E740481C1C}">
                <a14:useLocalDpi xmlns:a14="http://schemas.microsoft.com/office/drawing/2010/main" val="0"/>
              </a:ext>
            </a:extLst>
          </a:blip>
          <a:srcRect r="59386"/>
          <a:stretch/>
        </p:blipFill>
        <p:spPr>
          <a:xfrm>
            <a:off x="6667906" y="2228907"/>
            <a:ext cx="2569934" cy="2531081"/>
          </a:xfrm>
          <a:prstGeom prst="rect">
            <a:avLst/>
          </a:prstGeom>
        </p:spPr>
      </p:pic>
      <p:sp>
        <p:nvSpPr>
          <p:cNvPr id="11" name="TextBox 10">
            <a:extLst>
              <a:ext uri="{FF2B5EF4-FFF2-40B4-BE49-F238E27FC236}">
                <a16:creationId xmlns:a16="http://schemas.microsoft.com/office/drawing/2014/main" id="{18AD97BC-2FCB-F2F7-9A14-E360A95BA9E0}"/>
              </a:ext>
            </a:extLst>
          </p:cNvPr>
          <p:cNvSpPr txBox="1"/>
          <p:nvPr/>
        </p:nvSpPr>
        <p:spPr>
          <a:xfrm>
            <a:off x="6868811" y="4497031"/>
            <a:ext cx="1830373" cy="646331"/>
          </a:xfrm>
          <a:prstGeom prst="rect">
            <a:avLst/>
          </a:prstGeom>
          <a:noFill/>
        </p:spPr>
        <p:txBody>
          <a:bodyPr wrap="square" rtlCol="0">
            <a:spAutoFit/>
          </a:bodyPr>
          <a:lstStyle/>
          <a:p>
            <a:r>
              <a:rPr lang="en-GB" dirty="0"/>
              <a:t>Tissue invasion/</a:t>
            </a:r>
          </a:p>
          <a:p>
            <a:r>
              <a:rPr lang="en-GB" dirty="0"/>
              <a:t>necrosis</a:t>
            </a:r>
          </a:p>
        </p:txBody>
      </p:sp>
      <p:pic>
        <p:nvPicPr>
          <p:cNvPr id="13" name="Picture 12" descr="Diagram&#10;&#10;Description automatically generated">
            <a:extLst>
              <a:ext uri="{FF2B5EF4-FFF2-40B4-BE49-F238E27FC236}">
                <a16:creationId xmlns:a16="http://schemas.microsoft.com/office/drawing/2014/main" id="{8BA4C600-3EB6-654F-6CB2-A1C0C8C2B946}"/>
              </a:ext>
            </a:extLst>
          </p:cNvPr>
          <p:cNvPicPr>
            <a:picLocks noChangeAspect="1"/>
          </p:cNvPicPr>
          <p:nvPr/>
        </p:nvPicPr>
        <p:blipFill rotWithShape="1">
          <a:blip r:embed="rId7">
            <a:extLst>
              <a:ext uri="{28A0092B-C50C-407E-A947-70E740481C1C}">
                <a14:useLocalDpi xmlns:a14="http://schemas.microsoft.com/office/drawing/2010/main" val="0"/>
              </a:ext>
            </a:extLst>
          </a:blip>
          <a:srcRect l="13213" t="10682" r="42182" b="32641"/>
          <a:stretch/>
        </p:blipFill>
        <p:spPr>
          <a:xfrm>
            <a:off x="9589868" y="2507059"/>
            <a:ext cx="2088175" cy="1989974"/>
          </a:xfrm>
          <a:prstGeom prst="rect">
            <a:avLst/>
          </a:prstGeom>
        </p:spPr>
      </p:pic>
      <p:sp>
        <p:nvSpPr>
          <p:cNvPr id="14" name="TextBox 13">
            <a:extLst>
              <a:ext uri="{FF2B5EF4-FFF2-40B4-BE49-F238E27FC236}">
                <a16:creationId xmlns:a16="http://schemas.microsoft.com/office/drawing/2014/main" id="{0552F5F4-4A49-EB83-D889-F6E8B84D00C5}"/>
              </a:ext>
            </a:extLst>
          </p:cNvPr>
          <p:cNvSpPr txBox="1"/>
          <p:nvPr/>
        </p:nvSpPr>
        <p:spPr>
          <a:xfrm>
            <a:off x="9779261" y="4506285"/>
            <a:ext cx="992579" cy="369332"/>
          </a:xfrm>
          <a:prstGeom prst="rect">
            <a:avLst/>
          </a:prstGeom>
          <a:noFill/>
        </p:spPr>
        <p:txBody>
          <a:bodyPr wrap="none" rtlCol="0">
            <a:spAutoFit/>
          </a:bodyPr>
          <a:lstStyle/>
          <a:p>
            <a:r>
              <a:rPr lang="en-GB" dirty="0"/>
              <a:t>Biofilms</a:t>
            </a:r>
          </a:p>
        </p:txBody>
      </p:sp>
      <p:sp>
        <p:nvSpPr>
          <p:cNvPr id="17" name="TextBox 16">
            <a:extLst>
              <a:ext uri="{FF2B5EF4-FFF2-40B4-BE49-F238E27FC236}">
                <a16:creationId xmlns:a16="http://schemas.microsoft.com/office/drawing/2014/main" id="{3658DAC4-62F5-A066-D1DA-45474160D155}"/>
              </a:ext>
            </a:extLst>
          </p:cNvPr>
          <p:cNvSpPr txBox="1"/>
          <p:nvPr/>
        </p:nvSpPr>
        <p:spPr>
          <a:xfrm>
            <a:off x="2626616" y="1461368"/>
            <a:ext cx="6814686" cy="369332"/>
          </a:xfrm>
          <a:prstGeom prst="rect">
            <a:avLst/>
          </a:prstGeom>
          <a:noFill/>
        </p:spPr>
        <p:txBody>
          <a:bodyPr wrap="none" rtlCol="0">
            <a:spAutoFit/>
          </a:bodyPr>
          <a:lstStyle/>
          <a:p>
            <a:r>
              <a:rPr lang="en-GB" b="1" dirty="0"/>
              <a:t>What barriers could be targeted for invasive fungal disease?</a:t>
            </a:r>
          </a:p>
        </p:txBody>
      </p:sp>
      <p:sp>
        <p:nvSpPr>
          <p:cNvPr id="3" name="TextBox 2">
            <a:extLst>
              <a:ext uri="{FF2B5EF4-FFF2-40B4-BE49-F238E27FC236}">
                <a16:creationId xmlns:a16="http://schemas.microsoft.com/office/drawing/2014/main" id="{71349686-35AF-A972-7A3B-53F1D234A05C}"/>
              </a:ext>
            </a:extLst>
          </p:cNvPr>
          <p:cNvSpPr txBox="1"/>
          <p:nvPr/>
        </p:nvSpPr>
        <p:spPr>
          <a:xfrm>
            <a:off x="455999" y="6408311"/>
            <a:ext cx="9836081" cy="461665"/>
          </a:xfrm>
          <a:prstGeom prst="rect">
            <a:avLst/>
          </a:prstGeom>
          <a:noFill/>
        </p:spPr>
        <p:txBody>
          <a:bodyPr wrap="square" anchor="b">
            <a:noAutofit/>
          </a:bodyPr>
          <a:lstStyle/>
          <a:p>
            <a:pPr>
              <a:spcBef>
                <a:spcPts val="0"/>
              </a:spcBef>
              <a:spcAft>
                <a:spcPts val="0"/>
              </a:spcAft>
            </a:pPr>
            <a:r>
              <a:rPr lang="en-GB" sz="1200" dirty="0">
                <a:effectLst/>
              </a:rPr>
              <a:t>Figure created by R. Lewis in </a:t>
            </a:r>
            <a:r>
              <a:rPr lang="en-GB" sz="1200" dirty="0" err="1">
                <a:effectLst/>
              </a:rPr>
              <a:t>mindthegraph.com</a:t>
            </a:r>
            <a:endParaRPr lang="en-GB" sz="1200" dirty="0">
              <a:effectLst/>
            </a:endParaRPr>
          </a:p>
          <a:p>
            <a:pPr>
              <a:spcBef>
                <a:spcPts val="0"/>
              </a:spcBef>
              <a:spcAft>
                <a:spcPts val="0"/>
              </a:spcAft>
            </a:pPr>
            <a:r>
              <a:rPr lang="en-GB" sz="1200" dirty="0">
                <a:effectLst/>
              </a:rPr>
              <a:t>Mitchell MJ et al. </a:t>
            </a:r>
            <a:r>
              <a:rPr lang="en-GB" sz="1200" i="1" dirty="0">
                <a:effectLst/>
              </a:rPr>
              <a:t>Nat Rev Drug Discov </a:t>
            </a:r>
            <a:r>
              <a:rPr lang="en-GB" sz="1200" dirty="0">
                <a:effectLst/>
              </a:rPr>
              <a:t>2021;20(2):101–124.</a:t>
            </a:r>
          </a:p>
        </p:txBody>
      </p:sp>
      <p:sp>
        <p:nvSpPr>
          <p:cNvPr id="4" name="TextBox 3">
            <a:extLst>
              <a:ext uri="{FF2B5EF4-FFF2-40B4-BE49-F238E27FC236}">
                <a16:creationId xmlns:a16="http://schemas.microsoft.com/office/drawing/2014/main" id="{44042050-F1E0-5976-5F92-B312002EB7F4}"/>
              </a:ext>
            </a:extLst>
          </p:cNvPr>
          <p:cNvSpPr txBox="1"/>
          <p:nvPr/>
        </p:nvSpPr>
        <p:spPr>
          <a:xfrm>
            <a:off x="-1520792" y="182880"/>
            <a:ext cx="1434165" cy="646331"/>
          </a:xfrm>
          <a:prstGeom prst="rect">
            <a:avLst/>
          </a:prstGeom>
          <a:solidFill>
            <a:schemeClr val="accent4"/>
          </a:solidFill>
        </p:spPr>
        <p:txBody>
          <a:bodyPr wrap="square" rtlCol="0">
            <a:spAutoFit/>
          </a:bodyPr>
          <a:lstStyle/>
          <a:p>
            <a:r>
              <a:rPr lang="en-GB" sz="1200" dirty="0"/>
              <a:t>Nanomedicines can be designed to overcome</a:t>
            </a:r>
          </a:p>
        </p:txBody>
      </p:sp>
    </p:spTree>
    <p:extLst>
      <p:ext uri="{BB962C8B-B14F-4D97-AF65-F5344CB8AC3E}">
        <p14:creationId xmlns:p14="http://schemas.microsoft.com/office/powerpoint/2010/main" val="281949489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DDA5870AC79A4B9E2C123561CC20DD" ma:contentTypeVersion="13" ma:contentTypeDescription="Create a new document." ma:contentTypeScope="" ma:versionID="c990eb9fd469ad228461513f75f26b0a">
  <xsd:schema xmlns:xsd="http://www.w3.org/2001/XMLSchema" xmlns:xs="http://www.w3.org/2001/XMLSchema" xmlns:p="http://schemas.microsoft.com/office/2006/metadata/properties" xmlns:ns2="e595ede5-ba99-4e61-99ae-56de570c1585" xmlns:ns3="08f1d96e-15e3-4ec5-8b94-1be5148c6d9b" targetNamespace="http://schemas.microsoft.com/office/2006/metadata/properties" ma:root="true" ma:fieldsID="cf96ca1f24f8b9f30ea9e8db5dff8036" ns2:_="" ns3:_="">
    <xsd:import namespace="e595ede5-ba99-4e61-99ae-56de570c1585"/>
    <xsd:import namespace="08f1d96e-15e3-4ec5-8b94-1be5148c6d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95ede5-ba99-4e61-99ae-56de570c15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1526444-8973-4013-83c9-3a3ac6012607"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f1d96e-15e3-4ec5-8b94-1be5148c6d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349900-4179-4713-8168-72a5526ebbc0}" ma:internalName="TaxCatchAll" ma:showField="CatchAllData" ma:web="08f1d96e-15e3-4ec5-8b94-1be5148c6d9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8f1d96e-15e3-4ec5-8b94-1be5148c6d9b">
      <UserInfo>
        <DisplayName>OH Editorial Services UK</DisplayName>
        <AccountId>25</AccountId>
        <AccountType/>
      </UserInfo>
      <UserInfo>
        <DisplayName>Becci Jameson</DisplayName>
        <AccountId>29</AccountId>
        <AccountType/>
      </UserInfo>
      <UserInfo>
        <DisplayName>Egli Mavromoustaki</DisplayName>
        <AccountId>31</AccountId>
        <AccountType/>
      </UserInfo>
    </SharedWithUsers>
    <lcf76f155ced4ddcb4097134ff3c332f xmlns="e595ede5-ba99-4e61-99ae-56de570c1585">
      <Terms xmlns="http://schemas.microsoft.com/office/infopath/2007/PartnerControls"/>
    </lcf76f155ced4ddcb4097134ff3c332f>
    <TaxCatchAll xmlns="08f1d96e-15e3-4ec5-8b94-1be5148c6d9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D6B028-C72B-4A36-8196-7AC8C85B6E4F}">
  <ds:schemaRefs>
    <ds:schemaRef ds:uri="08f1d96e-15e3-4ec5-8b94-1be5148c6d9b"/>
    <ds:schemaRef ds:uri="e595ede5-ba99-4e61-99ae-56de570c15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A87456-A471-43BF-8E50-199610375F88}">
  <ds:schemaRefs>
    <ds:schemaRef ds:uri="http://schemas.microsoft.com/office/2006/metadata/properties"/>
    <ds:schemaRef ds:uri="e595ede5-ba99-4e61-99ae-56de570c1585"/>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08f1d96e-15e3-4ec5-8b94-1be5148c6d9b"/>
    <ds:schemaRef ds:uri="http://www.w3.org/XML/1998/namespace"/>
    <ds:schemaRef ds:uri="http://purl.org/dc/dcmitype/"/>
  </ds:schemaRefs>
</ds:datastoreItem>
</file>

<file path=customXml/itemProps3.xml><?xml version="1.0" encoding="utf-8"?>
<ds:datastoreItem xmlns:ds="http://schemas.openxmlformats.org/officeDocument/2006/customXml" ds:itemID="{46768314-3066-4E2C-B331-BF667B0A3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TotalTime>
  <Words>4567</Words>
  <Application>Microsoft Macintosh PowerPoint</Application>
  <PresentationFormat>Widescreen</PresentationFormat>
  <Paragraphs>599</Paragraphs>
  <Slides>30</Slides>
  <Notes>30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MS PGothic</vt:lpstr>
      <vt:lpstr>Arial</vt:lpstr>
      <vt:lpstr>Calibri</vt:lpstr>
      <vt:lpstr>Cambria</vt:lpstr>
      <vt:lpstr>Tema di Office</vt:lpstr>
      <vt:lpstr>The importance of nanomedicine in drug delivery</vt:lpstr>
      <vt:lpstr>Disclosures</vt:lpstr>
      <vt:lpstr>What is nanotechnology or nanomedicine?</vt:lpstr>
      <vt:lpstr>Nanoparticle functions</vt:lpstr>
      <vt:lpstr>Nanomedicines Enormous promise for precision therapy in oncology and infectious diseases</vt:lpstr>
      <vt:lpstr>Nanoscale delivery approaches for  small-molecule cargos1,2</vt:lpstr>
      <vt:lpstr>Advanced-generation nanocarriers What could this look like for antifungals?</vt:lpstr>
      <vt:lpstr>Engineering precision nanomedicines</vt:lpstr>
      <vt:lpstr>Nanomedicines can be designed to overcome biological barriers Overcoming pharmacokinetic/pharmacodynamic weaknesses of current agents</vt:lpstr>
      <vt:lpstr>Nanomedicines can broaden patient populations who are not candidates for traditional therapies Oral amphotericin B therapy for leishmaniasis</vt:lpstr>
      <vt:lpstr>Lipid nanocrystals as a delivery platform  for amphotericin B</vt:lpstr>
      <vt:lpstr>Liposomal amphotericin B (AmBisome®) Kidney-sparing effects are important in patients with neutropenia</vt:lpstr>
      <vt:lpstr>Why are there still so few nanomedicines?</vt:lpstr>
      <vt:lpstr>Unfulfilled promise in oncology and infectious diseases?</vt:lpstr>
      <vt:lpstr>Nanomedicines  Following the classic biomedical technology lifecycle</vt:lpstr>
      <vt:lpstr>Journal of Antimicrobial Chemotherapy</vt:lpstr>
      <vt:lpstr>Lessons learned from liposomal amphotericin B (AmBisome)1,2 A short history of a successful nanomedicine</vt:lpstr>
      <vt:lpstr>The liposome reduces ‘off-target’ delivery of  amphotericin B…</vt:lpstr>
      <vt:lpstr>…While maintaining delivery to fungal targets</vt:lpstr>
      <vt:lpstr>Liposomes reduce the off-target effects of amphotericin B on the kidney</vt:lpstr>
      <vt:lpstr>Liposomes reduce the off-target effects of amphotericin B on the kidney</vt:lpstr>
      <vt:lpstr>Comparison of liposomal amphotericin B pharmacokinetics with conventional amphotericin B (CAB)</vt:lpstr>
      <vt:lpstr>Liposomal AMB Summary of key clinical studies</vt:lpstr>
      <vt:lpstr>Liposomal amphotericin B Summary of key clinical studies</vt:lpstr>
      <vt:lpstr>Liposomal amphotericin B Summary of key clinical studies</vt:lpstr>
      <vt:lpstr>Liposomal amphotericin B Summary of key randomized clinical studies</vt:lpstr>
      <vt:lpstr>Unique adverse effects with nanoparticle formulations Complement activation-related pseudoallergy (CARPA)</vt:lpstr>
      <vt:lpstr>Not all lipid-based nanomedicines are the same</vt:lpstr>
      <vt:lpstr>Shifting the balance between off-target and on-target drug localisation</vt:lpstr>
      <vt:lpstr>Conclusions: The future of nanomedicine formulations for invasive fungal diseases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Bocchi Giuliano</dc:creator>
  <cp:keywords/>
  <dc:description/>
  <cp:lastModifiedBy>Russell E Lewis</cp:lastModifiedBy>
  <cp:revision>5</cp:revision>
  <dcterms:created xsi:type="dcterms:W3CDTF">2022-07-26T10:43:33Z</dcterms:created>
  <dcterms:modified xsi:type="dcterms:W3CDTF">2024-05-16T15:04:15Z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0x0101000BDDA5870AC79A4B9E2C123561CC20DD</vt:lpwstr>
  </property>
  <property fmtid="{D5CDD505-2E9C-101B-9397-08002B2CF9AE}" pid="3" name="MediaServiceImageTags">
    <vt:lpwstr/>
  </property>
</Properties>
</file>